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9.xml" ContentType="application/vnd.openxmlformats-officedocument.presentationml.notesSlide+xml"/>
  <Override PartName="/ppt/charts/chart14.xml" ContentType="application/vnd.openxmlformats-officedocument.drawingml.chart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3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4.xml" ContentType="application/vnd.openxmlformats-officedocument.presentationml.notesSlide+xml"/>
  <Override PartName="/ppt/charts/chart21.xml" ContentType="application/vnd.openxmlformats-officedocument.drawingml.chart+xml"/>
  <Override PartName="/ppt/notesSlides/notesSlide15.xml" ContentType="application/vnd.openxmlformats-officedocument.presentationml.notesSlide+xml"/>
  <Override PartName="/ppt/charts/chart22.xml" ContentType="application/vnd.openxmlformats-officedocument.drawingml.chart+xml"/>
  <Override PartName="/ppt/notesSlides/notesSlide16.xml" ContentType="application/vnd.openxmlformats-officedocument.presentationml.notesSlide+xml"/>
  <Override PartName="/ppt/charts/chart2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3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6.xml" ContentType="application/vnd.openxmlformats-officedocument.presentationml.notesSlide+xml"/>
  <Override PartName="/ppt/charts/chart3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3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7.xml" ContentType="application/vnd.openxmlformats-officedocument.presentationml.notesSlide+xml"/>
  <Override PartName="/ppt/charts/chart34.xml" ContentType="application/vnd.openxmlformats-officedocument.drawingml.chart+xml"/>
  <Override PartName="/ppt/notesSlides/notesSlide28.xml" ContentType="application/vnd.openxmlformats-officedocument.presentationml.notesSlide+xml"/>
  <Override PartName="/ppt/charts/chart35.xml" ContentType="application/vnd.openxmlformats-officedocument.drawingml.chart+xml"/>
  <Override PartName="/ppt/notesSlides/notesSlide29.xml" ContentType="application/vnd.openxmlformats-officedocument.presentationml.notesSlide+xml"/>
  <Override PartName="/ppt/charts/chart3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3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3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3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4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4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0.xml" ContentType="application/vnd.openxmlformats-officedocument.presentationml.notesSlide+xml"/>
  <Override PartName="/ppt/charts/chart4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4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4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45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33" r:id="rId1"/>
    <p:sldMasterId id="2147483735" r:id="rId2"/>
  </p:sldMasterIdLst>
  <p:notesMasterIdLst>
    <p:notesMasterId r:id="rId48"/>
  </p:notesMasterIdLst>
  <p:sldIdLst>
    <p:sldId id="256" r:id="rId3"/>
    <p:sldId id="339" r:id="rId4"/>
    <p:sldId id="340" r:id="rId5"/>
    <p:sldId id="335" r:id="rId6"/>
    <p:sldId id="336" r:id="rId7"/>
    <p:sldId id="337" r:id="rId8"/>
    <p:sldId id="329" r:id="rId9"/>
    <p:sldId id="330" r:id="rId10"/>
    <p:sldId id="331" r:id="rId11"/>
    <p:sldId id="332" r:id="rId12"/>
    <p:sldId id="333" r:id="rId13"/>
    <p:sldId id="338" r:id="rId14"/>
    <p:sldId id="291" r:id="rId15"/>
    <p:sldId id="326" r:id="rId16"/>
    <p:sldId id="311" r:id="rId17"/>
    <p:sldId id="351" r:id="rId18"/>
    <p:sldId id="352" r:id="rId19"/>
    <p:sldId id="293" r:id="rId20"/>
    <p:sldId id="327" r:id="rId21"/>
    <p:sldId id="294" r:id="rId22"/>
    <p:sldId id="345" r:id="rId23"/>
    <p:sldId id="346" r:id="rId24"/>
    <p:sldId id="347" r:id="rId25"/>
    <p:sldId id="348" r:id="rId26"/>
    <p:sldId id="362" r:id="rId27"/>
    <p:sldId id="349" r:id="rId28"/>
    <p:sldId id="350" r:id="rId29"/>
    <p:sldId id="328" r:id="rId30"/>
    <p:sldId id="363" r:id="rId31"/>
    <p:sldId id="364" r:id="rId32"/>
    <p:sldId id="365" r:id="rId33"/>
    <p:sldId id="304" r:id="rId34"/>
    <p:sldId id="366" r:id="rId35"/>
    <p:sldId id="342" r:id="rId36"/>
    <p:sldId id="353" r:id="rId37"/>
    <p:sldId id="341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288" r:id="rId46"/>
    <p:sldId id="368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5F6"/>
    <a:srgbClr val="69BCF1"/>
    <a:srgbClr val="00A3E0"/>
    <a:srgbClr val="0088BC"/>
    <a:srgbClr val="BF6CBB"/>
    <a:srgbClr val="D7AFD4"/>
    <a:srgbClr val="A61AA1"/>
    <a:srgbClr val="00B050"/>
    <a:srgbClr val="B21DAC"/>
    <a:srgbClr val="C14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AC58E8-A552-49B3-B0BD-0E8CBCF73EFD}">
  <a:tblStyle styleId="{9BAC58E8-A552-49B3-B0BD-0E8CBCF73EF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1FC"/>
          </a:solidFill>
        </a:fill>
      </a:tcStyle>
    </a:wholeTbl>
    <a:band1H>
      <a:tcStyle>
        <a:tcBdr/>
        <a:fill>
          <a:solidFill>
            <a:srgbClr val="CAE3F9"/>
          </a:solidFill>
        </a:fill>
      </a:tcStyle>
    </a:band1H>
    <a:band1V>
      <a:tcStyle>
        <a:tcBdr/>
        <a:fill>
          <a:solidFill>
            <a:srgbClr val="CAE3F9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4" autoAdjust="0"/>
    <p:restoredTop sz="50000" autoAdjust="0"/>
  </p:normalViewPr>
  <p:slideViewPr>
    <p:cSldViewPr>
      <p:cViewPr varScale="1">
        <p:scale>
          <a:sx n="151" d="100"/>
          <a:sy n="151" d="100"/>
        </p:scale>
        <p:origin x="510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762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762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5CA-48D8-822B-4D0330AA9E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762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5CA-48D8-822B-4D0330AA9EF2}"/>
              </c:ext>
            </c:extLst>
          </c:dPt>
          <c:dPt>
            <c:idx val="5"/>
            <c:bubble3D val="0"/>
            <c:spPr>
              <a:solidFill>
                <a:srgbClr val="FFCD00"/>
              </a:solidFill>
              <a:ln w="762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5CA-48D8-822B-4D0330AA9EF2}"/>
              </c:ext>
            </c:extLst>
          </c:dPt>
          <c:dPt>
            <c:idx val="6"/>
            <c:bubble3D val="0"/>
            <c:spPr>
              <a:solidFill>
                <a:srgbClr val="8DC63F"/>
              </a:solidFill>
              <a:ln w="762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5CA-48D8-822B-4D0330AA9EF2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CA-48D8-822B-4D0330AA9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419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F5C-4B37-890C-016AB3E0EA2B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8F5C-4B37-890C-016AB3E0EA2B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8F5C-4B37-890C-016AB3E0EA2B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8F5C-4B37-890C-016AB3E0EA2B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8F5C-4B37-890C-016AB3E0EA2B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8F5C-4B37-890C-016AB3E0EA2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F5C-4B37-890C-016AB3E0EA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0 - 250GR</c:v>
                </c:pt>
                <c:pt idx="1">
                  <c:v>251 - 500GR</c:v>
                </c:pt>
                <c:pt idx="2">
                  <c:v>501 - 1000GR</c:v>
                </c:pt>
                <c:pt idx="3">
                  <c:v>1001 - 2000GR</c:v>
                </c:pt>
                <c:pt idx="4">
                  <c:v>2001 - 3000GR</c:v>
                </c:pt>
                <c:pt idx="5">
                  <c:v>MAS DE 3000GR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28</c:v>
                </c:pt>
                <c:pt idx="2">
                  <c:v>24</c:v>
                </c:pt>
                <c:pt idx="3">
                  <c:v>15</c:v>
                </c:pt>
                <c:pt idx="4">
                  <c:v>8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5C-4B37-890C-016AB3E0E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CEA-4ED2-BE81-1B98DB980E2A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CEA-4ED2-BE81-1B98DB980E2A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BCEA-4ED2-BE81-1B98DB980E2A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BCEA-4ED2-BE81-1B98DB980E2A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BCEA-4ED2-BE81-1B98DB980E2A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BCEA-4ED2-BE81-1B98DB980E2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CEA-4ED2-BE81-1B98DB980E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0 - 250GR</c:v>
                </c:pt>
                <c:pt idx="1">
                  <c:v>251 - 500GR</c:v>
                </c:pt>
                <c:pt idx="2">
                  <c:v>501 - 1000GR</c:v>
                </c:pt>
                <c:pt idx="3">
                  <c:v>1001 - 2000GR</c:v>
                </c:pt>
                <c:pt idx="4">
                  <c:v>2001 - 3000GR</c:v>
                </c:pt>
                <c:pt idx="5">
                  <c:v>MAS DE 3000GR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32</c:v>
                </c:pt>
                <c:pt idx="2">
                  <c:v>22</c:v>
                </c:pt>
                <c:pt idx="3">
                  <c:v>18</c:v>
                </c:pt>
                <c:pt idx="4">
                  <c:v>11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EA-4ED2-BE81-1B98DB980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87B-475B-9238-C117CDBDE0BD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87B-475B-9238-C117CDBDE0BD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A87B-475B-9238-C117CDBDE0BD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A87B-475B-9238-C117CDBDE0BD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A87B-475B-9238-C117CDBDE0BD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A87B-475B-9238-C117CDBDE0B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87B-475B-9238-C117CDBDE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0 - 250GR</c:v>
                </c:pt>
                <c:pt idx="1">
                  <c:v>251 - 500GR</c:v>
                </c:pt>
                <c:pt idx="2">
                  <c:v>501 - 1000GR</c:v>
                </c:pt>
                <c:pt idx="3">
                  <c:v>1001 - 2000GR</c:v>
                </c:pt>
                <c:pt idx="4">
                  <c:v>2001 - 3000GR</c:v>
                </c:pt>
                <c:pt idx="5">
                  <c:v>MAS DE 3000GR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43</c:v>
                </c:pt>
                <c:pt idx="2">
                  <c:v>27</c:v>
                </c:pt>
                <c:pt idx="3">
                  <c:v>14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87B-475B-9238-C117CDBDE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BF4-490D-96D6-5B9E1D77C1BE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BF4-490D-96D6-5B9E1D77C1B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BBF4-490D-96D6-5B9E1D77C1BE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BBF4-490D-96D6-5B9E1D77C1BE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BBF4-490D-96D6-5B9E1D77C1BE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BBF4-490D-96D6-5B9E1D77C1B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BF4-490D-96D6-5B9E1D77C1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0 - 250GR</c:v>
                </c:pt>
                <c:pt idx="1">
                  <c:v>251 - 500GR</c:v>
                </c:pt>
                <c:pt idx="2">
                  <c:v>501 - 1000GR</c:v>
                </c:pt>
                <c:pt idx="3">
                  <c:v>1001 - 2000GR</c:v>
                </c:pt>
                <c:pt idx="4">
                  <c:v>2001 - 3000GR</c:v>
                </c:pt>
                <c:pt idx="5">
                  <c:v>MAS DE 3000GR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26</c:v>
                </c:pt>
                <c:pt idx="2">
                  <c:v>35</c:v>
                </c:pt>
                <c:pt idx="3">
                  <c:v>21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BF4-490D-96D6-5B9E1D77C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MEDIO ALTO</c:v>
                </c:pt>
                <c:pt idx="3">
                  <c:v>ALTA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0.60499999999999998</c:v>
                </c:pt>
                <c:pt idx="1">
                  <c:v>0.56499999999999995</c:v>
                </c:pt>
                <c:pt idx="2">
                  <c:v>0.55500000000000005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8-46D3-9DC3-B273F27B10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solidFill>
                <a:srgbClr val="B21DAC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MEDIO ALTO</c:v>
                </c:pt>
                <c:pt idx="3">
                  <c:v>ALTA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0.7</c:v>
                </c:pt>
                <c:pt idx="1">
                  <c:v>0.64500000000000002</c:v>
                </c:pt>
                <c:pt idx="2">
                  <c:v>0.59499999999999997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B8-46D3-9DC3-B273F27B1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801729696"/>
        <c:axId val="-801727920"/>
      </c:barChart>
      <c:catAx>
        <c:axId val="-80172969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63500"/>
        </c:spPr>
        <c:txPr>
          <a:bodyPr/>
          <a:lstStyle/>
          <a:p>
            <a:pPr>
              <a:defRPr sz="1400" b="1"/>
            </a:pPr>
            <a:endParaRPr lang="es-419"/>
          </a:p>
        </c:txPr>
        <c:crossAx val="-801727920"/>
        <c:crosses val="autoZero"/>
        <c:auto val="1"/>
        <c:lblAlgn val="ctr"/>
        <c:lblOffset val="100"/>
        <c:noMultiLvlLbl val="0"/>
      </c:catAx>
      <c:valAx>
        <c:axId val="-80172792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8017296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Lbls>
            <c:spPr>
              <a:ln>
                <a:solidFill>
                  <a:srgbClr val="00B0F0"/>
                </a:solidFill>
              </a:ln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COSTA</c:v>
                </c:pt>
                <c:pt idx="1">
                  <c:v>BOGOTÁ</c:v>
                </c:pt>
                <c:pt idx="2">
                  <c:v>IBAGUE</c:v>
                </c:pt>
                <c:pt idx="3">
                  <c:v>BMANGA</c:v>
                </c:pt>
                <c:pt idx="4">
                  <c:v>CALI</c:v>
                </c:pt>
                <c:pt idx="5">
                  <c:v>MEDELLIN</c:v>
                </c:pt>
                <c:pt idx="6">
                  <c:v>EJE CAFET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82</c:v>
                </c:pt>
                <c:pt idx="1">
                  <c:v>73</c:v>
                </c:pt>
                <c:pt idx="2">
                  <c:v>64</c:v>
                </c:pt>
                <c:pt idx="3">
                  <c:v>54</c:v>
                </c:pt>
                <c:pt idx="4">
                  <c:v>50</c:v>
                </c:pt>
                <c:pt idx="5">
                  <c:v>50</c:v>
                </c:pt>
                <c:pt idx="6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B3-41D5-A551-6C954FD74F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02137552"/>
        <c:axId val="-802136192"/>
      </c:lineChart>
      <c:catAx>
        <c:axId val="-80213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/>
                </a:solidFill>
              </a:defRPr>
            </a:pPr>
            <a:endParaRPr lang="es-419"/>
          </a:p>
        </c:txPr>
        <c:crossAx val="-802136192"/>
        <c:crosses val="autoZero"/>
        <c:auto val="1"/>
        <c:lblAlgn val="ctr"/>
        <c:lblOffset val="100"/>
        <c:noMultiLvlLbl val="0"/>
      </c:catAx>
      <c:valAx>
        <c:axId val="-80213619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-80213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O" dirty="0"/>
              <a:t>TIPOS</a:t>
            </a:r>
            <a:r>
              <a:rPr lang="es-CO" baseline="0" dirty="0"/>
              <a:t> DE HOGARES POR FRECUENCIA DE COMPRA</a:t>
            </a:r>
            <a:endParaRPr lang="es-CO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979335926800999"/>
          <c:y val="0.242174116379201"/>
          <c:w val="0.48142503141381598"/>
          <c:h val="0.6415422506214449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C97-4DE0-92A4-493D53DA8CFC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C97-4DE0-92A4-493D53DA8CFC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C97-4DE0-92A4-493D53DA8CFC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5C97-4DE0-92A4-493D53DA8C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LIGHT</c:v>
                </c:pt>
                <c:pt idx="1">
                  <c:v>MEDIUM</c:v>
                </c:pt>
                <c:pt idx="2">
                  <c:v>HEAVY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52</c:v>
                </c:pt>
                <c:pt idx="1">
                  <c:v>29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97-4DE0-92A4-493D53DA8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654142084290504"/>
          <c:y val="0.47150453184491598"/>
          <c:w val="0.16163943881610901"/>
          <c:h val="0.186665243316609"/>
        </c:manualLayout>
      </c:layout>
      <c:overlay val="0"/>
      <c:txPr>
        <a:bodyPr/>
        <a:lstStyle/>
        <a:p>
          <a:pPr>
            <a:defRPr sz="1200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solidFill>
                <a:schemeClr val="bg1"/>
              </a:solidFill>
              <a:ln>
                <a:solidFill>
                  <a:srgbClr val="002060"/>
                </a:solidFill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IBAGUE</c:v>
                </c:pt>
                <c:pt idx="1">
                  <c:v>BMANGA</c:v>
                </c:pt>
                <c:pt idx="2">
                  <c:v>CALI</c:v>
                </c:pt>
                <c:pt idx="3">
                  <c:v>MEDELLIN</c:v>
                </c:pt>
                <c:pt idx="4">
                  <c:v>EJE CAFETERO</c:v>
                </c:pt>
                <c:pt idx="5">
                  <c:v>COSTA </c:v>
                </c:pt>
                <c:pt idx="6">
                  <c:v>BOGOTA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4</c:v>
                </c:pt>
                <c:pt idx="1">
                  <c:v>6</c:v>
                </c:pt>
                <c:pt idx="2">
                  <c:v>10.67992230482483</c:v>
                </c:pt>
                <c:pt idx="3">
                  <c:v>15</c:v>
                </c:pt>
                <c:pt idx="4">
                  <c:v>11</c:v>
                </c:pt>
                <c:pt idx="5">
                  <c:v>15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1-43C5-A5C8-0A2F6408C5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IBAGUE</c:v>
                </c:pt>
                <c:pt idx="1">
                  <c:v>BMANGA</c:v>
                </c:pt>
                <c:pt idx="2">
                  <c:v>CALI</c:v>
                </c:pt>
                <c:pt idx="3">
                  <c:v>MEDELLIN</c:v>
                </c:pt>
                <c:pt idx="4">
                  <c:v>EJE CAFETERO</c:v>
                </c:pt>
                <c:pt idx="5">
                  <c:v>COSTA </c:v>
                </c:pt>
                <c:pt idx="6">
                  <c:v>BOGOTA</c:v>
                </c:pt>
              </c:strCache>
            </c:strRef>
          </c:cat>
          <c:val>
            <c:numRef>
              <c:f>Sheet1!$C$2:$C$8</c:f>
              <c:numCache>
                <c:formatCode>0</c:formatCode>
                <c:ptCount val="7"/>
                <c:pt idx="0">
                  <c:v>5</c:v>
                </c:pt>
                <c:pt idx="1">
                  <c:v>5</c:v>
                </c:pt>
                <c:pt idx="2">
                  <c:v>13</c:v>
                </c:pt>
                <c:pt idx="3">
                  <c:v>18</c:v>
                </c:pt>
                <c:pt idx="4">
                  <c:v>14</c:v>
                </c:pt>
                <c:pt idx="5">
                  <c:v>16</c:v>
                </c:pt>
                <c:pt idx="6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A1-43C5-A5C8-0A2F6408C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834545296"/>
        <c:axId val="-834543936"/>
      </c:barChart>
      <c:catAx>
        <c:axId val="-8345452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es-419"/>
          </a:p>
        </c:txPr>
        <c:crossAx val="-834543936"/>
        <c:crosses val="autoZero"/>
        <c:auto val="1"/>
        <c:lblAlgn val="ctr"/>
        <c:lblOffset val="100"/>
        <c:noMultiLvlLbl val="0"/>
      </c:catAx>
      <c:valAx>
        <c:axId val="-834543936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-8345452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900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0"/>
              <c:layout>
                <c:manualLayout>
                  <c:x val="-1.28205128205127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EC-43CD-8363-D06D6EA5DAF4}"/>
                </c:ext>
              </c:extLst>
            </c:dLbl>
            <c:dLbl>
              <c:idx val="2"/>
              <c:layout>
                <c:manualLayout>
                  <c:x val="7.8346673280123199E-17"/>
                  <c:y val="1.6041774296025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EC-43CD-8363-D06D6EA5DAF4}"/>
                </c:ext>
              </c:extLst>
            </c:dLbl>
            <c:dLbl>
              <c:idx val="4"/>
              <c:layout>
                <c:manualLayout>
                  <c:x val="-3.4188034188034198E-2"/>
                  <c:y val="-4.01044357400625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EC-43CD-8363-D06D6EA5DAF4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02060"/>
                </a:solidFill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IBAGUE</c:v>
                </c:pt>
                <c:pt idx="1">
                  <c:v>BMANGA</c:v>
                </c:pt>
                <c:pt idx="2">
                  <c:v>CALI</c:v>
                </c:pt>
                <c:pt idx="3">
                  <c:v>MEDELLIN</c:v>
                </c:pt>
                <c:pt idx="4">
                  <c:v>EJE CAFETERO</c:v>
                </c:pt>
                <c:pt idx="5">
                  <c:v>COSTA </c:v>
                </c:pt>
                <c:pt idx="6">
                  <c:v>BOGOTA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3</c:v>
                </c:pt>
                <c:pt idx="1">
                  <c:v>8</c:v>
                </c:pt>
                <c:pt idx="2">
                  <c:v>22</c:v>
                </c:pt>
                <c:pt idx="3">
                  <c:v>24</c:v>
                </c:pt>
                <c:pt idx="4">
                  <c:v>10</c:v>
                </c:pt>
                <c:pt idx="5">
                  <c:v>8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EC-43CD-8363-D06D6EA5DA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4.2735042735042696E-3"/>
                  <c:y val="-2.0052217870031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EC-43CD-8363-D06D6EA5DAF4}"/>
                </c:ext>
              </c:extLst>
            </c:dLbl>
            <c:dLbl>
              <c:idx val="3"/>
              <c:layout>
                <c:manualLayout>
                  <c:x val="-2.5641025641025599E-2"/>
                  <c:y val="-2.0052217870031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EC-43CD-8363-D06D6EA5DAF4}"/>
                </c:ext>
              </c:extLst>
            </c:dLbl>
            <c:dLbl>
              <c:idx val="5"/>
              <c:layout>
                <c:manualLayout>
                  <c:x val="-1.7094017094017099E-2"/>
                  <c:y val="-1.20313307220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EC-43CD-8363-D06D6EA5DAF4}"/>
                </c:ext>
              </c:extLst>
            </c:dLbl>
            <c:dLbl>
              <c:idx val="6"/>
              <c:layout>
                <c:manualLayout>
                  <c:x val="-1.2820512820512799E-2"/>
                  <c:y val="-1.20313307220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EC-43CD-8363-D06D6EA5DAF4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IBAGUE</c:v>
                </c:pt>
                <c:pt idx="1">
                  <c:v>BMANGA</c:v>
                </c:pt>
                <c:pt idx="2">
                  <c:v>CALI</c:v>
                </c:pt>
                <c:pt idx="3">
                  <c:v>MEDELLIN</c:v>
                </c:pt>
                <c:pt idx="4">
                  <c:v>EJE CAFETERO</c:v>
                </c:pt>
                <c:pt idx="5">
                  <c:v>COSTA </c:v>
                </c:pt>
                <c:pt idx="6">
                  <c:v>BOGOTA</c:v>
                </c:pt>
              </c:strCache>
            </c:strRef>
          </c:cat>
          <c:val>
            <c:numRef>
              <c:f>Sheet1!$C$2:$C$8</c:f>
              <c:numCache>
                <c:formatCode>0</c:formatCode>
                <c:ptCount val="7"/>
                <c:pt idx="0">
                  <c:v>4</c:v>
                </c:pt>
                <c:pt idx="1">
                  <c:v>8</c:v>
                </c:pt>
                <c:pt idx="2">
                  <c:v>25</c:v>
                </c:pt>
                <c:pt idx="3">
                  <c:v>22</c:v>
                </c:pt>
                <c:pt idx="4">
                  <c:v>10</c:v>
                </c:pt>
                <c:pt idx="5">
                  <c:v>8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EC-43CD-8363-D06D6EA5DA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836196896"/>
        <c:axId val="-836202480"/>
      </c:barChart>
      <c:catAx>
        <c:axId val="-8361968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es-419"/>
          </a:p>
        </c:txPr>
        <c:crossAx val="-836202480"/>
        <c:crosses val="autoZero"/>
        <c:auto val="1"/>
        <c:lblAlgn val="ctr"/>
        <c:lblOffset val="100"/>
        <c:noMultiLvlLbl val="0"/>
      </c:catAx>
      <c:valAx>
        <c:axId val="-836202480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-8361968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900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13227269601702"/>
          <c:y val="8.8189461249418802E-2"/>
          <c:w val="0.589694775174882"/>
          <c:h val="0.789433287672953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4040-4FFF-8EE6-E81BD8BA5CE2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040-4FFF-8EE6-E81BD8BA5CE2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040-4FFF-8EE6-E81BD8BA5CE2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4040-4FFF-8EE6-E81BD8BA5CE2}"/>
              </c:ext>
            </c:extLst>
          </c:dPt>
          <c:dPt>
            <c:idx val="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4040-4FFF-8EE6-E81BD8BA5CE2}"/>
              </c:ext>
            </c:extLst>
          </c:dPt>
          <c:dLbls>
            <c:dLbl>
              <c:idx val="0"/>
              <c:layout>
                <c:manualLayout>
                  <c:x val="8.3334448089109198E-3"/>
                  <c:y val="8.6398652809370003E-4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  <a:latin typeface="Archivo Narrow" panose="020B0604020202020204" charset="0"/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40-4FFF-8EE6-E81BD8BA5CE2}"/>
                </c:ext>
              </c:extLst>
            </c:dLbl>
            <c:dLbl>
              <c:idx val="1"/>
              <c:layout>
                <c:manualLayout>
                  <c:x val="-4.1670744325951799E-3"/>
                  <c:y val="-4.2900858331343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40-4FFF-8EE6-E81BD8BA5CE2}"/>
                </c:ext>
              </c:extLst>
            </c:dLbl>
            <c:dLbl>
              <c:idx val="2"/>
              <c:layout>
                <c:manualLayout>
                  <c:x val="-7.7253748688988497E-3"/>
                  <c:y val="8.5801716662687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40-4FFF-8EE6-E81BD8BA5CE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40-4FFF-8EE6-E81BD8BA5CE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040-4FFF-8EE6-E81BD8BA5CE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040-4FFF-8EE6-E81BD8BA5C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chivo Narrow" panose="020B0604020202020204" charset="0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ALMUERZO</c:v>
                </c:pt>
                <c:pt idx="1">
                  <c:v>COMIDA</c:v>
                </c:pt>
                <c:pt idx="2">
                  <c:v>DESAYUNO</c:v>
                </c:pt>
                <c:pt idx="3">
                  <c:v>OTROS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71</c:v>
                </c:pt>
                <c:pt idx="1">
                  <c:v>21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040-4FFF-8EE6-E81BD8BA5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</c:plotArea>
    <c:legend>
      <c:legendPos val="l"/>
      <c:layout>
        <c:manualLayout>
          <c:xMode val="edge"/>
          <c:yMode val="edge"/>
          <c:x val="1.7883029497845902E-2"/>
          <c:y val="0.214091463184749"/>
          <c:w val="0.254592852467588"/>
          <c:h val="0.67555829238560805"/>
        </c:manualLayout>
      </c:layout>
      <c:overlay val="0"/>
      <c:txPr>
        <a:bodyPr/>
        <a:lstStyle/>
        <a:p>
          <a:pPr>
            <a:defRPr sz="1200">
              <a:latin typeface="Archivo Narrow" panose="020B0604020202020204" charset="0"/>
            </a:defRPr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419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502322238775801"/>
          <c:y val="7.5916420460252695E-2"/>
          <c:w val="0.54372097201530201"/>
          <c:h val="0.641335555663198"/>
        </c:manualLayout>
      </c:layout>
      <c:pieChart>
        <c:varyColors val="1"/>
        <c:ser>
          <c:idx val="5"/>
          <c:order val="5"/>
          <c:tx>
            <c:strRef>
              <c:f>Sheet1!$H$4:$H$5</c:f>
              <c:strCache>
                <c:ptCount val="1"/>
                <c:pt idx="0">
                  <c:v>CLUSTER_BIETAPICO Peso de las variables</c:v>
                </c:pt>
              </c:strCache>
            </c:strRef>
          </c:tx>
          <c:dLbls>
            <c:dLbl>
              <c:idx val="0"/>
              <c:layout>
                <c:manualLayout>
                  <c:x val="-1.2749729574806699E-3"/>
                  <c:y val="-9.614413857079669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18-442F-903C-BAC1D6451D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419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Sheet1!$B$6:$B$15</c:f>
              <c:strCache>
                <c:ptCount val="10"/>
                <c:pt idx="0">
                  <c:v>CITY</c:v>
                </c:pt>
                <c:pt idx="1">
                  <c:v>ESTRATO</c:v>
                </c:pt>
                <c:pt idx="2">
                  <c:v>URBANIZACIÓN</c:v>
                </c:pt>
                <c:pt idx="3">
                  <c:v>ESTADO CONSTRUCCION</c:v>
                </c:pt>
                <c:pt idx="4">
                  <c:v>EMPLEA &lt;40 Hrs</c:v>
                </c:pt>
                <c:pt idx="5">
                  <c:v>EMPLEA &gt;40 Hrs</c:v>
                </c:pt>
                <c:pt idx="6">
                  <c:v>AUTOS</c:v>
                </c:pt>
                <c:pt idx="7">
                  <c:v>VACACIONES</c:v>
                </c:pt>
                <c:pt idx="8">
                  <c:v>HOMETEATHER</c:v>
                </c:pt>
                <c:pt idx="9">
                  <c:v>TIPO DE COLEGIO</c:v>
                </c:pt>
              </c:strCache>
            </c:strRef>
          </c:cat>
          <c:val>
            <c:numRef>
              <c:f>Sheet1!$H$6:$H$15</c:f>
              <c:numCache>
                <c:formatCode>0%</c:formatCode>
                <c:ptCount val="10"/>
                <c:pt idx="0">
                  <c:v>3.4882867004479702E-3</c:v>
                </c:pt>
                <c:pt idx="1">
                  <c:v>0.10038187559668101</c:v>
                </c:pt>
                <c:pt idx="2">
                  <c:v>0.17330542703973001</c:v>
                </c:pt>
                <c:pt idx="3">
                  <c:v>0.37142542410222501</c:v>
                </c:pt>
                <c:pt idx="4">
                  <c:v>2.47117573621209E-2</c:v>
                </c:pt>
                <c:pt idx="5">
                  <c:v>4.8711169861202899E-2</c:v>
                </c:pt>
                <c:pt idx="6">
                  <c:v>-4.2292722332378699E-2</c:v>
                </c:pt>
                <c:pt idx="7">
                  <c:v>0.11861643533818</c:v>
                </c:pt>
                <c:pt idx="8">
                  <c:v>0.137475214805023</c:v>
                </c:pt>
                <c:pt idx="9">
                  <c:v>6.4177131526768003E-2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8-442F-903C-BAC1D6451DC2}"/>
            </c:ext>
          </c:extLst>
        </c:ser>
        <c:ser>
          <c:idx val="4"/>
          <c:order val="4"/>
          <c:tx>
            <c:strRef>
              <c:f>Sheet1!$G$4:$G$5</c:f>
              <c:strCache>
                <c:ptCount val="1"/>
                <c:pt idx="0">
                  <c:v>CLUSTER_BIETAPICO 4.0</c:v>
                </c:pt>
              </c:strCache>
            </c:strRef>
          </c:tx>
          <c:cat>
            <c:strRef>
              <c:f>Sheet1!$B$6:$B$15</c:f>
              <c:strCache>
                <c:ptCount val="10"/>
                <c:pt idx="0">
                  <c:v>CITY</c:v>
                </c:pt>
                <c:pt idx="1">
                  <c:v>ESTRATO</c:v>
                </c:pt>
                <c:pt idx="2">
                  <c:v>URBANIZACIÓN</c:v>
                </c:pt>
                <c:pt idx="3">
                  <c:v>ESTADO CONSTRUCCION</c:v>
                </c:pt>
                <c:pt idx="4">
                  <c:v>EMPLEA &lt;40 Hrs</c:v>
                </c:pt>
                <c:pt idx="5">
                  <c:v>EMPLEA &gt;40 Hrs</c:v>
                </c:pt>
                <c:pt idx="6">
                  <c:v>AUTOS</c:v>
                </c:pt>
                <c:pt idx="7">
                  <c:v>VACACIONES</c:v>
                </c:pt>
                <c:pt idx="8">
                  <c:v>HOMETEATHER</c:v>
                </c:pt>
                <c:pt idx="9">
                  <c:v>TIPO DE COLEGIO</c:v>
                </c:pt>
              </c:strCache>
            </c:strRef>
          </c:cat>
          <c:val>
            <c:numRef>
              <c:f>Sheet1!$G$6:$G$15</c:f>
            </c:numRef>
          </c:val>
          <c:extLst>
            <c:ext xmlns:c16="http://schemas.microsoft.com/office/drawing/2014/chart" uri="{C3380CC4-5D6E-409C-BE32-E72D297353CC}">
              <c16:uniqueId val="{00000002-3818-442F-903C-BAC1D6451DC2}"/>
            </c:ext>
          </c:extLst>
        </c:ser>
        <c:ser>
          <c:idx val="3"/>
          <c:order val="3"/>
          <c:tx>
            <c:strRef>
              <c:f>Sheet1!$F$4:$F$5</c:f>
              <c:strCache>
                <c:ptCount val="1"/>
                <c:pt idx="0">
                  <c:v>CLUSTER_BIETAPICO 4.0</c:v>
                </c:pt>
              </c:strCache>
            </c:strRef>
          </c:tx>
          <c:cat>
            <c:strRef>
              <c:f>Sheet1!$B$6:$B$15</c:f>
              <c:strCache>
                <c:ptCount val="10"/>
                <c:pt idx="0">
                  <c:v>CITY</c:v>
                </c:pt>
                <c:pt idx="1">
                  <c:v>ESTRATO</c:v>
                </c:pt>
                <c:pt idx="2">
                  <c:v>URBANIZACIÓN</c:v>
                </c:pt>
                <c:pt idx="3">
                  <c:v>ESTADO CONSTRUCCION</c:v>
                </c:pt>
                <c:pt idx="4">
                  <c:v>EMPLEA &lt;40 Hrs</c:v>
                </c:pt>
                <c:pt idx="5">
                  <c:v>EMPLEA &gt;40 Hrs</c:v>
                </c:pt>
                <c:pt idx="6">
                  <c:v>AUTOS</c:v>
                </c:pt>
                <c:pt idx="7">
                  <c:v>VACACIONES</c:v>
                </c:pt>
                <c:pt idx="8">
                  <c:v>HOMETEATHER</c:v>
                </c:pt>
                <c:pt idx="9">
                  <c:v>TIPO DE COLEGIO</c:v>
                </c:pt>
              </c:strCache>
            </c:strRef>
          </c:cat>
          <c:val>
            <c:numRef>
              <c:f>Sheet1!$F$6:$F$15</c:f>
            </c:numRef>
          </c:val>
          <c:extLst>
            <c:ext xmlns:c16="http://schemas.microsoft.com/office/drawing/2014/chart" uri="{C3380CC4-5D6E-409C-BE32-E72D297353CC}">
              <c16:uniqueId val="{00000003-3818-442F-903C-BAC1D6451DC2}"/>
            </c:ext>
          </c:extLst>
        </c:ser>
        <c:ser>
          <c:idx val="2"/>
          <c:order val="2"/>
          <c:tx>
            <c:strRef>
              <c:f>Sheet1!$E$4:$E$5</c:f>
              <c:strCache>
                <c:ptCount val="1"/>
                <c:pt idx="0">
                  <c:v>CLUSTER_BIETAPICO 3.0</c:v>
                </c:pt>
              </c:strCache>
            </c:strRef>
          </c:tx>
          <c:cat>
            <c:strRef>
              <c:f>Sheet1!$B$6:$B$15</c:f>
              <c:strCache>
                <c:ptCount val="10"/>
                <c:pt idx="0">
                  <c:v>CITY</c:v>
                </c:pt>
                <c:pt idx="1">
                  <c:v>ESTRATO</c:v>
                </c:pt>
                <c:pt idx="2">
                  <c:v>URBANIZACIÓN</c:v>
                </c:pt>
                <c:pt idx="3">
                  <c:v>ESTADO CONSTRUCCION</c:v>
                </c:pt>
                <c:pt idx="4">
                  <c:v>EMPLEA &lt;40 Hrs</c:v>
                </c:pt>
                <c:pt idx="5">
                  <c:v>EMPLEA &gt;40 Hrs</c:v>
                </c:pt>
                <c:pt idx="6">
                  <c:v>AUTOS</c:v>
                </c:pt>
                <c:pt idx="7">
                  <c:v>VACACIONES</c:v>
                </c:pt>
                <c:pt idx="8">
                  <c:v>HOMETEATHER</c:v>
                </c:pt>
                <c:pt idx="9">
                  <c:v>TIPO DE COLEGIO</c:v>
                </c:pt>
              </c:strCache>
            </c:strRef>
          </c:cat>
          <c:val>
            <c:numRef>
              <c:f>Sheet1!$E$6:$E$15</c:f>
            </c:numRef>
          </c:val>
          <c:extLst>
            <c:ext xmlns:c16="http://schemas.microsoft.com/office/drawing/2014/chart" uri="{C3380CC4-5D6E-409C-BE32-E72D297353CC}">
              <c16:uniqueId val="{00000004-3818-442F-903C-BAC1D6451DC2}"/>
            </c:ext>
          </c:extLst>
        </c:ser>
        <c:ser>
          <c:idx val="1"/>
          <c:order val="1"/>
          <c:tx>
            <c:strRef>
              <c:f>Sheet1!$D$4:$D$5</c:f>
              <c:strCache>
                <c:ptCount val="1"/>
                <c:pt idx="0">
                  <c:v>CLUSTER_BIETAPICO 2.0</c:v>
                </c:pt>
              </c:strCache>
            </c:strRef>
          </c:tx>
          <c:cat>
            <c:strRef>
              <c:f>Sheet1!$B$6:$B$15</c:f>
              <c:strCache>
                <c:ptCount val="10"/>
                <c:pt idx="0">
                  <c:v>CITY</c:v>
                </c:pt>
                <c:pt idx="1">
                  <c:v>ESTRATO</c:v>
                </c:pt>
                <c:pt idx="2">
                  <c:v>URBANIZACIÓN</c:v>
                </c:pt>
                <c:pt idx="3">
                  <c:v>ESTADO CONSTRUCCION</c:v>
                </c:pt>
                <c:pt idx="4">
                  <c:v>EMPLEA &lt;40 Hrs</c:v>
                </c:pt>
                <c:pt idx="5">
                  <c:v>EMPLEA &gt;40 Hrs</c:v>
                </c:pt>
                <c:pt idx="6">
                  <c:v>AUTOS</c:v>
                </c:pt>
                <c:pt idx="7">
                  <c:v>VACACIONES</c:v>
                </c:pt>
                <c:pt idx="8">
                  <c:v>HOMETEATHER</c:v>
                </c:pt>
                <c:pt idx="9">
                  <c:v>TIPO DE COLEGIO</c:v>
                </c:pt>
              </c:strCache>
            </c:strRef>
          </c:cat>
          <c:val>
            <c:numRef>
              <c:f>Sheet1!$D$6:$D$15</c:f>
            </c:numRef>
          </c:val>
          <c:extLst>
            <c:ext xmlns:c16="http://schemas.microsoft.com/office/drawing/2014/chart" uri="{C3380CC4-5D6E-409C-BE32-E72D297353CC}">
              <c16:uniqueId val="{00000005-3818-442F-903C-BAC1D6451DC2}"/>
            </c:ext>
          </c:extLst>
        </c:ser>
        <c:ser>
          <c:idx val="0"/>
          <c:order val="0"/>
          <c:tx>
            <c:strRef>
              <c:f>Sheet1!$C$4:$C$5</c:f>
              <c:strCache>
                <c:ptCount val="1"/>
                <c:pt idx="0">
                  <c:v>CLUSTER_BIETAPICO 1.0</c:v>
                </c:pt>
              </c:strCache>
            </c:strRef>
          </c:tx>
          <c:cat>
            <c:strRef>
              <c:f>Sheet1!$B$6:$B$15</c:f>
              <c:strCache>
                <c:ptCount val="10"/>
                <c:pt idx="0">
                  <c:v>CITY</c:v>
                </c:pt>
                <c:pt idx="1">
                  <c:v>ESTRATO</c:v>
                </c:pt>
                <c:pt idx="2">
                  <c:v>URBANIZACIÓN</c:v>
                </c:pt>
                <c:pt idx="3">
                  <c:v>ESTADO CONSTRUCCION</c:v>
                </c:pt>
                <c:pt idx="4">
                  <c:v>EMPLEA &lt;40 Hrs</c:v>
                </c:pt>
                <c:pt idx="5">
                  <c:v>EMPLEA &gt;40 Hrs</c:v>
                </c:pt>
                <c:pt idx="6">
                  <c:v>AUTOS</c:v>
                </c:pt>
                <c:pt idx="7">
                  <c:v>VACACIONES</c:v>
                </c:pt>
                <c:pt idx="8">
                  <c:v>HOMETEATHER</c:v>
                </c:pt>
                <c:pt idx="9">
                  <c:v>TIPO DE COLEGIO</c:v>
                </c:pt>
              </c:strCache>
            </c:strRef>
          </c:cat>
          <c:val>
            <c:numRef>
              <c:f>Sheet1!$C$6:$C$15</c:f>
            </c:numRef>
          </c:val>
          <c:extLst>
            <c:ext xmlns:c16="http://schemas.microsoft.com/office/drawing/2014/chart" uri="{C3380CC4-5D6E-409C-BE32-E72D297353CC}">
              <c16:uniqueId val="{00000006-3818-442F-903C-BAC1D6451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3.4374033858836299E-2"/>
          <c:y val="0.72766321794538702"/>
          <c:w val="0.96562596614116403"/>
          <c:h val="0.2513648283272200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ALMUERZO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MEDELLIN</c:v>
                </c:pt>
                <c:pt idx="1">
                  <c:v>EJE CAFETERO</c:v>
                </c:pt>
                <c:pt idx="2">
                  <c:v>IBAGUE</c:v>
                </c:pt>
                <c:pt idx="3">
                  <c:v>CALI</c:v>
                </c:pt>
                <c:pt idx="4">
                  <c:v>BOGOTA</c:v>
                </c:pt>
                <c:pt idx="5">
                  <c:v>BMANGA</c:v>
                </c:pt>
                <c:pt idx="6">
                  <c:v>COSTA</c:v>
                </c:pt>
              </c:strCache>
            </c:strRef>
          </c:cat>
          <c:val>
            <c:numRef>
              <c:f>Sheet1!$B$2:$H$2</c:f>
              <c:numCache>
                <c:formatCode>0%</c:formatCode>
                <c:ptCount val="7"/>
                <c:pt idx="0">
                  <c:v>0.68</c:v>
                </c:pt>
                <c:pt idx="1">
                  <c:v>0.85499999999999998</c:v>
                </c:pt>
                <c:pt idx="2">
                  <c:v>0.88500000000000001</c:v>
                </c:pt>
                <c:pt idx="3">
                  <c:v>0.81499999999999995</c:v>
                </c:pt>
                <c:pt idx="4">
                  <c:v>0.68</c:v>
                </c:pt>
                <c:pt idx="5">
                  <c:v>0.61</c:v>
                </c:pt>
                <c:pt idx="6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E6-4B31-82E6-9DA830C9ACD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COMIDA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E6-4B31-82E6-9DA830C9ACDB}"/>
                </c:ext>
              </c:extLst>
            </c:dLbl>
            <c:dLbl>
              <c:idx val="4"/>
              <c:layout>
                <c:manualLayout>
                  <c:x val="2.6881720430107499E-3"/>
                  <c:y val="1.6300535671540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E6-4B31-82E6-9DA830C9A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MEDELLIN</c:v>
                </c:pt>
                <c:pt idx="1">
                  <c:v>EJE CAFETERO</c:v>
                </c:pt>
                <c:pt idx="2">
                  <c:v>IBAGUE</c:v>
                </c:pt>
                <c:pt idx="3">
                  <c:v>CALI</c:v>
                </c:pt>
                <c:pt idx="4">
                  <c:v>BOGOTA</c:v>
                </c:pt>
                <c:pt idx="5">
                  <c:v>BMANGA</c:v>
                </c:pt>
                <c:pt idx="6">
                  <c:v>COSTA</c:v>
                </c:pt>
              </c:strCache>
            </c:strRef>
          </c:cat>
          <c:val>
            <c:numRef>
              <c:f>Sheet1!$B$3:$H$3</c:f>
              <c:numCache>
                <c:formatCode>0%</c:formatCode>
                <c:ptCount val="7"/>
                <c:pt idx="0">
                  <c:v>0.3</c:v>
                </c:pt>
                <c:pt idx="1">
                  <c:v>0.13500000000000001</c:v>
                </c:pt>
                <c:pt idx="2">
                  <c:v>0.04</c:v>
                </c:pt>
                <c:pt idx="3">
                  <c:v>0.155</c:v>
                </c:pt>
                <c:pt idx="4">
                  <c:v>0.23499999999999999</c:v>
                </c:pt>
                <c:pt idx="5">
                  <c:v>0.17499999999999999</c:v>
                </c:pt>
                <c:pt idx="6">
                  <c:v>0.23499999999999999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E6-4B31-82E6-9DA830C9ACD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DESAYUNO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E6-4B31-82E6-9DA830C9ACD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E6-4B31-82E6-9DA830C9ACD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E6-4B31-82E6-9DA830C9A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MEDELLIN</c:v>
                </c:pt>
                <c:pt idx="1">
                  <c:v>EJE CAFETERO</c:v>
                </c:pt>
                <c:pt idx="2">
                  <c:v>IBAGUE</c:v>
                </c:pt>
                <c:pt idx="3">
                  <c:v>CALI</c:v>
                </c:pt>
                <c:pt idx="4">
                  <c:v>BOGOTA</c:v>
                </c:pt>
                <c:pt idx="5">
                  <c:v>BMANGA</c:v>
                </c:pt>
                <c:pt idx="6">
                  <c:v>COSTA</c:v>
                </c:pt>
              </c:strCache>
            </c:strRef>
          </c:cat>
          <c:val>
            <c:numRef>
              <c:f>Sheet1!$B$4:$H$4</c:f>
              <c:numCache>
                <c:formatCode>0%</c:formatCode>
                <c:ptCount val="7"/>
                <c:pt idx="0">
                  <c:v>0.01</c:v>
                </c:pt>
                <c:pt idx="1">
                  <c:v>0.01</c:v>
                </c:pt>
                <c:pt idx="2">
                  <c:v>6.5000000000000002E-2</c:v>
                </c:pt>
                <c:pt idx="3">
                  <c:v>0.02</c:v>
                </c:pt>
                <c:pt idx="4">
                  <c:v>0.08</c:v>
                </c:pt>
                <c:pt idx="5">
                  <c:v>0.21</c:v>
                </c:pt>
                <c:pt idx="6">
                  <c:v>0.22500000000000001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E6-4B31-82E6-9DA830C9ACD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cat>
            <c:strRef>
              <c:f>Sheet1!$B$1:$H$1</c:f>
              <c:strCache>
                <c:ptCount val="7"/>
                <c:pt idx="0">
                  <c:v>MEDELLIN</c:v>
                </c:pt>
                <c:pt idx="1">
                  <c:v>EJE CAFETERO</c:v>
                </c:pt>
                <c:pt idx="2">
                  <c:v>IBAGUE</c:v>
                </c:pt>
                <c:pt idx="3">
                  <c:v>CALI</c:v>
                </c:pt>
                <c:pt idx="4">
                  <c:v>BOGOTA</c:v>
                </c:pt>
                <c:pt idx="5">
                  <c:v>BMANGA</c:v>
                </c:pt>
                <c:pt idx="6">
                  <c:v>COSTA</c:v>
                </c:pt>
              </c:strCache>
            </c:strRef>
          </c:cat>
          <c:val>
            <c:numRef>
              <c:f>Sheet1!$B$5:$H$5</c:f>
              <c:numCache>
                <c:formatCode>0%</c:formatCode>
                <c:ptCount val="7"/>
                <c:pt idx="0">
                  <c:v>0.01</c:v>
                </c:pt>
                <c:pt idx="1">
                  <c:v>0</c:v>
                </c:pt>
                <c:pt idx="2">
                  <c:v>0.01</c:v>
                </c:pt>
                <c:pt idx="3">
                  <c:v>0.01</c:v>
                </c:pt>
                <c:pt idx="4">
                  <c:v>5.0000000000000001E-3</c:v>
                </c:pt>
                <c:pt idx="5">
                  <c:v>5.0000000000000001E-3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E6-4B31-82E6-9DA830C9A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835952544"/>
        <c:axId val="-835961664"/>
      </c:barChart>
      <c:catAx>
        <c:axId val="-835952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3500"/>
        </c:spPr>
        <c:txPr>
          <a:bodyPr/>
          <a:lstStyle/>
          <a:p>
            <a:pPr>
              <a:defRPr sz="1050"/>
            </a:pPr>
            <a:endParaRPr lang="es-419"/>
          </a:p>
        </c:txPr>
        <c:crossAx val="-835961664"/>
        <c:crosses val="autoZero"/>
        <c:auto val="1"/>
        <c:lblAlgn val="ctr"/>
        <c:lblOffset val="100"/>
        <c:noMultiLvlLbl val="0"/>
      </c:catAx>
      <c:valAx>
        <c:axId val="-835961664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-8359525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7648590297180597E-2"/>
          <c:y val="2.5930177043218001E-2"/>
          <c:w val="0.80711201422402801"/>
          <c:h val="7.4032989973887103E-2"/>
        </c:manualLayout>
      </c:layout>
      <c:overlay val="0"/>
      <c:txPr>
        <a:bodyPr/>
        <a:lstStyle/>
        <a:p>
          <a:pPr>
            <a:defRPr sz="1100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SOPA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TOTAL</c:v>
                </c:pt>
                <c:pt idx="1">
                  <c:v>BAJO</c:v>
                </c:pt>
                <c:pt idx="2">
                  <c:v>MEDIA</c:v>
                </c:pt>
                <c:pt idx="3">
                  <c:v>MEDIO  ALTA</c:v>
                </c:pt>
                <c:pt idx="4">
                  <c:v>ALTA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0.39431275142065297</c:v>
                </c:pt>
                <c:pt idx="1">
                  <c:v>0.38633182357336998</c:v>
                </c:pt>
                <c:pt idx="2">
                  <c:v>0.407391471155582</c:v>
                </c:pt>
                <c:pt idx="3">
                  <c:v>0.38906048788012998</c:v>
                </c:pt>
                <c:pt idx="4">
                  <c:v>0.37818766864250603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B5-40EF-8B13-87D4C57EFA0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FRITAS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TOTAL</c:v>
                </c:pt>
                <c:pt idx="1">
                  <c:v>BAJO</c:v>
                </c:pt>
                <c:pt idx="2">
                  <c:v>MEDIA</c:v>
                </c:pt>
                <c:pt idx="3">
                  <c:v>MEDIO  ALTA</c:v>
                </c:pt>
                <c:pt idx="4">
                  <c:v>ALTA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0.15444101953261999</c:v>
                </c:pt>
                <c:pt idx="1">
                  <c:v>0.15560067847480799</c:v>
                </c:pt>
                <c:pt idx="2">
                  <c:v>0.15730559356500101</c:v>
                </c:pt>
                <c:pt idx="3">
                  <c:v>0.15153616018978699</c:v>
                </c:pt>
                <c:pt idx="4">
                  <c:v>0.14134902276226399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B5-40EF-8B13-87D4C57EFA0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SUDADA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TOTAL</c:v>
                </c:pt>
                <c:pt idx="1">
                  <c:v>BAJO</c:v>
                </c:pt>
                <c:pt idx="2">
                  <c:v>MEDIA</c:v>
                </c:pt>
                <c:pt idx="3">
                  <c:v>MEDIO  ALTA</c:v>
                </c:pt>
                <c:pt idx="4">
                  <c:v>ALTA</c:v>
                </c:pt>
              </c:strCache>
            </c:strRef>
          </c:cat>
          <c:val>
            <c:numRef>
              <c:f>Sheet1!$B$4:$F$4</c:f>
              <c:numCache>
                <c:formatCode>0%</c:formatCode>
                <c:ptCount val="5"/>
                <c:pt idx="0">
                  <c:v>0.17999641913370901</c:v>
                </c:pt>
                <c:pt idx="1">
                  <c:v>0.19010727645452</c:v>
                </c:pt>
                <c:pt idx="2">
                  <c:v>0.17652301323441399</c:v>
                </c:pt>
                <c:pt idx="3">
                  <c:v>0.175386773826086</c:v>
                </c:pt>
                <c:pt idx="4">
                  <c:v>0.16209802211646501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B5-40EF-8B13-87D4C57EFA0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SALADA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TOTAL</c:v>
                </c:pt>
                <c:pt idx="1">
                  <c:v>BAJO</c:v>
                </c:pt>
                <c:pt idx="2">
                  <c:v>MEDIA</c:v>
                </c:pt>
                <c:pt idx="3">
                  <c:v>MEDIO  ALTA</c:v>
                </c:pt>
                <c:pt idx="4">
                  <c:v>ALTA</c:v>
                </c:pt>
              </c:strCache>
            </c:strRef>
          </c:cat>
          <c:val>
            <c:numRef>
              <c:f>Sheet1!$B$5:$F$5</c:f>
              <c:numCache>
                <c:formatCode>0%</c:formatCode>
                <c:ptCount val="5"/>
                <c:pt idx="0">
                  <c:v>7.3154910136337195E-2</c:v>
                </c:pt>
                <c:pt idx="1">
                  <c:v>7.6582654379967599E-2</c:v>
                </c:pt>
                <c:pt idx="2">
                  <c:v>7.0970575641171804E-2</c:v>
                </c:pt>
                <c:pt idx="3">
                  <c:v>7.2753551207848099E-2</c:v>
                </c:pt>
                <c:pt idx="4">
                  <c:v>6.8834852699025298E-2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B5-40EF-8B13-87D4C57EFA0A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VAPOR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TOTAL</c:v>
                </c:pt>
                <c:pt idx="1">
                  <c:v>BAJO</c:v>
                </c:pt>
                <c:pt idx="2">
                  <c:v>MEDIA</c:v>
                </c:pt>
                <c:pt idx="3">
                  <c:v>MEDIO  ALTA</c:v>
                </c:pt>
                <c:pt idx="4">
                  <c:v>ALTA</c:v>
                </c:pt>
              </c:strCache>
            </c:strRef>
          </c:cat>
          <c:val>
            <c:numRef>
              <c:f>Sheet1!$B$6:$F$6</c:f>
              <c:numCache>
                <c:formatCode>0%</c:formatCode>
                <c:ptCount val="5"/>
                <c:pt idx="0">
                  <c:v>7.8758539737373304E-2</c:v>
                </c:pt>
                <c:pt idx="1">
                  <c:v>7.6120907560487103E-2</c:v>
                </c:pt>
                <c:pt idx="2">
                  <c:v>7.5875724258103197E-2</c:v>
                </c:pt>
                <c:pt idx="3">
                  <c:v>8.2117395627271106E-2</c:v>
                </c:pt>
                <c:pt idx="4">
                  <c:v>9.74110145440302E-2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B5-40EF-8B13-87D4C57EFA0A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OTRAS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TOTAL</c:v>
                </c:pt>
                <c:pt idx="1">
                  <c:v>BAJO</c:v>
                </c:pt>
                <c:pt idx="2">
                  <c:v>MEDIA</c:v>
                </c:pt>
                <c:pt idx="3">
                  <c:v>MEDIO  ALTA</c:v>
                </c:pt>
                <c:pt idx="4">
                  <c:v>ALTA</c:v>
                </c:pt>
              </c:strCache>
            </c:strRef>
          </c:cat>
          <c:val>
            <c:numRef>
              <c:f>Sheet1!$B$7:$F$7</c:f>
              <c:numCache>
                <c:formatCode>0%</c:formatCode>
                <c:ptCount val="5"/>
                <c:pt idx="0">
                  <c:v>5.8682084924354103E-2</c:v>
                </c:pt>
                <c:pt idx="1">
                  <c:v>6.0858875662724903E-2</c:v>
                </c:pt>
                <c:pt idx="2">
                  <c:v>5.2298405919495999E-2</c:v>
                </c:pt>
                <c:pt idx="3">
                  <c:v>6.3395726980525605E-2</c:v>
                </c:pt>
                <c:pt idx="4">
                  <c:v>6.8448057680593297E-2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B5-40EF-8B13-87D4C57EFA0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PURE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TOTAL</c:v>
                </c:pt>
                <c:pt idx="1">
                  <c:v>BAJO</c:v>
                </c:pt>
                <c:pt idx="2">
                  <c:v>MEDIA</c:v>
                </c:pt>
                <c:pt idx="3">
                  <c:v>MEDIO  ALTA</c:v>
                </c:pt>
                <c:pt idx="4">
                  <c:v>ALTA</c:v>
                </c:pt>
              </c:strCache>
            </c:strRef>
          </c:cat>
          <c:val>
            <c:numRef>
              <c:f>Sheet1!$B$8:$F$8</c:f>
              <c:numCache>
                <c:formatCode>0%</c:formatCode>
                <c:ptCount val="5"/>
                <c:pt idx="0">
                  <c:v>6.6330578410849703E-2</c:v>
                </c:pt>
                <c:pt idx="1">
                  <c:v>6.1088068103914199E-2</c:v>
                </c:pt>
                <c:pt idx="2">
                  <c:v>6.5690566479037094E-2</c:v>
                </c:pt>
                <c:pt idx="3">
                  <c:v>7.0317544409393695E-2</c:v>
                </c:pt>
                <c:pt idx="4">
                  <c:v>9.0480202380526606E-2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B5-40EF-8B13-87D4C57EF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836348512"/>
        <c:axId val="-836346880"/>
      </c:barChart>
      <c:catAx>
        <c:axId val="-836348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3500"/>
        </c:spPr>
        <c:txPr>
          <a:bodyPr/>
          <a:lstStyle/>
          <a:p>
            <a:pPr>
              <a:defRPr sz="2000" b="1">
                <a:latin typeface="Arial Narrow" panose="020B0606020202030204" pitchFamily="34" charset="0"/>
              </a:defRPr>
            </a:pPr>
            <a:endParaRPr lang="es-419"/>
          </a:p>
        </c:txPr>
        <c:crossAx val="-836346880"/>
        <c:crosses val="autoZero"/>
        <c:auto val="1"/>
        <c:lblAlgn val="ctr"/>
        <c:lblOffset val="100"/>
        <c:noMultiLvlLbl val="0"/>
      </c:catAx>
      <c:valAx>
        <c:axId val="-836346880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-83634851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>
              <a:latin typeface="Arial Narrow" panose="020B0606020202030204" pitchFamily="34" charset="0"/>
            </a:defRPr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BOGOTA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0.15730210570985501</c:v>
                </c:pt>
                <c:pt idx="1">
                  <c:v>0.200941081474622</c:v>
                </c:pt>
                <c:pt idx="2">
                  <c:v>0.26858158644517099</c:v>
                </c:pt>
                <c:pt idx="3">
                  <c:v>0.48677201530362002</c:v>
                </c:pt>
                <c:pt idx="4">
                  <c:v>0.13681934555559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78-47E0-8773-FFFF693EC7B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MEDELLIN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0.318057339722424</c:v>
                </c:pt>
                <c:pt idx="1">
                  <c:v>0.26667074701841098</c:v>
                </c:pt>
                <c:pt idx="2">
                  <c:v>0.186224859497121</c:v>
                </c:pt>
                <c:pt idx="3">
                  <c:v>5.88808644022666E-2</c:v>
                </c:pt>
                <c:pt idx="4">
                  <c:v>0.20388354471744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78-47E0-8773-FFFF693EC7B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CALI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Sheet1!$B$4:$F$4</c:f>
              <c:numCache>
                <c:formatCode>0%</c:formatCode>
                <c:ptCount val="5"/>
                <c:pt idx="0">
                  <c:v>0.197598277116913</c:v>
                </c:pt>
                <c:pt idx="1">
                  <c:v>0.167987733295276</c:v>
                </c:pt>
                <c:pt idx="2">
                  <c:v>0.26379400030197397</c:v>
                </c:pt>
                <c:pt idx="3">
                  <c:v>0.15399577001593001</c:v>
                </c:pt>
                <c:pt idx="4">
                  <c:v>0.17119930369563399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78-47E0-8773-FFFF693EC7B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COSTA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Sheet1!$B$5:$F$5</c:f>
              <c:numCache>
                <c:formatCode>0%</c:formatCode>
                <c:ptCount val="5"/>
                <c:pt idx="0">
                  <c:v>8.6512538407328102E-2</c:v>
                </c:pt>
                <c:pt idx="1">
                  <c:v>0.147512911888079</c:v>
                </c:pt>
                <c:pt idx="2">
                  <c:v>0.109279007548896</c:v>
                </c:pt>
                <c:pt idx="3">
                  <c:v>3.61310944704228E-2</c:v>
                </c:pt>
                <c:pt idx="4">
                  <c:v>0.30517774254476199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78-47E0-8773-FFFF693EC7B2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BMANGA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Sheet1!$B$6:$F$6</c:f>
              <c:numCache>
                <c:formatCode>0%</c:formatCode>
                <c:ptCount val="5"/>
                <c:pt idx="0">
                  <c:v>6.6243562931447605E-2</c:v>
                </c:pt>
                <c:pt idx="1">
                  <c:v>6.4995021367999201E-2</c:v>
                </c:pt>
                <c:pt idx="2">
                  <c:v>2.5813356290857702E-2</c:v>
                </c:pt>
                <c:pt idx="3">
                  <c:v>8.2595285588157E-2</c:v>
                </c:pt>
                <c:pt idx="4">
                  <c:v>6.3713926842717997E-2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78-47E0-8773-FFFF693EC7B2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CAFETERO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Sheet1!$B$7:$F$7</c:f>
              <c:numCache>
                <c:formatCode>0%</c:formatCode>
                <c:ptCount val="5"/>
                <c:pt idx="0">
                  <c:v>0.13606472242249701</c:v>
                </c:pt>
                <c:pt idx="1">
                  <c:v>0.123859279985899</c:v>
                </c:pt>
                <c:pt idx="2">
                  <c:v>0.114694557166553</c:v>
                </c:pt>
                <c:pt idx="3">
                  <c:v>0.13358025758290601</c:v>
                </c:pt>
                <c:pt idx="4">
                  <c:v>9.1297447415563199E-2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78-47E0-8773-FFFF693EC7B2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IBAGUE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Sheet1!$B$8:$F$8</c:f>
              <c:numCache>
                <c:formatCode>0%</c:formatCode>
                <c:ptCount val="5"/>
                <c:pt idx="0">
                  <c:v>3.8221453689535098E-2</c:v>
                </c:pt>
                <c:pt idx="1">
                  <c:v>2.8033224969713898E-2</c:v>
                </c:pt>
                <c:pt idx="2">
                  <c:v>3.1612632749427903E-2</c:v>
                </c:pt>
                <c:pt idx="3">
                  <c:v>4.8044712636697802E-2</c:v>
                </c:pt>
                <c:pt idx="4">
                  <c:v>2.7908689228293398E-2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78-47E0-8773-FFFF693EC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836437760"/>
        <c:axId val="-836435712"/>
      </c:barChart>
      <c:catAx>
        <c:axId val="-83643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0"/>
        </c:spPr>
        <c:txPr>
          <a:bodyPr/>
          <a:lstStyle/>
          <a:p>
            <a:pPr>
              <a:defRPr b="1"/>
            </a:pPr>
            <a:endParaRPr lang="es-419"/>
          </a:p>
        </c:txPr>
        <c:crossAx val="-836435712"/>
        <c:crosses val="autoZero"/>
        <c:auto val="1"/>
        <c:lblAlgn val="ctr"/>
        <c:lblOffset val="100"/>
        <c:noMultiLvlLbl val="0"/>
      </c:catAx>
      <c:valAx>
        <c:axId val="-836435712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-8364377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Arial Narrow" panose="020B0606020202030204" pitchFamily="34" charset="0"/>
        </a:defRPr>
      </a:pPr>
      <a:endParaRPr lang="es-419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BAJO</c:v>
                </c:pt>
              </c:strCache>
            </c:strRef>
          </c:tx>
          <c:spPr>
            <a:solidFill>
              <a:schemeClr val="accent4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0.35791677062812299</c:v>
                </c:pt>
                <c:pt idx="1">
                  <c:v>0.36532635195837199</c:v>
                </c:pt>
                <c:pt idx="2">
                  <c:v>0.37919854542220199</c:v>
                </c:pt>
                <c:pt idx="3">
                  <c:v>0.38507365684575401</c:v>
                </c:pt>
                <c:pt idx="4">
                  <c:v>0.35429457636308498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6E-4346-BF19-50EA5731A72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MEDIO</c:v>
                </c:pt>
              </c:strCache>
            </c:strRef>
          </c:tx>
          <c:spPr>
            <a:solidFill>
              <a:schemeClr val="accent4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0.38363900607132301</c:v>
                </c:pt>
                <c:pt idx="1">
                  <c:v>0.37999594540735998</c:v>
                </c:pt>
                <c:pt idx="2">
                  <c:v>0.37031584828005898</c:v>
                </c:pt>
                <c:pt idx="3">
                  <c:v>0.36267903273274299</c:v>
                </c:pt>
                <c:pt idx="4">
                  <c:v>0.370647852907661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6E-4346-BF19-50EA5731A72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MEDIO ALTO</c:v>
                </c:pt>
              </c:strCache>
            </c:strRef>
          </c:tx>
          <c:spPr>
            <a:solidFill>
              <a:schemeClr val="accent4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Sheet1!$B$4:$F$4</c:f>
              <c:numCache>
                <c:formatCode>0%</c:formatCode>
                <c:ptCount val="5"/>
                <c:pt idx="0">
                  <c:v>0.203764731513324</c:v>
                </c:pt>
                <c:pt idx="1">
                  <c:v>0.20636968940439299</c:v>
                </c:pt>
                <c:pt idx="2">
                  <c:v>0.19895482542625101</c:v>
                </c:pt>
                <c:pt idx="3">
                  <c:v>0.199589906431164</c:v>
                </c:pt>
                <c:pt idx="4">
                  <c:v>0.209320694771198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6E-4346-BF19-50EA5731A72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ALTO</c:v>
                </c:pt>
              </c:strCache>
            </c:strRef>
          </c:tx>
          <c:spPr>
            <a:solidFill>
              <a:schemeClr val="accent4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SOPA</c:v>
                </c:pt>
                <c:pt idx="1">
                  <c:v>FRITA</c:v>
                </c:pt>
                <c:pt idx="2">
                  <c:v>SUDADA</c:v>
                </c:pt>
                <c:pt idx="3">
                  <c:v>SALADA</c:v>
                </c:pt>
                <c:pt idx="4">
                  <c:v>VAPOR</c:v>
                </c:pt>
              </c:strCache>
            </c:strRef>
          </c:cat>
          <c:val>
            <c:numRef>
              <c:f>Sheet1!$B$5:$F$5</c:f>
              <c:numCache>
                <c:formatCode>0%</c:formatCode>
                <c:ptCount val="5"/>
                <c:pt idx="0">
                  <c:v>5.4679491787229299E-2</c:v>
                </c:pt>
                <c:pt idx="1">
                  <c:v>4.8308013229875997E-2</c:v>
                </c:pt>
                <c:pt idx="2">
                  <c:v>5.15307808714872E-2</c:v>
                </c:pt>
                <c:pt idx="3">
                  <c:v>5.2657403990339503E-2</c:v>
                </c:pt>
                <c:pt idx="4">
                  <c:v>6.5736875958054997E-2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6E-4346-BF19-50EA5731A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836682288"/>
        <c:axId val="-836702816"/>
      </c:barChart>
      <c:catAx>
        <c:axId val="-836682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419"/>
          </a:p>
        </c:txPr>
        <c:crossAx val="-836702816"/>
        <c:crosses val="autoZero"/>
        <c:auto val="1"/>
        <c:lblAlgn val="ctr"/>
        <c:lblOffset val="100"/>
        <c:noMultiLvlLbl val="0"/>
      </c:catAx>
      <c:valAx>
        <c:axId val="-836702816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-83668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>
          <a:latin typeface="Arial Narrow" panose="020B0606020202030204" pitchFamily="34" charset="0"/>
        </a:defRPr>
      </a:pPr>
      <a:endParaRPr lang="es-419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8888888888901"/>
          <c:y val="0.16666666666666699"/>
          <c:w val="0.77777777777777801"/>
          <c:h val="0.62222222222222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33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F7A-4379-BE6D-D49371D54B0A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F7A-4379-BE6D-D49371D54B0A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F7A-4379-BE6D-D49371D54B0A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F7A-4379-BE6D-D49371D54B0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7A-4379-BE6D-D49371D54B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HUEVOS</c:v>
                </c:pt>
                <c:pt idx="1">
                  <c:v>OTROS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7A-4379-BE6D-D49371D54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8888888888901"/>
          <c:y val="0.16666666666666699"/>
          <c:w val="0.77777777777777801"/>
          <c:h val="0.62222222222222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7BE-416B-AE1B-B470540E1E67}"/>
              </c:ext>
            </c:extLst>
          </c:dPt>
          <c:dPt>
            <c:idx val="1"/>
            <c:bubble3D val="0"/>
            <c:spPr>
              <a:solidFill>
                <a:srgbClr val="9D1898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7BE-416B-AE1B-B470540E1E67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7BE-416B-AE1B-B470540E1E67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7BE-416B-AE1B-B470540E1E6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BE-416B-AE1B-B470540E1E67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BE-416B-AE1B-B470540E1E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ARROZ</c:v>
                </c:pt>
                <c:pt idx="1">
                  <c:v>CARNE</c:v>
                </c:pt>
                <c:pt idx="2">
                  <c:v>OTROS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</c:v>
                </c:pt>
                <c:pt idx="1">
                  <c:v>29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BE-416B-AE1B-B470540E1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ARROZ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0.31842838547409202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60-4CE6-9A29-4564313CEBF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CARNE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0.29180250514994999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60-4CE6-9A29-4564313CEBF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ENSALADA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0.130004720711871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60-4CE6-9A29-4564313CEBF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0.114792242523907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60-4CE6-9A29-4564313CEBF8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SOPAS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4.5143893290143199E-2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60-4CE6-9A29-4564313CEBF8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GRANOS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5.0574352414832102E-2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60-4CE6-9A29-4564313CEBF8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HUEVOS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3.54609929078014E-3"/>
                  <c:y val="-1.046840958605660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60-4CE6-9A29-4564313CEB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4.2353061255948003E-2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460-4CE6-9A29-4564313CEBF8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NADA/ NINGUNO</c:v>
                </c:pt>
              </c:strCache>
            </c:strRef>
          </c:tx>
          <c:invertIfNegative val="0"/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Sheet1!$B$9</c:f>
              <c:numCache>
                <c:formatCode>0%</c:formatCode>
                <c:ptCount val="1"/>
                <c:pt idx="0">
                  <c:v>6.90083917925735E-3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60-4CE6-9A29-4564313CE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802278656"/>
        <c:axId val="-802276096"/>
      </c:barChart>
      <c:catAx>
        <c:axId val="-802278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3500"/>
        </c:spPr>
        <c:txPr>
          <a:bodyPr/>
          <a:lstStyle/>
          <a:p>
            <a:pPr>
              <a:defRPr sz="2000" b="1"/>
            </a:pPr>
            <a:endParaRPr lang="es-419"/>
          </a:p>
        </c:txPr>
        <c:crossAx val="-802276096"/>
        <c:crosses val="autoZero"/>
        <c:auto val="1"/>
        <c:lblAlgn val="ctr"/>
        <c:lblOffset val="100"/>
        <c:noMultiLvlLbl val="0"/>
      </c:catAx>
      <c:valAx>
        <c:axId val="-802276096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-802278656"/>
        <c:crosses val="autoZero"/>
        <c:crossBetween val="between"/>
      </c:valAx>
    </c:plotArea>
    <c:legend>
      <c:legendPos val="l"/>
      <c:overlay val="0"/>
      <c:txPr>
        <a:bodyPr/>
        <a:lstStyle/>
        <a:p>
          <a:pPr>
            <a:defRPr sz="1200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Arial Narrow" panose="020B0606020202030204" pitchFamily="34" charset="0"/>
        </a:defRPr>
      </a:pPr>
      <a:endParaRPr lang="es-419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8888888888901"/>
          <c:y val="0.16666666666666699"/>
          <c:w val="0.77777777777777801"/>
          <c:h val="0.62222222222222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DD9-4FF0-9CC0-870819C6C5E3}"/>
              </c:ext>
            </c:extLst>
          </c:dPt>
          <c:dPt>
            <c:idx val="1"/>
            <c:bubble3D val="0"/>
            <c:spPr>
              <a:solidFill>
                <a:srgbClr val="9D1898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DD9-4FF0-9CC0-870819C6C5E3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9DD9-4FF0-9CC0-870819C6C5E3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9DD9-4FF0-9CC0-870819C6C5E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D9-4FF0-9CC0-870819C6C5E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D9-4FF0-9CC0-870819C6C5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ARROZ</c:v>
                </c:pt>
                <c:pt idx="1">
                  <c:v>CARNE</c:v>
                </c:pt>
                <c:pt idx="2">
                  <c:v>OTROS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</c:v>
                </c:pt>
                <c:pt idx="1">
                  <c:v>30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D9-4FF0-9CC0-870819C6C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s-CO" dirty="0"/>
              <a:t>% COMPRAS POR TIPO DE HOGAR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419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% COMPRAS POR TIPO DE HOGAR</c:v>
                </c:pt>
              </c:strCache>
            </c:strRef>
          </c:tx>
          <c:spPr>
            <a:ln w="22225"/>
          </c:spPr>
          <c:dPt>
            <c:idx val="0"/>
            <c:bubble3D val="0"/>
            <c:spPr>
              <a:solidFill>
                <a:schemeClr val="accent2"/>
              </a:solidFill>
              <a:ln w="222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89-4092-A80F-5607E2BF3A4F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22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89-4092-A80F-5607E2BF3A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CON PUBLICIDAD</c:v>
                </c:pt>
                <c:pt idx="1">
                  <c:v>SIN PUBLICIDAD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89-4092-A80F-5607E2BF3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¿VIERON/LEYERON/ESCUCHARON PUBLICIDAD SOBRE EL CONSUMO DE PAPA?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61-4AF0-89D8-DFB83B948C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¿VIERON/LEYERON/ESCUCHARON PUBLICIDAD SOBRE EL CONSUMO DE PAPA?</c:v>
                </c:pt>
              </c:strCache>
            </c:strRef>
          </c:cat>
          <c:val>
            <c:numRef>
              <c:f>Sheet1!$B$3</c:f>
              <c:numCache>
                <c:formatCode>0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61-4AF0-89D8-DFB83B948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800109296"/>
        <c:axId val="-800107248"/>
      </c:barChart>
      <c:catAx>
        <c:axId val="-800109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3500"/>
        </c:spPr>
        <c:txPr>
          <a:bodyPr/>
          <a:lstStyle/>
          <a:p>
            <a:pPr>
              <a:defRPr sz="1200" b="1"/>
            </a:pPr>
            <a:endParaRPr lang="es-419"/>
          </a:p>
        </c:txPr>
        <c:crossAx val="-800107248"/>
        <c:crosses val="autoZero"/>
        <c:auto val="1"/>
        <c:lblAlgn val="ctr"/>
        <c:lblOffset val="100"/>
        <c:noMultiLvlLbl val="0"/>
      </c:catAx>
      <c:valAx>
        <c:axId val="-800107248"/>
        <c:scaling>
          <c:orientation val="minMax"/>
          <c:max val="100"/>
        </c:scaling>
        <c:delete val="1"/>
        <c:axPos val="l"/>
        <c:numFmt formatCode="0" sourceLinked="1"/>
        <c:majorTickMark val="out"/>
        <c:minorTickMark val="none"/>
        <c:tickLblPos val="nextTo"/>
        <c:crossAx val="-800109296"/>
        <c:crosses val="autoZero"/>
        <c:crossBetween val="between"/>
      </c:valAx>
    </c:plotArea>
    <c:legend>
      <c:legendPos val="l"/>
      <c:overlay val="0"/>
      <c:txPr>
        <a:bodyPr/>
        <a:lstStyle/>
        <a:p>
          <a:pPr>
            <a:defRPr sz="1200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Arial Narrow" panose="020B0606020202030204" pitchFamily="34" charset="0"/>
        </a:defRPr>
      </a:pPr>
      <a:endParaRPr lang="es-419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13227269601702"/>
          <c:y val="0.102495625546807"/>
          <c:w val="0.536045686681344"/>
          <c:h val="0.8326418051910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MAYO 17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2465-45DD-8074-1A5A613A31AA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465-45DD-8074-1A5A613A31AA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2465-45DD-8074-1A5A613A31AA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2465-45DD-8074-1A5A613A31AA}"/>
              </c:ext>
            </c:extLst>
          </c:dPt>
          <c:dLbls>
            <c:dLbl>
              <c:idx val="0"/>
              <c:layout>
                <c:manualLayout>
                  <c:x val="8.3333333333333297E-3"/>
                  <c:y val="3.6774400292986599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Archivo Narrow" panose="020B0604020202020204" charset="0"/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65-45DD-8074-1A5A613A31AA}"/>
                </c:ext>
              </c:extLst>
            </c:dLbl>
            <c:dLbl>
              <c:idx val="1"/>
              <c:layout>
                <c:manualLayout>
                  <c:x val="-4.1669947506561703E-3"/>
                  <c:y val="-1.6260162601626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65-45DD-8074-1A5A613A31AA}"/>
                </c:ext>
              </c:extLst>
            </c:dLbl>
            <c:dLbl>
              <c:idx val="2"/>
              <c:layout>
                <c:manualLayout>
                  <c:x val="-1.6666994750656201E-2"/>
                  <c:y val="3.2520325203252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65-45DD-8074-1A5A613A31AA}"/>
                </c:ext>
              </c:extLst>
            </c:dLbl>
            <c:dLbl>
              <c:idx val="3"/>
              <c:layout>
                <c:manualLayout>
                  <c:x val="4.1666666666666701E-3"/>
                  <c:y val="-7.0741309775302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65-45DD-8074-1A5A613A3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chivo Narrow" panose="020B0604020202020204" charset="0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MEDIO ALTO</c:v>
                </c:pt>
                <c:pt idx="3">
                  <c:v>ALTA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35</c:v>
                </c:pt>
                <c:pt idx="2">
                  <c:v>22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65-45DD-8074-1A5A613A31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MAYO 18</c:v>
                </c:pt>
              </c:strCache>
            </c:strRef>
          </c:tx>
          <c:dPt>
            <c:idx val="0"/>
            <c:bubble3D val="0"/>
            <c:spPr>
              <a:solidFill>
                <a:srgbClr val="005777"/>
              </a:solidFill>
            </c:spPr>
            <c:extLst>
              <c:ext xmlns:c16="http://schemas.microsoft.com/office/drawing/2014/chart" uri="{C3380CC4-5D6E-409C-BE32-E72D297353CC}">
                <c16:uniqueId val="{0000000A-2465-45DD-8074-1A5A613A31AA}"/>
              </c:ext>
            </c:extLst>
          </c:dPt>
          <c:dPt>
            <c:idx val="1"/>
            <c:bubble3D val="0"/>
            <c:spPr>
              <a:solidFill>
                <a:srgbClr val="0082B3"/>
              </a:solidFill>
            </c:spPr>
            <c:extLst>
              <c:ext xmlns:c16="http://schemas.microsoft.com/office/drawing/2014/chart" uri="{C3380CC4-5D6E-409C-BE32-E72D297353CC}">
                <c16:uniqueId val="{0000000C-2465-45DD-8074-1A5A613A31AA}"/>
              </c:ext>
            </c:extLst>
          </c:dPt>
          <c:dPt>
            <c:idx val="2"/>
            <c:bubble3D val="0"/>
            <c:spPr>
              <a:solidFill>
                <a:srgbClr val="5CD3FF"/>
              </a:solidFill>
            </c:spPr>
            <c:extLst>
              <c:ext xmlns:c16="http://schemas.microsoft.com/office/drawing/2014/chart" uri="{C3380CC4-5D6E-409C-BE32-E72D297353CC}">
                <c16:uniqueId val="{0000000E-2465-45DD-8074-1A5A613A31AA}"/>
              </c:ext>
            </c:extLst>
          </c:dPt>
          <c:dPt>
            <c:idx val="3"/>
            <c:bubble3D val="0"/>
            <c:spPr>
              <a:solidFill>
                <a:srgbClr val="C9F0FF"/>
              </a:solidFill>
            </c:spPr>
            <c:extLst>
              <c:ext xmlns:c16="http://schemas.microsoft.com/office/drawing/2014/chart" uri="{C3380CC4-5D6E-409C-BE32-E72D297353CC}">
                <c16:uniqueId val="{00000010-2465-45DD-8074-1A5A613A31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Archivo Narrow" panose="020B0604020202020204" charset="0"/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2465-45DD-8074-1A5A613A3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Archivo Narrow" panose="020B0604020202020204" charset="0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MEDIO ALTO</c:v>
                </c:pt>
                <c:pt idx="3">
                  <c:v>ALTA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37.5</c:v>
                </c:pt>
                <c:pt idx="1">
                  <c:v>37</c:v>
                </c:pt>
                <c:pt idx="2">
                  <c:v>20.5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465-45DD-8074-1A5A613A3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3"/>
      </c:doughnutChart>
    </c:plotArea>
    <c:legend>
      <c:legendPos val="l"/>
      <c:layout>
        <c:manualLayout>
          <c:xMode val="edge"/>
          <c:yMode val="edge"/>
          <c:x val="1.2987015200432101E-2"/>
          <c:y val="0.33936745406824098"/>
          <c:w val="0.178458157846548"/>
          <c:h val="0.28764430448908102"/>
        </c:manualLayout>
      </c:layout>
      <c:overlay val="0"/>
      <c:txPr>
        <a:bodyPr/>
        <a:lstStyle/>
        <a:p>
          <a:pPr>
            <a:defRPr sz="1200">
              <a:latin typeface="Archivo Narrow" panose="020B0604020202020204" charset="0"/>
            </a:defRPr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419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1F-4624-80A2-7E0C19A18C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1F-4624-80A2-7E0C19A18C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61F-4624-80A2-7E0C19A18C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61F-4624-80A2-7E0C19A18C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61F-4624-80A2-7E0C19A18C1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61F-4624-80A2-7E0C19A18C1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61F-4624-80A2-7E0C19A18C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EJE CAFETERO</c:v>
                </c:pt>
                <c:pt idx="1">
                  <c:v>COSTA</c:v>
                </c:pt>
                <c:pt idx="2">
                  <c:v>BOGOTÁ</c:v>
                </c:pt>
                <c:pt idx="3">
                  <c:v>B/MANGA</c:v>
                </c:pt>
                <c:pt idx="4">
                  <c:v>CALI</c:v>
                </c:pt>
                <c:pt idx="5">
                  <c:v>MEDELLÍN</c:v>
                </c:pt>
                <c:pt idx="6">
                  <c:v>IBAGUÉ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0.128107413173733</c:v>
                </c:pt>
                <c:pt idx="1">
                  <c:v>0.28318589886163698</c:v>
                </c:pt>
                <c:pt idx="2">
                  <c:v>0.21199358365179199</c:v>
                </c:pt>
                <c:pt idx="3">
                  <c:v>4.5139380337127902E-2</c:v>
                </c:pt>
                <c:pt idx="4">
                  <c:v>0.17211736120940099</c:v>
                </c:pt>
                <c:pt idx="5">
                  <c:v>0.111112852242015</c:v>
                </c:pt>
                <c:pt idx="6">
                  <c:v>4.8343510524293802E-2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61F-4624-80A2-7E0C19A18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3F-48C2-BD54-AC55613AD7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3F-48C2-BD54-AC55613AD7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3F-48C2-BD54-AC55613AD7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3F-48C2-BD54-AC55613AD7D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3F-48C2-BD54-AC55613AD7D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3F-48C2-BD54-AC55613AD7D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E3F-48C2-BD54-AC55613AD7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EJE CAFETERO</c:v>
                </c:pt>
                <c:pt idx="1">
                  <c:v>COSTA</c:v>
                </c:pt>
                <c:pt idx="2">
                  <c:v>BOGOTÁ</c:v>
                </c:pt>
                <c:pt idx="3">
                  <c:v>B/MANGA</c:v>
                </c:pt>
                <c:pt idx="4">
                  <c:v>CALI</c:v>
                </c:pt>
                <c:pt idx="5">
                  <c:v>MEDELLÍN</c:v>
                </c:pt>
                <c:pt idx="6">
                  <c:v>IBAGUÉ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0.12782572697355199</c:v>
                </c:pt>
                <c:pt idx="1">
                  <c:v>0.23718007814713801</c:v>
                </c:pt>
                <c:pt idx="2">
                  <c:v>0.22860368284978499</c:v>
                </c:pt>
                <c:pt idx="3">
                  <c:v>4.5602306652810801E-2</c:v>
                </c:pt>
                <c:pt idx="4">
                  <c:v>0.160692074638911</c:v>
                </c:pt>
                <c:pt idx="5">
                  <c:v>0.153370773406941</c:v>
                </c:pt>
                <c:pt idx="6">
                  <c:v>4.6725357330862798E-2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E3F-48C2-BD54-AC55613AD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CF-40AC-BC32-F93F55E65348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CF-40AC-BC32-F93F55E65348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CF-40AC-BC32-F93F55E65348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CF-40AC-BC32-F93F55E653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BAJO</c:v>
                </c:pt>
                <c:pt idx="1">
                  <c:v>MEDIO</c:v>
                </c:pt>
                <c:pt idx="2">
                  <c:v>MEDIO ALTO</c:v>
                </c:pt>
                <c:pt idx="3">
                  <c:v>ALTO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0.32464278733714802</c:v>
                </c:pt>
                <c:pt idx="1">
                  <c:v>0.37113013998692501</c:v>
                </c:pt>
                <c:pt idx="2">
                  <c:v>0.22986769651751399</c:v>
                </c:pt>
                <c:pt idx="3">
                  <c:v>7.4359376158413704E-2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CF-40AC-BC32-F93F55E65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E9-4BF7-953C-2F13B5B2A34A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E9-4BF7-953C-2F13B5B2A34A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E9-4BF7-953C-2F13B5B2A34A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E9-4BF7-953C-2F13B5B2A3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BAJO</c:v>
                </c:pt>
                <c:pt idx="1">
                  <c:v>MEDIO</c:v>
                </c:pt>
                <c:pt idx="2">
                  <c:v>MEDIO ALTO</c:v>
                </c:pt>
                <c:pt idx="3">
                  <c:v>ALTO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0.34420789575209398</c:v>
                </c:pt>
                <c:pt idx="1">
                  <c:v>0.360138504633641</c:v>
                </c:pt>
                <c:pt idx="2">
                  <c:v>0.220349410380968</c:v>
                </c:pt>
                <c:pt idx="3">
                  <c:v>7.5304189233296806E-2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E9-4BF7-953C-2F13B5B2A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TELEVISIÓN</c:v>
                </c:pt>
                <c:pt idx="1">
                  <c:v>RADIO</c:v>
                </c:pt>
                <c:pt idx="2">
                  <c:v>PRENSA</c:v>
                </c:pt>
                <c:pt idx="3">
                  <c:v>INTERNET</c:v>
                </c:pt>
                <c:pt idx="4">
                  <c:v>OTRO MEDIO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0.92599749951136001</c:v>
                </c:pt>
                <c:pt idx="1">
                  <c:v>2.4473785308449798E-2</c:v>
                </c:pt>
                <c:pt idx="2">
                  <c:v>9.4396816089397494E-3</c:v>
                </c:pt>
                <c:pt idx="3">
                  <c:v>2.8623181079860598E-2</c:v>
                </c:pt>
                <c:pt idx="4">
                  <c:v>4.3690141604491403E-2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2-4FBB-96EE-ECB358E1D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838092528"/>
        <c:axId val="-803512528"/>
      </c:barChart>
      <c:catAx>
        <c:axId val="-838092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es-419"/>
          </a:p>
        </c:txPr>
        <c:crossAx val="-803512528"/>
        <c:crosses val="autoZero"/>
        <c:auto val="1"/>
        <c:lblAlgn val="ctr"/>
        <c:lblOffset val="100"/>
        <c:noMultiLvlLbl val="0"/>
      </c:catAx>
      <c:valAx>
        <c:axId val="-8035125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838092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8D3C-4246-9393-D35BB3779E6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8D3C-4246-9393-D35BB3779E6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8D3C-4246-9393-D35BB3779E6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7-8D3C-4246-9393-D35BB3779E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PAPA ES SALUDABLE</c:v>
                </c:pt>
                <c:pt idx="1">
                  <c:v>PAPA NO ES SALUDABLE</c:v>
                </c:pt>
                <c:pt idx="2">
                  <c:v>PAPA DA ENERGIA</c:v>
                </c:pt>
                <c:pt idx="3">
                  <c:v>PAPA NO DA ENERGIA</c:v>
                </c:pt>
                <c:pt idx="4">
                  <c:v>NO RECUERDA NADA</c:v>
                </c:pt>
                <c:pt idx="5">
                  <c:v>RECUERDA ALGO DISTINTO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0.63567088582000497</c:v>
                </c:pt>
                <c:pt idx="1">
                  <c:v>2.3995423633998501E-2</c:v>
                </c:pt>
                <c:pt idx="2">
                  <c:v>0.29457457993812802</c:v>
                </c:pt>
                <c:pt idx="3">
                  <c:v>7.0822465306562598E-3</c:v>
                </c:pt>
                <c:pt idx="4">
                  <c:v>0.124957538872152</c:v>
                </c:pt>
                <c:pt idx="5">
                  <c:v>1.1932756401183501E-2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3C-4246-9393-D35BB3779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803249632"/>
        <c:axId val="-803486080"/>
      </c:barChart>
      <c:catAx>
        <c:axId val="-80324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es-419"/>
          </a:p>
        </c:txPr>
        <c:crossAx val="-803486080"/>
        <c:crosses val="autoZero"/>
        <c:auto val="1"/>
        <c:lblAlgn val="ctr"/>
        <c:lblOffset val="100"/>
        <c:noMultiLvlLbl val="0"/>
      </c:catAx>
      <c:valAx>
        <c:axId val="-80348608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803249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A6-4814-937B-C8170570F69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A6-4814-937B-C8170570F69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0A6-4814-937B-C8170570F69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0A6-4814-937B-C8170570F6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0.64923131878871199</c:v>
                </c:pt>
                <c:pt idx="1">
                  <c:v>0.35076868121128801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A6-4814-937B-C8170570F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1-4C04-9673-24A703FA8E9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1-4C04-9673-24A703FA8E9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11-4C04-9673-24A703FA8E9F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11-4C04-9673-24A703FA8E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0.58058811194985205</c:v>
                </c:pt>
                <c:pt idx="1">
                  <c:v>0.41941188805014801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11-4C04-9673-24A703FA8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24-47CB-9ABF-36DFF327843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24-47CB-9ABF-36DFF327843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24-47CB-9ABF-36DFF327843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24-47CB-9ABF-36DFF32784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0.19862159537368099</c:v>
                </c:pt>
                <c:pt idx="1">
                  <c:v>0.80137840462631904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24-47CB-9ABF-36DFF3278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B-4860-9F07-3D9683B0193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9B-4860-9F07-3D9683B0193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9B-4860-9F07-3D9683B01935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9B-4860-9F07-3D9683B019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0.16303337579446101</c:v>
                </c:pt>
                <c:pt idx="1">
                  <c:v>0.83696662420553902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9B-4860-9F07-3D9683B01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rgbClr val="A6A6A6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BOGOTA</c:v>
                </c:pt>
                <c:pt idx="1">
                  <c:v>BQUILLA </c:v>
                </c:pt>
                <c:pt idx="2">
                  <c:v>CALI</c:v>
                </c:pt>
                <c:pt idx="3">
                  <c:v>MEDELLIN</c:v>
                </c:pt>
                <c:pt idx="4">
                  <c:v>BMANGA</c:v>
                </c:pt>
                <c:pt idx="5">
                  <c:v>CARTAGENA</c:v>
                </c:pt>
                <c:pt idx="6">
                  <c:v>MANIZALES</c:v>
                </c:pt>
                <c:pt idx="7">
                  <c:v>PEREIRA</c:v>
                </c:pt>
                <c:pt idx="8">
                  <c:v>IBAGUE</c:v>
                </c:pt>
                <c:pt idx="9">
                  <c:v>SANTA MARTA</c:v>
                </c:pt>
                <c:pt idx="10">
                  <c:v>ARMENIA</c:v>
                </c:pt>
              </c:strCache>
            </c:strRef>
          </c:cat>
          <c:val>
            <c:numRef>
              <c:f>Sheet1!$B$2:$B$12</c:f>
              <c:numCache>
                <c:formatCode>0.0</c:formatCode>
                <c:ptCount val="11"/>
                <c:pt idx="0">
                  <c:v>25.291730086250631</c:v>
                </c:pt>
                <c:pt idx="1">
                  <c:v>16.43835616438356</c:v>
                </c:pt>
                <c:pt idx="2">
                  <c:v>16.18467782851344</c:v>
                </c:pt>
                <c:pt idx="3">
                  <c:v>16.159309994926431</c:v>
                </c:pt>
                <c:pt idx="4">
                  <c:v>5.0735667174023353</c:v>
                </c:pt>
                <c:pt idx="5">
                  <c:v>5.2257737189244038</c:v>
                </c:pt>
                <c:pt idx="6">
                  <c:v>5.58092338914257</c:v>
                </c:pt>
                <c:pt idx="7">
                  <c:v>5.0481988838153216</c:v>
                </c:pt>
                <c:pt idx="8">
                  <c:v>4.9974632166412976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59-4E68-9082-F75DBE73F3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solidFill>
                <a:srgbClr val="B21DAC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BOGOTA</c:v>
                </c:pt>
                <c:pt idx="1">
                  <c:v>BQUILLA </c:v>
                </c:pt>
                <c:pt idx="2">
                  <c:v>CALI</c:v>
                </c:pt>
                <c:pt idx="3">
                  <c:v>MEDELLIN</c:v>
                </c:pt>
                <c:pt idx="4">
                  <c:v>BMANGA</c:v>
                </c:pt>
                <c:pt idx="5">
                  <c:v>CARTAGENA</c:v>
                </c:pt>
                <c:pt idx="6">
                  <c:v>MANIZALES</c:v>
                </c:pt>
                <c:pt idx="7">
                  <c:v>PEREIRA</c:v>
                </c:pt>
                <c:pt idx="8">
                  <c:v>IBAGUE</c:v>
                </c:pt>
                <c:pt idx="9">
                  <c:v>SANTA MARTA</c:v>
                </c:pt>
                <c:pt idx="10">
                  <c:v>ARMENIA</c:v>
                </c:pt>
              </c:strCache>
            </c:strRef>
          </c:cat>
          <c:val>
            <c:numRef>
              <c:f>Sheet1!$C$2:$C$12</c:f>
              <c:numCache>
                <c:formatCode>0.0</c:formatCode>
                <c:ptCount val="11"/>
                <c:pt idx="0">
                  <c:v>25.188346060962061</c:v>
                </c:pt>
                <c:pt idx="1">
                  <c:v>17.8009594673977</c:v>
                </c:pt>
                <c:pt idx="2">
                  <c:v>16.467479276809609</c:v>
                </c:pt>
                <c:pt idx="3">
                  <c:v>13.94004307812806</c:v>
                </c:pt>
                <c:pt idx="4">
                  <c:v>6.2408915867110508</c:v>
                </c:pt>
                <c:pt idx="5">
                  <c:v>5.1803766072710662</c:v>
                </c:pt>
                <c:pt idx="6">
                  <c:v>4.3113602245284248</c:v>
                </c:pt>
                <c:pt idx="7">
                  <c:v>3.817766464330004</c:v>
                </c:pt>
                <c:pt idx="8">
                  <c:v>3.6306996932315121</c:v>
                </c:pt>
                <c:pt idx="9">
                  <c:v>1.8986293322890151</c:v>
                </c:pt>
                <c:pt idx="10">
                  <c:v>1.523448208341492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59-4E68-9082-F75DBE73F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876042448"/>
        <c:axId val="-879187984"/>
      </c:barChart>
      <c:catAx>
        <c:axId val="-87604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es-419"/>
          </a:p>
        </c:txPr>
        <c:crossAx val="-879187984"/>
        <c:crosses val="autoZero"/>
        <c:auto val="1"/>
        <c:lblAlgn val="ctr"/>
        <c:lblOffset val="100"/>
        <c:noMultiLvlLbl val="0"/>
      </c:catAx>
      <c:valAx>
        <c:axId val="-87918798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-8760424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51-49D3-97AD-8C3E7A57A97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51-49D3-97AD-8C3E7A57A97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51-49D3-97AD-8C3E7A57A97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51-49D3-97AD-8C3E7A57A9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6.4027115613825999E-2</c:v>
                </c:pt>
                <c:pt idx="1">
                  <c:v>0.93597288438617399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51-49D3-97AD-8C3E7A57A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25-47A2-9832-F887BBAE88D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25-47A2-9832-F887BBAE88D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125-47A2-9832-F887BBAE88D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125-47A2-9832-F887BBAE88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3.9589272836335898E-2</c:v>
                </c:pt>
                <c:pt idx="1">
                  <c:v>0.96041072716366405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25-47A2-9832-F887BBAE8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D1-4EE3-9E0A-CC50531EB2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D1-4EE3-9E0A-CC50531EB2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D1-4EE3-9E0A-CC50531EB2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D1-4EE3-9E0A-CC50531EB2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D1-4EE3-9E0A-CC50531EB2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D1-4EE3-9E0A-CC50531EB2D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4D1-4EE3-9E0A-CC50531EB2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EJE CAFETERO</c:v>
                </c:pt>
                <c:pt idx="1">
                  <c:v>COSTA</c:v>
                </c:pt>
                <c:pt idx="2">
                  <c:v>BOGOTÁ</c:v>
                </c:pt>
                <c:pt idx="3">
                  <c:v>B/MANGA</c:v>
                </c:pt>
                <c:pt idx="4">
                  <c:v>CALI</c:v>
                </c:pt>
                <c:pt idx="5">
                  <c:v>MEDELLÍN</c:v>
                </c:pt>
                <c:pt idx="6">
                  <c:v>IBAGUÉ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0.127392619079151</c:v>
                </c:pt>
                <c:pt idx="1">
                  <c:v>0.20405271928662899</c:v>
                </c:pt>
                <c:pt idx="2">
                  <c:v>0.240324956959343</c:v>
                </c:pt>
                <c:pt idx="3">
                  <c:v>4.5565984637796299E-2</c:v>
                </c:pt>
                <c:pt idx="4">
                  <c:v>0.15177708250562799</c:v>
                </c:pt>
                <c:pt idx="5">
                  <c:v>0.185092482231934</c:v>
                </c:pt>
                <c:pt idx="6">
                  <c:v>4.5794155299518802E-2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4D1-4EE3-9E0A-CC50531EB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9C-4140-863A-982F59DF410C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9C-4140-863A-982F59DF410C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9C-4140-863A-982F59DF410C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9C-4140-863A-982F59DF41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BAJO</c:v>
                </c:pt>
                <c:pt idx="1">
                  <c:v>MEDIO</c:v>
                </c:pt>
                <c:pt idx="2">
                  <c:v>MEDIO ALTO</c:v>
                </c:pt>
                <c:pt idx="3">
                  <c:v>ALTO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0.35881616121484999</c:v>
                </c:pt>
                <c:pt idx="1">
                  <c:v>0.35153015053193798</c:v>
                </c:pt>
                <c:pt idx="2">
                  <c:v>0.21341875248311501</c:v>
                </c:pt>
                <c:pt idx="3">
                  <c:v>7.6234935770096698E-2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9C-4140-863A-982F59DF4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95-47A2-8369-DBF57A4A5A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895-47A2-8369-DBF57A4A5A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895-47A2-8369-DBF57A4A5A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895-47A2-8369-DBF57A4A5A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895-47A2-8369-DBF57A4A5A8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895-47A2-8369-DBF57A4A5A8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895-47A2-8369-DBF57A4A5A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chivo Narrow" panose="020B060402020202020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EJE CAFETERO</c:v>
                </c:pt>
                <c:pt idx="1">
                  <c:v>COSTA</c:v>
                </c:pt>
                <c:pt idx="2">
                  <c:v>BOGOTÁ</c:v>
                </c:pt>
                <c:pt idx="3">
                  <c:v>B/MANGA</c:v>
                </c:pt>
                <c:pt idx="4">
                  <c:v>CALI</c:v>
                </c:pt>
                <c:pt idx="5">
                  <c:v>MEDELLÍN</c:v>
                </c:pt>
                <c:pt idx="6">
                  <c:v>IBAGUÉ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0.12782572697355199</c:v>
                </c:pt>
                <c:pt idx="1">
                  <c:v>0.23718007814713801</c:v>
                </c:pt>
                <c:pt idx="2">
                  <c:v>0.22860368284978499</c:v>
                </c:pt>
                <c:pt idx="3">
                  <c:v>4.5602306652810801E-2</c:v>
                </c:pt>
                <c:pt idx="4">
                  <c:v>0.160692074638911</c:v>
                </c:pt>
                <c:pt idx="5">
                  <c:v>0.153370773406941</c:v>
                </c:pt>
                <c:pt idx="6">
                  <c:v>4.6725357330862798E-2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895-47A2-8369-DBF57A4A5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chivo Narrow" panose="020B060402020202020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latin typeface="Archivo Narrow" panose="020B0604020202020204" charset="0"/>
        </a:defRPr>
      </a:pPr>
      <a:endParaRPr lang="es-419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05-4C14-9BDD-A988DFB2D9CC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05-4C14-9BDD-A988DFB2D9CC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05-4C14-9BDD-A988DFB2D9CC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05-4C14-9BDD-A988DFB2D9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BAJO</c:v>
                </c:pt>
                <c:pt idx="1">
                  <c:v>MEDIO</c:v>
                </c:pt>
                <c:pt idx="2">
                  <c:v>MEDIO ALTO</c:v>
                </c:pt>
                <c:pt idx="3">
                  <c:v>ALTO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0.34420789575209398</c:v>
                </c:pt>
                <c:pt idx="1">
                  <c:v>0.360138504633641</c:v>
                </c:pt>
                <c:pt idx="2">
                  <c:v>0.220349410380968</c:v>
                </c:pt>
                <c:pt idx="3">
                  <c:v>7.5304189233296806E-2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05-4C14-9BDD-A988DFB2D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BOGOTÁ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DDB90FD-24A0-4AB8-807C-A5571F61B6D0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E4B0E5F8-DAB6-493E-B23C-E6E0C1911888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622F-4E4B-9CEB-A21CC0CC14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0C17C00-3B94-48B8-B67D-B02AF3784ADF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51551D5F-1E67-4DA2-A16A-DD837E832F8D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622F-4E4B-9CEB-A21CC0CC1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Hoja1!$B$2:$B$3</c:f>
              <c:numCache>
                <c:formatCode>0.0</c:formatCode>
                <c:ptCount val="2"/>
                <c:pt idx="0" formatCode="#,##0.0">
                  <c:v>22.937377000000001</c:v>
                </c:pt>
                <c:pt idx="1">
                  <c:v>16.821207000000001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Hoja1!$B$5:$B$6</c15:f>
                <c15:dlblRangeCache>
                  <c:ptCount val="2"/>
                  <c:pt idx="0">
                    <c:v>38%</c:v>
                  </c:pt>
                  <c:pt idx="1">
                    <c:v>30%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622F-4E4B-9CEB-A21CC0CC14B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MEDELLIN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04F3273-2B56-41F8-A811-AE7C2FDD675C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A038F40C-B31A-4413-9750-FE046A9A88A2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22F-4E4B-9CEB-A21CC0CC14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7C14D64-EF93-47E9-AB96-9FC0034F9809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DE761724-18E2-4C49-81EC-2610B28EF857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622F-4E4B-9CEB-A21CC0CC1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Hoja1!$C$2:$C$3</c:f>
              <c:numCache>
                <c:formatCode>0.0</c:formatCode>
                <c:ptCount val="2"/>
                <c:pt idx="0" formatCode="#,##0.0">
                  <c:v>9.6499919999999992</c:v>
                </c:pt>
                <c:pt idx="1">
                  <c:v>10.327875000000001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Hoja1!$C$5:$C$6</c15:f>
                <c15:dlblRangeCache>
                  <c:ptCount val="2"/>
                  <c:pt idx="0">
                    <c:v>16%</c:v>
                  </c:pt>
                  <c:pt idx="1">
                    <c:v>18%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622F-4E4B-9CEB-A21CC0CC14B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CALI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A4E50A1-7316-4BAA-94E4-FCA9DC845679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4BD4A79B-259A-4848-A7EC-AB0F81B5B263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622F-4E4B-9CEB-A21CC0CC14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3D31A4C-268E-4C99-856F-65420D4B4D55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E915F3C9-47AF-44B1-91C6-C707DAEA73D2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622F-4E4B-9CEB-A21CC0CC1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Hoja1!$D$2:$D$3</c:f>
              <c:numCache>
                <c:formatCode>0.0</c:formatCode>
                <c:ptCount val="2"/>
                <c:pt idx="0" formatCode="#,##0.0">
                  <c:v>7.214495849999996</c:v>
                </c:pt>
                <c:pt idx="1">
                  <c:v>8.08779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Hoja1!$D$5:$D$6</c15:f>
                <c15:dlblRangeCache>
                  <c:ptCount val="2"/>
                  <c:pt idx="0">
                    <c:v>12%</c:v>
                  </c:pt>
                  <c:pt idx="1">
                    <c:v>14%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622F-4E4B-9CEB-A21CC0CC14B3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COSTA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6BFEC66-59F2-4249-B234-B556EB73CB61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C38D1BBD-D1CF-4F1B-9D7B-1921D1F67D92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622F-4E4B-9CEB-A21CC0CC14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6918925-95B6-4D95-A47C-D363ABAEC8DB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A4DB71C9-E4F5-42B2-9D3F-D7789CCC6FE5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622F-4E4B-9CEB-A21CC0CC1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Hoja1!$E$2:$E$3</c:f>
              <c:numCache>
                <c:formatCode>0.0</c:formatCode>
                <c:ptCount val="2"/>
                <c:pt idx="0" formatCode="#,##0.0">
                  <c:v>7.9746889999999997</c:v>
                </c:pt>
                <c:pt idx="1">
                  <c:v>8.2622520000000002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Hoja1!$E$5:$E$6</c15:f>
                <c15:dlblRangeCache>
                  <c:ptCount val="2"/>
                  <c:pt idx="0">
                    <c:v>13%</c:v>
                  </c:pt>
                  <c:pt idx="1">
                    <c:v>15%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622F-4E4B-9CEB-A21CC0CC14B3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EJE CAF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1A8E075-1E0D-4150-BF45-D19DBC9A1220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7723C22D-825E-4728-A105-AA1B104D440B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622F-4E4B-9CEB-A21CC0CC14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A172EE0-437D-41EB-B8FF-88AE177C9710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C9C8C2EF-4B5E-4037-8D21-478DC8F95A31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622F-4E4B-9CEB-A21CC0CC1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Hoja1!$F$2:$F$3</c:f>
              <c:numCache>
                <c:formatCode>0.0</c:formatCode>
                <c:ptCount val="2"/>
                <c:pt idx="0" formatCode="#,##0.0">
                  <c:v>6.2947859999999984</c:v>
                </c:pt>
                <c:pt idx="1">
                  <c:v>7.3772849999999996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Hoja1!$F$5:$F$6</c15:f>
                <c15:dlblRangeCache>
                  <c:ptCount val="2"/>
                  <c:pt idx="0">
                    <c:v>10%</c:v>
                  </c:pt>
                  <c:pt idx="1">
                    <c:v>13%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622F-4E4B-9CEB-A21CC0CC14B3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B/MANGA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28F8504-9E2F-412E-B74D-13233A49926C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5EBD61CD-B73E-4C60-BBA7-93020FBCB1BB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622F-4E4B-9CEB-A21CC0CC14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DF8466B-6E2A-479D-A6F9-90DE6B085C71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87FE9B54-AB7B-48B2-A7EF-43900DFA05B2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622F-4E4B-9CEB-A21CC0CC1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Hoja1!$G$2:$G$3</c:f>
              <c:numCache>
                <c:formatCode>0.0</c:formatCode>
                <c:ptCount val="2"/>
                <c:pt idx="0" formatCode="#,##0.0">
                  <c:v>3.496849999999998</c:v>
                </c:pt>
                <c:pt idx="1">
                  <c:v>2.8944190000000001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Hoja1!$G$5:$G$6</c15:f>
                <c15:dlblRangeCache>
                  <c:ptCount val="2"/>
                  <c:pt idx="0">
                    <c:v>6%</c:v>
                  </c:pt>
                  <c:pt idx="1">
                    <c:v>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622F-4E4B-9CEB-A21CC0CC14B3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IBAGUÉ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8450822-8585-4381-A6C2-C6AE1C69B0B2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77B2E42C-E85A-4B4B-918F-121D56A70C61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622F-4E4B-9CEB-A21CC0CC14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FA1D739-5462-4258-A125-003C6604EBE3}" type="CELLRANGE">
                      <a:rPr lang="es-419"/>
                      <a:pPr/>
                      <a:t>[CELLRANGE]</a:t>
                    </a:fld>
                    <a:r>
                      <a:rPr lang="es-419" baseline="0"/>
                      <a:t> </a:t>
                    </a:r>
                    <a:fld id="{6E8E9FEC-3E5D-4C0D-BA59-7B7470F9A5AA}" type="VALUE">
                      <a:rPr lang="es-419" baseline="0"/>
                      <a:pPr/>
                      <a:t>[VALOR]</a:t>
                    </a:fld>
                    <a:endParaRPr lang="es-419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622F-4E4B-9CEB-A21CC0CC1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Hoja1!$H$2:$H$3</c:f>
              <c:numCache>
                <c:formatCode>0.0</c:formatCode>
                <c:ptCount val="2"/>
                <c:pt idx="0" formatCode="#,##0.0">
                  <c:v>2.4551120000000002</c:v>
                </c:pt>
                <c:pt idx="1">
                  <c:v>2.313264999999999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Hoja1!$H$5:$H$6</c15:f>
                <c15:dlblRangeCache>
                  <c:ptCount val="2"/>
                  <c:pt idx="0">
                    <c:v>4%</c:v>
                  </c:pt>
                  <c:pt idx="1">
                    <c:v>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4-622F-4E4B-9CEB-A21CC0CC1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801164464"/>
        <c:axId val="-801173072"/>
      </c:barChart>
      <c:catAx>
        <c:axId val="-80116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419"/>
          </a:p>
        </c:txPr>
        <c:crossAx val="-801173072"/>
        <c:crosses val="autoZero"/>
        <c:auto val="1"/>
        <c:lblAlgn val="ctr"/>
        <c:lblOffset val="100"/>
        <c:noMultiLvlLbl val="1"/>
      </c:catAx>
      <c:valAx>
        <c:axId val="-8011730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801164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774774774774799E-2"/>
          <c:y val="0.17950831146106699"/>
          <c:w val="0.95045045045044996"/>
          <c:h val="0.779750947798191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0 - 250GR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BAJA</c:v>
                </c:pt>
                <c:pt idx="2">
                  <c:v>MEDIA</c:v>
                </c:pt>
                <c:pt idx="3">
                  <c:v>MEDIA ALTO</c:v>
                </c:pt>
                <c:pt idx="4">
                  <c:v>ALTA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6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9-4EF9-BACC-F675FD3440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251 - 500GR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BAJA</c:v>
                </c:pt>
                <c:pt idx="2">
                  <c:v>MEDIA</c:v>
                </c:pt>
                <c:pt idx="3">
                  <c:v>MEDIA ALTO</c:v>
                </c:pt>
                <c:pt idx="4">
                  <c:v>ALTA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30</c:v>
                </c:pt>
                <c:pt idx="1">
                  <c:v>32</c:v>
                </c:pt>
                <c:pt idx="2">
                  <c:v>29</c:v>
                </c:pt>
                <c:pt idx="3">
                  <c:v>29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09-4EF9-BACC-F675FD3440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501 - 1000GR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BAJA</c:v>
                </c:pt>
                <c:pt idx="2">
                  <c:v>MEDIA</c:v>
                </c:pt>
                <c:pt idx="3">
                  <c:v>MEDIA ALTO</c:v>
                </c:pt>
                <c:pt idx="4">
                  <c:v>ALTA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30</c:v>
                </c:pt>
                <c:pt idx="1">
                  <c:v>30</c:v>
                </c:pt>
                <c:pt idx="2">
                  <c:v>32</c:v>
                </c:pt>
                <c:pt idx="3">
                  <c:v>30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09-4EF9-BACC-F675FD3440E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1001  - 2000GR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BAJA</c:v>
                </c:pt>
                <c:pt idx="2">
                  <c:v>MEDIA</c:v>
                </c:pt>
                <c:pt idx="3">
                  <c:v>MEDIA ALTO</c:v>
                </c:pt>
                <c:pt idx="4">
                  <c:v>ALTA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17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09-4EF9-BACC-F675FD3440E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2001 - 3000GR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BAJA</c:v>
                </c:pt>
                <c:pt idx="2">
                  <c:v>MEDIA</c:v>
                </c:pt>
                <c:pt idx="3">
                  <c:v>MEDIA ALTO</c:v>
                </c:pt>
                <c:pt idx="4">
                  <c:v>ALTA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8</c:v>
                </c:pt>
                <c:pt idx="1">
                  <c:v>7</c:v>
                </c:pt>
                <c:pt idx="2">
                  <c:v>7</c:v>
                </c:pt>
                <c:pt idx="3">
                  <c:v>9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09-4EF9-BACC-F675FD3440E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MÁS DE 3000GR</c:v>
                </c:pt>
              </c:strCache>
            </c:strRef>
          </c:tx>
          <c:spPr>
            <a:solidFill>
              <a:schemeClr val="bg2">
                <a:lumMod val="50000"/>
                <a:lumOff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BAJA</c:v>
                </c:pt>
                <c:pt idx="2">
                  <c:v>MEDIA</c:v>
                </c:pt>
                <c:pt idx="3">
                  <c:v>MEDIA ALTO</c:v>
                </c:pt>
                <c:pt idx="4">
                  <c:v>ALTA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0">
                  <c:v>9</c:v>
                </c:pt>
                <c:pt idx="1">
                  <c:v>8</c:v>
                </c:pt>
                <c:pt idx="2">
                  <c:v>9</c:v>
                </c:pt>
                <c:pt idx="3">
                  <c:v>9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09-4EF9-BACC-F675FD344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837485328"/>
        <c:axId val="-837304480"/>
      </c:barChart>
      <c:catAx>
        <c:axId val="-83748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400" b="1"/>
            </a:pPr>
            <a:endParaRPr lang="es-419"/>
          </a:p>
        </c:txPr>
        <c:crossAx val="-837304480"/>
        <c:crosses val="autoZero"/>
        <c:auto val="1"/>
        <c:lblAlgn val="ctr"/>
        <c:lblOffset val="100"/>
        <c:noMultiLvlLbl val="0"/>
      </c:catAx>
      <c:valAx>
        <c:axId val="-837304480"/>
        <c:scaling>
          <c:orientation val="minMax"/>
          <c:max val="105"/>
        </c:scaling>
        <c:delete val="1"/>
        <c:axPos val="l"/>
        <c:numFmt formatCode="0" sourceLinked="1"/>
        <c:majorTickMark val="out"/>
        <c:minorTickMark val="none"/>
        <c:tickLblPos val="nextTo"/>
        <c:crossAx val="-837485328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 b="1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B2D-419E-8C8A-A87D6FF90DD6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9B2D-419E-8C8A-A87D6FF90DD6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9B2D-419E-8C8A-A87D6FF90DD6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9B2D-419E-8C8A-A87D6FF90DD6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9B2D-419E-8C8A-A87D6FF90DD6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9B2D-419E-8C8A-A87D6FF90DD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B2D-419E-8C8A-A87D6FF90D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0 - 250GR</c:v>
                </c:pt>
                <c:pt idx="1">
                  <c:v>251 - 500GR</c:v>
                </c:pt>
                <c:pt idx="2">
                  <c:v>501 - 1000GR</c:v>
                </c:pt>
                <c:pt idx="3">
                  <c:v>1001 - 2000GR</c:v>
                </c:pt>
                <c:pt idx="4">
                  <c:v>2001 - 3000GR</c:v>
                </c:pt>
                <c:pt idx="5">
                  <c:v>MAS DE 3000GR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</c:v>
                </c:pt>
                <c:pt idx="1">
                  <c:v>30</c:v>
                </c:pt>
                <c:pt idx="2">
                  <c:v>34</c:v>
                </c:pt>
                <c:pt idx="3">
                  <c:v>14</c:v>
                </c:pt>
                <c:pt idx="4">
                  <c:v>7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B2D-419E-8C8A-A87D6FF90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B77-4725-8C37-F14A24BBEDD8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B77-4725-8C37-F14A24BBEDD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B77-4725-8C37-F14A24BBEDD8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0B77-4725-8C37-F14A24BBEDD8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0B77-4725-8C37-F14A24BBEDD8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0B77-4725-8C37-F14A24BBED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B77-4725-8C37-F14A24BBED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0 - 250GR</c:v>
                </c:pt>
                <c:pt idx="1">
                  <c:v>251 - 500GR</c:v>
                </c:pt>
                <c:pt idx="2">
                  <c:v>501 - 1000GR</c:v>
                </c:pt>
                <c:pt idx="3">
                  <c:v>1001 - 2000GR</c:v>
                </c:pt>
                <c:pt idx="4">
                  <c:v>2001 - 3000GR</c:v>
                </c:pt>
                <c:pt idx="5">
                  <c:v>MAS DE 3000GR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25</c:v>
                </c:pt>
                <c:pt idx="2">
                  <c:v>32</c:v>
                </c:pt>
                <c:pt idx="3">
                  <c:v>14</c:v>
                </c:pt>
                <c:pt idx="4">
                  <c:v>13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77-4725-8C37-F14A24BBE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CA71-4F80-A97C-0A7E017C6ACD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CA71-4F80-A97C-0A7E017C6ACD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CA71-4F80-A97C-0A7E017C6ACD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CA71-4F80-A97C-0A7E017C6ACD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CA71-4F80-A97C-0A7E017C6ACD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CA71-4F80-A97C-0A7E017C6AC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A71-4F80-A97C-0A7E017C6A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0 - 250GR</c:v>
                </c:pt>
                <c:pt idx="1">
                  <c:v>251 - 500GR</c:v>
                </c:pt>
                <c:pt idx="2">
                  <c:v>501 - 1000GR</c:v>
                </c:pt>
                <c:pt idx="3">
                  <c:v>1001 - 2000GR</c:v>
                </c:pt>
                <c:pt idx="4">
                  <c:v>2001 - 3000GR</c:v>
                </c:pt>
                <c:pt idx="5">
                  <c:v>MAS DE 3000GR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15</c:v>
                </c:pt>
                <c:pt idx="2">
                  <c:v>35</c:v>
                </c:pt>
                <c:pt idx="3">
                  <c:v>20</c:v>
                </c:pt>
                <c:pt idx="4">
                  <c:v>10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A71-4F80-A97C-0A7E017C6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600">
          <a:latin typeface="Archivo Narrow" panose="020B0604020202020204" charset="0"/>
        </a:defRPr>
      </a:pPr>
      <a:endParaRPr lang="es-419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8312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593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87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870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1% restante es Congelada</a:t>
            </a:r>
          </a:p>
          <a:p>
            <a:r>
              <a:rPr lang="es-CO" dirty="0"/>
              <a:t>En los</a:t>
            </a:r>
            <a:r>
              <a:rPr lang="es-CO" baseline="0" dirty="0"/>
              <a:t> </a:t>
            </a:r>
            <a:r>
              <a:rPr lang="es-CO" baseline="0" dirty="0" err="1"/>
              <a:t>circulos</a:t>
            </a:r>
            <a:r>
              <a:rPr lang="es-CO" baseline="0" dirty="0"/>
              <a:t> grises: cuántos puntos porcentuales aumentó el consumo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2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994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49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6757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453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438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736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29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26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36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30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56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31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373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870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047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36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109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861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216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8603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392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682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3076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712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744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8" name="Shape 9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62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87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87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87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0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808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87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1_Title N-tab BLU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287929" y="301982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242829" y="2038350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chivo Narrow"/>
              <a:buNone/>
              <a:defRPr sz="4200" b="1" i="0" u="none" strike="noStrike" cap="none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21" name="Shape 21"/>
          <p:cNvSpPr/>
          <p:nvPr/>
        </p:nvSpPr>
        <p:spPr>
          <a:xfrm>
            <a:off x="256825" y="4901675"/>
            <a:ext cx="31689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  <p:pic>
        <p:nvPicPr>
          <p:cNvPr id="22" name="Shape 22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Full Logo PURPL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185" name="Shape 185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066" y="1423174"/>
            <a:ext cx="952280" cy="33675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>
            <a:spLocks noGrp="1"/>
          </p:cNvSpPr>
          <p:nvPr>
            <p:ph type="subTitle" idx="2"/>
          </p:nvPr>
        </p:nvSpPr>
        <p:spPr>
          <a:xfrm>
            <a:off x="287929" y="313639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N-tab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038351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3" name="Picture 12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019822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0141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Full 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112264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7" name="Picture 6" descr="Nielsen_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364069" y="1423191"/>
            <a:ext cx="952280" cy="336755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136393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53610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een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2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4" name="Title 4"/>
          <p:cNvSpPr>
            <a:spLocks noGrp="1"/>
          </p:cNvSpPr>
          <p:nvPr>
            <p:ph type="ctrTitle"/>
          </p:nvPr>
        </p:nvSpPr>
        <p:spPr>
          <a:xfrm>
            <a:off x="296539" y="486993"/>
            <a:ext cx="7880978" cy="64921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z="5600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7582229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N-ta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/>
          </p:nvPr>
        </p:nvSpPr>
        <p:spPr>
          <a:xfrm>
            <a:off x="296555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N Element Tab Square-Blu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3" y="1380254"/>
            <a:ext cx="378801" cy="378969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9179303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Full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Nielsen-Wordmark-Color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0" y="1412345"/>
            <a:ext cx="980035" cy="345927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4277567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3725" y="354014"/>
            <a:ext cx="8165592" cy="428625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94360" y="1490473"/>
            <a:ext cx="8165592" cy="3059906"/>
          </a:xfrm>
        </p:spPr>
        <p:txBody>
          <a:bodyPr/>
          <a:lstStyle>
            <a:lvl1pPr>
              <a:spcBef>
                <a:spcPts val="1067"/>
              </a:spcBef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"/>
            <a:ext cx="176732" cy="51435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262826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4360" y="353483"/>
            <a:ext cx="8166672" cy="433917"/>
          </a:xfrm>
        </p:spPr>
        <p:txBody>
          <a:bodyPr wrap="square"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1902518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27687"/>
            <a:ext cx="7876476" cy="188714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591172" y="2016355"/>
            <a:ext cx="7882286" cy="2429066"/>
          </a:xfrm>
        </p:spPr>
        <p:txBody>
          <a:bodyPr wrap="none"/>
          <a:lstStyle>
            <a:lvl1pPr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7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7944659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711200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862512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9"/>
          </p:nvPr>
        </p:nvSpPr>
        <p:spPr>
          <a:xfrm>
            <a:off x="4761667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"/>
            <a:ext cx="176732" cy="51435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330052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"/>
            <a:ext cx="176732" cy="51435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08570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b_Title Full Photo PURPL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9141300" cy="51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Purpl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292169" y="4496657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296537" y="639389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3" name="Shape 193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"/>
            <a:ext cx="176732" cy="5143500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3974097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Quote Tex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0225927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pic>
        <p:nvPicPr>
          <p:cNvPr id="8" name="Picture 7" descr="Green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"/>
            <a:ext cx="176732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1" name="Text Box 17"/>
          <p:cNvSpPr txBox="1">
            <a:spLocks noChangeArrowheads="1"/>
          </p:cNvSpPr>
          <p:nvPr userDrawn="1"/>
        </p:nvSpPr>
        <p:spPr bwMode="auto">
          <a:xfrm>
            <a:off x="8854311" y="490986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085">
              <a:defRPr/>
            </a:pPr>
            <a:fld id="{0D7D805D-F6E5-43ED-9D8A-77676030D49C}" type="slidenum">
              <a:rPr lang="en-US" sz="1200">
                <a:solidFill>
                  <a:srgbClr val="FFFFFF"/>
                </a:solidFill>
                <a:ea typeface="+mn-ea"/>
                <a:cs typeface="+mn-cs"/>
              </a:rPr>
              <a:pPr algn="ctr" defTabSz="914085">
                <a:defRPr/>
              </a:pPr>
              <a:t>‹Nº›</a:t>
            </a:fld>
            <a:endParaRPr lang="en-US" sz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5280" y="518622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56491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"/>
            <a:ext cx="176732" cy="51435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11699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Divider Tex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" y="0"/>
            <a:ext cx="9141291" cy="5143500"/>
          </a:xfrm>
          <a:prstGeom prst="rect">
            <a:avLst/>
          </a:prstGeom>
        </p:spPr>
      </p:pic>
      <p:pic>
        <p:nvPicPr>
          <p:cNvPr id="3" name="Picture 2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gray">
          <a:xfrm>
            <a:off x="259534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36643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End Slide N-tab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5" name="Picture 4" descr="N-Element-Tab-Square-Whit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0" y="1767943"/>
            <a:ext cx="1606564" cy="160728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475393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End Slide Full 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7" name="Picture 6" descr="Nielsen-Wordmark-White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54" y="1770502"/>
            <a:ext cx="3752296" cy="1324464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2018009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Title N-tab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ran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6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038351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9" name="Picture 18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019822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95571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Full Logo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an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112264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7" name="Picture 6" descr="Nielsen_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364069" y="1423191"/>
            <a:ext cx="952280" cy="336755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136393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32361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Orange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4" name="Title 4"/>
          <p:cNvSpPr>
            <a:spLocks noGrp="1"/>
          </p:cNvSpPr>
          <p:nvPr>
            <p:ph type="ctrTitle"/>
          </p:nvPr>
        </p:nvSpPr>
        <p:spPr>
          <a:xfrm>
            <a:off x="296539" y="486993"/>
            <a:ext cx="7880978" cy="64921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z="5600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25135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N-tab Whi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>
            <a:spLocks noGrp="1"/>
          </p:cNvSpPr>
          <p:nvPr>
            <p:ph type="ctrTitle"/>
          </p:nvPr>
        </p:nvSpPr>
        <p:spPr>
          <a:xfrm>
            <a:off x="296537" y="2113300"/>
            <a:ext cx="7020154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4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154" cy="427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2"/>
          </p:nvPr>
        </p:nvSpPr>
        <p:spPr>
          <a:xfrm>
            <a:off x="296537" y="4496657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99" name="Shape 199" descr="N Element Tab Square-Blu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338" y="1380251"/>
            <a:ext cx="378801" cy="37896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N-ta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/>
          </p:nvPr>
        </p:nvSpPr>
        <p:spPr>
          <a:xfrm>
            <a:off x="296555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2" name="Picture 11" descr="N Element Tab Square-Blu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3" y="1380254"/>
            <a:ext cx="378801" cy="3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003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Full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38" y="3102721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29709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4" name="Picture 13" descr="Nielsen-Wordmark-Color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0" y="1412345"/>
            <a:ext cx="980035" cy="3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223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3725" y="354014"/>
            <a:ext cx="8165592" cy="428625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94360" y="1490473"/>
            <a:ext cx="8165592" cy="3059906"/>
          </a:xfrm>
        </p:spPr>
        <p:txBody>
          <a:bodyPr/>
          <a:lstStyle>
            <a:lvl1pPr>
              <a:spcBef>
                <a:spcPts val="1067"/>
              </a:spcBef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2885243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4360" y="353483"/>
            <a:ext cx="8166672" cy="433917"/>
          </a:xfrm>
        </p:spPr>
        <p:txBody>
          <a:bodyPr wrap="square"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9203363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27687"/>
            <a:ext cx="7876476" cy="188714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591172" y="2016355"/>
            <a:ext cx="7882286" cy="2429066"/>
          </a:xfrm>
        </p:spPr>
        <p:txBody>
          <a:bodyPr wrap="none"/>
          <a:lstStyle>
            <a:lvl1pPr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7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4186391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711200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862512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9"/>
          </p:nvPr>
        </p:nvSpPr>
        <p:spPr>
          <a:xfrm>
            <a:off x="4761667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6657784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9533797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0265193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Quote Texture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an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2701008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pic>
        <p:nvPicPr>
          <p:cNvPr id="8" name="Picture 7" descr="Orange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1" name="Text Box 17"/>
          <p:cNvSpPr txBox="1">
            <a:spLocks noChangeArrowheads="1"/>
          </p:cNvSpPr>
          <p:nvPr userDrawn="1"/>
        </p:nvSpPr>
        <p:spPr bwMode="auto">
          <a:xfrm>
            <a:off x="8854311" y="490986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085">
              <a:defRPr/>
            </a:pPr>
            <a:fld id="{0D7D805D-F6E5-43ED-9D8A-77676030D49C}" type="slidenum">
              <a:rPr lang="en-US" sz="1200">
                <a:solidFill>
                  <a:srgbClr val="FFFFFF"/>
                </a:solidFill>
                <a:ea typeface="+mn-ea"/>
                <a:cs typeface="+mn-cs"/>
              </a:rPr>
              <a:pPr algn="ctr" defTabSz="914085">
                <a:defRPr/>
              </a:pPr>
              <a:t>‹Nº›</a:t>
            </a:fld>
            <a:endParaRPr lang="en-US" sz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5280" y="518622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2730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Full Logo Whit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ctrTitle"/>
          </p:nvPr>
        </p:nvSpPr>
        <p:spPr>
          <a:xfrm>
            <a:off x="296537" y="2113300"/>
            <a:ext cx="7020154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4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ubTitle" idx="1"/>
          </p:nvPr>
        </p:nvSpPr>
        <p:spPr>
          <a:xfrm>
            <a:off x="332821" y="3175289"/>
            <a:ext cx="7020154" cy="427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292169" y="4496657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06" name="Shape 206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802" y="1412344"/>
            <a:ext cx="980035" cy="34592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ang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95778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Divider Texture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an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3" name="Picture 2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5949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End Slide N-tab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5" name="Picture 4" descr="N-Element-Tab-Square-Whit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0" y="1767943"/>
            <a:ext cx="1606564" cy="160728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5657317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0_End Slide Full Logo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ran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7" name="Picture 6" descr="Nielsen-Wordmark-White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54" y="1770502"/>
            <a:ext cx="3752296" cy="1324464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2050910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Title N-tab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6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038351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9" name="Picture 18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019822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70435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4_Title Full Log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112264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7" name="Picture 6" descr="Nielsen_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364069" y="1423191"/>
            <a:ext cx="952280" cy="336755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136393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76665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524"/>
            <a:ext cx="9141291" cy="5141976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Red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2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4" name="Title 4"/>
          <p:cNvSpPr>
            <a:spLocks noGrp="1"/>
          </p:cNvSpPr>
          <p:nvPr>
            <p:ph type="ctrTitle"/>
          </p:nvPr>
        </p:nvSpPr>
        <p:spPr>
          <a:xfrm>
            <a:off x="296539" y="486993"/>
            <a:ext cx="7880978" cy="64921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z="5600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2693511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Title N-ta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/>
          </p:nvPr>
        </p:nvSpPr>
        <p:spPr>
          <a:xfrm>
            <a:off x="296555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2" name="Picture 11" descr="N Element Tab Square-Blu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3" y="1380254"/>
            <a:ext cx="378801" cy="3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88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6_Title Full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4" name="Picture 13" descr="Nielsen-Wordmark-Color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0" y="1412345"/>
            <a:ext cx="980035" cy="3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110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3725" y="354014"/>
            <a:ext cx="8165592" cy="428625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94360" y="1490473"/>
            <a:ext cx="8165592" cy="3059906"/>
          </a:xfrm>
        </p:spPr>
        <p:txBody>
          <a:bodyPr/>
          <a:lstStyle>
            <a:lvl1pPr>
              <a:spcBef>
                <a:spcPts val="1067"/>
              </a:spcBef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648080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593725" y="354012"/>
            <a:ext cx="8165591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59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2"/>
          </p:nvPr>
        </p:nvSpPr>
        <p:spPr>
          <a:xfrm>
            <a:off x="594360" y="1490471"/>
            <a:ext cx="8165591" cy="30599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1127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3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3" name="Shape 213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4360" y="353483"/>
            <a:ext cx="8166672" cy="433917"/>
          </a:xfrm>
        </p:spPr>
        <p:txBody>
          <a:bodyPr wrap="square"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9517787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27687"/>
            <a:ext cx="7876476" cy="188714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591172" y="2016355"/>
            <a:ext cx="7882286" cy="2429066"/>
          </a:xfrm>
        </p:spPr>
        <p:txBody>
          <a:bodyPr wrap="none"/>
          <a:lstStyle>
            <a:lvl1pPr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7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9559879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711200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862512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9"/>
          </p:nvPr>
        </p:nvSpPr>
        <p:spPr>
          <a:xfrm>
            <a:off x="4761667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6093595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0602372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2674048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3_Quote Textur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5209103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pic>
        <p:nvPicPr>
          <p:cNvPr id="8" name="Picture 7" descr="Red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1" name="Text Box 17"/>
          <p:cNvSpPr txBox="1">
            <a:spLocks noChangeArrowheads="1"/>
          </p:cNvSpPr>
          <p:nvPr userDrawn="1"/>
        </p:nvSpPr>
        <p:spPr bwMode="auto">
          <a:xfrm>
            <a:off x="8854311" y="490986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085">
              <a:defRPr/>
            </a:pPr>
            <a:fld id="{0D7D805D-F6E5-43ED-9D8A-77676030D49C}" type="slidenum">
              <a:rPr lang="en-US" sz="1200">
                <a:solidFill>
                  <a:srgbClr val="FFFFFF"/>
                </a:solidFill>
                <a:ea typeface="+mn-ea"/>
                <a:cs typeface="+mn-cs"/>
              </a:rPr>
              <a:pPr algn="ctr" defTabSz="914085">
                <a:defRPr/>
              </a:pPr>
              <a:t>‹Nº›</a:t>
            </a:fld>
            <a:endParaRPr lang="en-US" sz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5280" y="518622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3100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53729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6_Divider Textur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3" name="Picture 2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4954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End Slide N-tab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5" name="Picture 4" descr="N-Element-Tab-Square-Whit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0" y="1767943"/>
            <a:ext cx="1606564" cy="160728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830155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only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71" cy="4339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59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9" name="Shape 219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8_End Slide Full Log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7" name="Picture 6" descr="Nielsen-Wordmark-White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54" y="1770502"/>
            <a:ext cx="3752296" cy="1324464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2541776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N-tab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543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8" name="Picture 7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42687" y="2037160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019822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69525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Full Log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543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112264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Nielsen_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364069" y="1423191"/>
            <a:ext cx="952280" cy="336755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136393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79166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4"/>
          <p:cNvSpPr>
            <a:spLocks noGrp="1"/>
          </p:cNvSpPr>
          <p:nvPr>
            <p:ph type="ctrTitle"/>
          </p:nvPr>
        </p:nvSpPr>
        <p:spPr>
          <a:xfrm>
            <a:off x="296539" y="486993"/>
            <a:ext cx="7880978" cy="64921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z="5600" dirty="0"/>
              <a:t>Headline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6228347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N-ta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/>
          </p:nvPr>
        </p:nvSpPr>
        <p:spPr>
          <a:xfrm>
            <a:off x="296555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2" name="Picture 11" descr="N Element Tab Square-Blu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3" y="1380254"/>
            <a:ext cx="378801" cy="3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82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Full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823" y="3175289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4" name="Picture 13" descr="Nielsen-Wordmark-Color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0" y="1412345"/>
            <a:ext cx="980035" cy="3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28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3725" y="354014"/>
            <a:ext cx="8165592" cy="428625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94360" y="1490473"/>
            <a:ext cx="8165592" cy="3059906"/>
          </a:xfrm>
        </p:spPr>
        <p:txBody>
          <a:bodyPr/>
          <a:lstStyle>
            <a:lvl1pPr>
              <a:spcBef>
                <a:spcPts val="1067"/>
              </a:spcBef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503203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4360" y="353483"/>
            <a:ext cx="8166672" cy="433917"/>
          </a:xfrm>
        </p:spPr>
        <p:txBody>
          <a:bodyPr wrap="square"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080921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27687"/>
            <a:ext cx="7876476" cy="188714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591172" y="2016355"/>
            <a:ext cx="7882286" cy="2429066"/>
          </a:xfrm>
        </p:spPr>
        <p:txBody>
          <a:bodyPr wrap="none"/>
          <a:lstStyle>
            <a:lvl1pPr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7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5013307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711200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862512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9"/>
          </p:nvPr>
        </p:nvSpPr>
        <p:spPr>
          <a:xfrm>
            <a:off x="4761667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482079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abl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5" name="Shape 225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5498695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1615746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Quote Textur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543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8" name="Picture 7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8668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11" name="Text Box 17"/>
          <p:cNvSpPr txBox="1">
            <a:spLocks noChangeArrowheads="1"/>
          </p:cNvSpPr>
          <p:nvPr userDrawn="1"/>
        </p:nvSpPr>
        <p:spPr bwMode="auto">
          <a:xfrm>
            <a:off x="8854311" y="490986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085">
              <a:defRPr/>
            </a:pPr>
            <a:fld id="{0D7D805D-F6E5-43ED-9D8A-77676030D49C}" type="slidenum">
              <a:rPr lang="en-US" sz="1200">
                <a:solidFill>
                  <a:srgbClr val="FFFFFF"/>
                </a:solidFill>
                <a:ea typeface="+mn-ea"/>
                <a:cs typeface="+mn-cs"/>
              </a:rPr>
              <a:pPr algn="ctr" defTabSz="914085">
                <a:defRPr/>
              </a:pPr>
              <a:t>‹Nº›</a:t>
            </a:fld>
            <a:endParaRPr lang="en-US" sz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5280" y="518622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2799550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92"/>
          <a:stretch/>
        </p:blipFill>
        <p:spPr>
          <a:xfrm>
            <a:off x="-2456" y="762"/>
            <a:ext cx="174171" cy="51435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82268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Divider Textur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543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8" name="Picture 7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7211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End Slide N-tab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5430"/>
          </a:xfrm>
          <a:prstGeom prst="rect">
            <a:avLst/>
          </a:prstGeom>
        </p:spPr>
      </p:pic>
      <p:pic>
        <p:nvPicPr>
          <p:cNvPr id="5" name="Picture 4" descr="N-Element-Tab-Square-Whit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0" y="1767943"/>
            <a:ext cx="1606564" cy="160728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3704238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End Slide Full Log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5430"/>
          </a:xfrm>
          <a:prstGeom prst="rect">
            <a:avLst/>
          </a:prstGeom>
        </p:spPr>
      </p:pic>
      <p:pic>
        <p:nvPicPr>
          <p:cNvPr id="7" name="Picture 6" descr="Nielsen-Wordmark-White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54" y="1770502"/>
            <a:ext cx="3752296" cy="1324464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7585820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20"/>
          <a:stretch/>
        </p:blipFill>
        <p:spPr>
          <a:xfrm>
            <a:off x="-2456" y="5"/>
            <a:ext cx="173907" cy="5142295"/>
          </a:xfrm>
          <a:prstGeom prst="rect">
            <a:avLst/>
          </a:prstGeom>
        </p:spPr>
      </p:pic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56295469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03"/>
          <a:stretch/>
        </p:blipFill>
        <p:spPr>
          <a:xfrm>
            <a:off x="6" y="0"/>
            <a:ext cx="200465" cy="5143500"/>
          </a:xfrm>
          <a:prstGeom prst="rect">
            <a:avLst/>
          </a:prstGeom>
        </p:spPr>
      </p:pic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981114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Quote Whit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1979452" y="1987550"/>
            <a:ext cx="697881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71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0850" marR="0" lvl="1" indent="-635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0" name="Shape 230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N-tab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0784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8" name="Picture 7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42687" y="2037160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019822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3731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79"/>
          <a:stretch/>
        </p:blipFill>
        <p:spPr>
          <a:xfrm>
            <a:off x="0" y="0"/>
            <a:ext cx="185738" cy="5143500"/>
          </a:xfrm>
          <a:prstGeom prst="rect">
            <a:avLst/>
          </a:prstGeom>
        </p:spPr>
      </p:pic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8020176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50"/>
          <a:stretch/>
        </p:blipFill>
        <p:spPr>
          <a:xfrm>
            <a:off x="-2457" y="-1"/>
            <a:ext cx="188195" cy="5143501"/>
          </a:xfrm>
          <a:prstGeom prst="rect">
            <a:avLst/>
          </a:prstGeom>
        </p:spPr>
      </p:pic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7975042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9_Title only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594384" y="507494"/>
            <a:ext cx="8166671" cy="428625"/>
          </a:xfrm>
          <a:prstGeom prst="rect">
            <a:avLst/>
          </a:prstGeom>
          <a:noFill/>
          <a:ln>
            <a:noFill/>
          </a:ln>
        </p:spPr>
        <p:txBody>
          <a:bodyPr lIns="121484" tIns="121484" rIns="121484" bIns="121484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i="0" u="none" strike="noStrike" cap="none">
                <a:solidFill>
                  <a:schemeClr val="dk2"/>
                </a:solidFill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009DD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009DD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009DD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009DD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608855" marR="0" lvl="5" indent="0" algn="l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009DD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17720" marR="0" lvl="6" indent="0" algn="l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009DD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6576" marR="0" lvl="7" indent="0" algn="l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009DD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435425" marR="0" lvl="8" indent="0" algn="l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009DD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594362" y="960129"/>
            <a:ext cx="8160321" cy="236338"/>
          </a:xfrm>
          <a:prstGeom prst="rect">
            <a:avLst/>
          </a:prstGeom>
          <a:noFill/>
          <a:ln>
            <a:noFill/>
          </a:ln>
        </p:spPr>
        <p:txBody>
          <a:bodyPr lIns="121484" tIns="121484" rIns="121484" bIns="121484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marL="608855" marR="0" lvl="1" indent="0" algn="l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None/>
              <a:defRPr sz="2700" b="1" i="0" u="none" strike="noStrike" cap="none">
                <a:solidFill>
                  <a:schemeClr val="dk2"/>
                </a:solidFill>
              </a:defRPr>
            </a:lvl2pPr>
            <a:lvl3pPr marL="1217720" marR="0" lvl="2" indent="0" algn="l" rtl="0">
              <a:spcBef>
                <a:spcPts val="933"/>
              </a:spcBef>
              <a:spcAft>
                <a:spcPts val="0"/>
              </a:spcAft>
              <a:buClr>
                <a:schemeClr val="dk2"/>
              </a:buClr>
              <a:buNone/>
              <a:defRPr sz="2400" b="1" i="0" u="none" strike="noStrike" cap="none">
                <a:solidFill>
                  <a:schemeClr val="dk2"/>
                </a:solidFill>
              </a:defRPr>
            </a:lvl3pPr>
            <a:lvl4pPr marL="1826576" marR="0" lvl="3" indent="0" algn="l" rtl="0">
              <a:spcBef>
                <a:spcPts val="933"/>
              </a:spcBef>
              <a:spcAft>
                <a:spcPts val="0"/>
              </a:spcAft>
              <a:buClr>
                <a:schemeClr val="dk2"/>
              </a:buClr>
              <a:buNone/>
              <a:defRPr sz="2100" b="1" i="0" u="none" strike="noStrike" cap="none">
                <a:solidFill>
                  <a:schemeClr val="dk2"/>
                </a:solidFill>
              </a:defRPr>
            </a:lvl4pPr>
            <a:lvl5pPr marL="2435425" marR="0" lvl="4" indent="0" algn="l" rtl="0">
              <a:spcBef>
                <a:spcPts val="933"/>
              </a:spcBef>
              <a:spcAft>
                <a:spcPts val="0"/>
              </a:spcAft>
              <a:buClr>
                <a:schemeClr val="dk2"/>
              </a:buClr>
              <a:buNone/>
              <a:defRPr sz="2100" b="1" i="0" u="none" strike="noStrike" cap="none">
                <a:solidFill>
                  <a:schemeClr val="dk2"/>
                </a:solidFill>
              </a:defRPr>
            </a:lvl5pPr>
            <a:lvl6pPr marL="3044277" marR="0" lvl="5" indent="0" algn="l" rtl="0">
              <a:spcBef>
                <a:spcPts val="427"/>
              </a:spcBef>
              <a:buClr>
                <a:schemeClr val="dk1"/>
              </a:buClr>
              <a:buNone/>
              <a:defRPr sz="2100" b="1" i="0" u="none" strike="noStrike" cap="none">
                <a:solidFill>
                  <a:schemeClr val="dk1"/>
                </a:solidFill>
              </a:defRPr>
            </a:lvl6pPr>
            <a:lvl7pPr marL="3653131" marR="0" lvl="6" indent="0" algn="l" rtl="0">
              <a:spcBef>
                <a:spcPts val="427"/>
              </a:spcBef>
              <a:buClr>
                <a:schemeClr val="dk1"/>
              </a:buClr>
              <a:buNone/>
              <a:defRPr sz="2100" b="1" i="0" u="none" strike="noStrike" cap="none">
                <a:solidFill>
                  <a:schemeClr val="dk1"/>
                </a:solidFill>
              </a:defRPr>
            </a:lvl7pPr>
            <a:lvl8pPr marL="4261987" marR="0" lvl="7" indent="0" algn="l" rtl="0">
              <a:spcBef>
                <a:spcPts val="427"/>
              </a:spcBef>
              <a:buClr>
                <a:schemeClr val="dk1"/>
              </a:buClr>
              <a:buNone/>
              <a:defRPr sz="2100" b="1" i="0" u="none" strike="noStrike" cap="none">
                <a:solidFill>
                  <a:schemeClr val="dk1"/>
                </a:solidFill>
              </a:defRPr>
            </a:lvl8pPr>
            <a:lvl9pPr marL="4870842" marR="0" lvl="8" indent="0" algn="l" rtl="0">
              <a:spcBef>
                <a:spcPts val="427"/>
              </a:spcBef>
              <a:buClr>
                <a:schemeClr val="dk1"/>
              </a:buClr>
              <a:buNone/>
              <a:defRPr sz="2100" b="1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2" name="Shape 462"/>
          <p:cNvSpPr txBox="1">
            <a:spLocks noGrp="1"/>
          </p:cNvSpPr>
          <p:nvPr>
            <p:ph type="ftr" idx="11"/>
          </p:nvPr>
        </p:nvSpPr>
        <p:spPr>
          <a:xfrm>
            <a:off x="609612" y="4572008"/>
            <a:ext cx="8153399" cy="471270"/>
          </a:xfrm>
          <a:prstGeom prst="rect">
            <a:avLst/>
          </a:prstGeom>
          <a:noFill/>
          <a:ln>
            <a:noFill/>
          </a:ln>
        </p:spPr>
        <p:txBody>
          <a:bodyPr lIns="121484" tIns="121484" rIns="121484" bIns="121484" anchor="t" anchorCtr="0"/>
          <a:lstStyle>
            <a:lvl1pPr marL="0" marR="0" lvl="0" indent="0" algn="l" rtl="0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8855" marR="0" lvl="1" indent="0" algn="l" rtl="0">
              <a:spcBef>
                <a:spcPts val="0"/>
              </a:spcBef>
              <a:spcAft>
                <a:spcPts val="0"/>
              </a:spcAft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217720" marR="0" lvl="2" indent="0" algn="l" rtl="0">
              <a:spcBef>
                <a:spcPts val="0"/>
              </a:spcBef>
              <a:spcAft>
                <a:spcPts val="0"/>
              </a:spcAft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6576" marR="0" lvl="3" indent="0" algn="l" rtl="0">
              <a:spcBef>
                <a:spcPts val="0"/>
              </a:spcBef>
              <a:spcAft>
                <a:spcPts val="0"/>
              </a:spcAft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435425" marR="0" lvl="4" indent="0" algn="l" rtl="0">
              <a:spcBef>
                <a:spcPts val="0"/>
              </a:spcBef>
              <a:spcAft>
                <a:spcPts val="0"/>
              </a:spcAft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044277" marR="0" lvl="5" indent="0" algn="l" rtl="0">
              <a:spcBef>
                <a:spcPts val="0"/>
              </a:spcBef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653131" marR="0" lvl="6" indent="0" algn="l" rtl="0">
              <a:spcBef>
                <a:spcPts val="0"/>
              </a:spcBef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261987" marR="0" lvl="7" indent="0" algn="l" rtl="0">
              <a:spcBef>
                <a:spcPts val="0"/>
              </a:spcBef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870842" marR="0" lvl="8" indent="0" algn="l" rtl="0">
              <a:spcBef>
                <a:spcPts val="0"/>
              </a:spcBef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914085">
              <a:buClr>
                <a:srgbClr val="000000"/>
              </a:buClr>
            </a:pPr>
            <a:endParaRPr kern="1200">
              <a:solidFill>
                <a:srgbClr val="000000"/>
              </a:solidFill>
            </a:endParaRPr>
          </a:p>
        </p:txBody>
      </p:sp>
      <p:pic>
        <p:nvPicPr>
          <p:cNvPr id="463" name="Shape 463" descr="Red Stri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" y="0"/>
            <a:ext cx="2316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/>
          <p:nvPr/>
        </p:nvSpPr>
        <p:spPr>
          <a:xfrm rot="-5400000">
            <a:off x="-1103737" y="3798977"/>
            <a:ext cx="2417175" cy="184800"/>
          </a:xfrm>
          <a:prstGeom prst="rect">
            <a:avLst/>
          </a:prstGeom>
          <a:noFill/>
          <a:ln>
            <a:noFill/>
          </a:ln>
        </p:spPr>
        <p:txBody>
          <a:bodyPr lIns="121484" tIns="60725" rIns="121484" bIns="60725" anchor="t" anchorCtr="0">
            <a:noAutofit/>
          </a:bodyPr>
          <a:lstStyle/>
          <a:p>
            <a:pPr defTabSz="914085">
              <a:buSzPct val="25000"/>
            </a:pPr>
            <a:r>
              <a:rPr lang="en-US" sz="800" kern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813536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1875" tIns="60937" rIns="121875" bIns="60937"/>
          <a:lstStyle/>
          <a:p>
            <a:pPr defTabSz="914085"/>
            <a:fld id="{A7B58177-4AF4-4099-B7E2-9AC2513FB752}" type="datetimeFigureOut">
              <a:rPr lang="es-CO" sz="1800" kern="1200">
                <a:ea typeface="+mn-ea"/>
                <a:cs typeface="+mn-cs"/>
              </a:rPr>
              <a:pPr defTabSz="914085"/>
              <a:t>13/09/2019</a:t>
            </a:fld>
            <a:endParaRPr lang="es-CO" sz="1800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121875" tIns="60937" rIns="121875" bIns="60937"/>
          <a:lstStyle/>
          <a:p>
            <a:pPr defTabSz="914085"/>
            <a:endParaRPr lang="es-CO" sz="1800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1875" tIns="60937" rIns="121875" bIns="60937"/>
          <a:lstStyle/>
          <a:p>
            <a:pPr defTabSz="914085"/>
            <a:fld id="{E1DF897E-CD14-4F29-8B49-BECD42A414B8}" type="slidenum">
              <a:rPr lang="es-CO" sz="1800" kern="1200">
                <a:ea typeface="+mn-ea"/>
                <a:cs typeface="+mn-cs"/>
              </a:rPr>
              <a:pPr defTabSz="914085"/>
              <a:t>‹Nº›</a:t>
            </a:fld>
            <a:endParaRPr lang="es-CO" sz="1800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698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594360" y="507493"/>
            <a:ext cx="8166672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chivo Narrow"/>
              <a:buNone/>
              <a:defRPr sz="3000" b="0" i="0" u="none" strike="noStrike" cap="none">
                <a:solidFill>
                  <a:schemeClr val="lt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594360" y="960121"/>
            <a:ext cx="8160322" cy="23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None/>
              <a:defRPr sz="15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609600" y="4572006"/>
            <a:ext cx="8153400" cy="47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085"/>
            <a:endParaRPr kern="1200"/>
          </a:p>
        </p:txBody>
      </p:sp>
      <p:sp>
        <p:nvSpPr>
          <p:cNvPr id="76" name="Google Shape;76;p17"/>
          <p:cNvSpPr txBox="1"/>
          <p:nvPr/>
        </p:nvSpPr>
        <p:spPr>
          <a:xfrm>
            <a:off x="104592" y="4112560"/>
            <a:ext cx="13856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defTabSz="914085">
              <a:buClr>
                <a:srgbClr val="000000"/>
              </a:buClr>
              <a:buSzPts val="1400"/>
              <a:buFont typeface="Arial"/>
              <a:buNone/>
            </a:pPr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7745737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594360" y="507494"/>
            <a:ext cx="8166672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chivo Narrow"/>
              <a:buNone/>
              <a:defRPr sz="3000" b="0" i="0" u="none" strike="noStrike" cap="none">
                <a:solidFill>
                  <a:schemeClr val="lt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594360" y="960122"/>
            <a:ext cx="8160322" cy="23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None/>
              <a:defRPr sz="15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609600" y="4572007"/>
            <a:ext cx="8153400" cy="47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085"/>
            <a:endParaRPr kern="1200"/>
          </a:p>
        </p:txBody>
      </p:sp>
      <p:sp>
        <p:nvSpPr>
          <p:cNvPr id="81" name="Google Shape;81;p18"/>
          <p:cNvSpPr txBox="1"/>
          <p:nvPr/>
        </p:nvSpPr>
        <p:spPr>
          <a:xfrm>
            <a:off x="104593" y="4112561"/>
            <a:ext cx="138562" cy="34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defTabSz="914085">
              <a:buClr>
                <a:srgbClr val="000000"/>
              </a:buClr>
              <a:buSzPts val="1400"/>
              <a:buFont typeface="Arial"/>
              <a:buNone/>
            </a:pPr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387704937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Table">
  <p:cSld name="10_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594360" y="354212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594360" y="819879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594358" y="4780027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None/>
              <a:defRPr sz="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0573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4360" y="353483"/>
            <a:ext cx="8166672" cy="433917"/>
          </a:xfrm>
        </p:spPr>
        <p:txBody>
          <a:bodyPr wrap="square"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60"/>
              </a:spcBef>
              <a:buNone/>
              <a:defRPr sz="800" b="0" baseline="0">
                <a:solidFill>
                  <a:schemeClr val="tx2"/>
                </a:solidFill>
              </a:defRPr>
            </a:lvl1pPr>
            <a:lvl2pPr marL="456542" indent="0">
              <a:buNone/>
              <a:defRPr sz="2000" b="1"/>
            </a:lvl2pPr>
            <a:lvl3pPr marL="913163" indent="0">
              <a:buNone/>
              <a:defRPr sz="1800" b="1"/>
            </a:lvl3pPr>
            <a:lvl4pPr marL="1369730" indent="0">
              <a:buNone/>
              <a:defRPr sz="1600" b="1"/>
            </a:lvl4pPr>
            <a:lvl5pPr marL="1826324" indent="0">
              <a:buNone/>
              <a:defRPr sz="1600" b="1"/>
            </a:lvl5pPr>
            <a:lvl6pPr marL="2282865" indent="0">
              <a:buNone/>
              <a:defRPr sz="1600" b="1"/>
            </a:lvl6pPr>
            <a:lvl7pPr marL="2739407" indent="0">
              <a:buNone/>
              <a:defRPr sz="1600" b="1"/>
            </a:lvl7pPr>
            <a:lvl8pPr marL="3196000" indent="0">
              <a:buNone/>
              <a:defRPr sz="1600" b="1"/>
            </a:lvl8pPr>
            <a:lvl9pPr marL="365258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4360" y="819211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8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456542" indent="0">
              <a:buNone/>
              <a:defRPr sz="2000" b="1"/>
            </a:lvl2pPr>
            <a:lvl3pPr marL="913163" indent="0">
              <a:buNone/>
              <a:defRPr sz="1800" b="1"/>
            </a:lvl3pPr>
            <a:lvl4pPr marL="1369730" indent="0">
              <a:buNone/>
              <a:defRPr sz="1600" b="1"/>
            </a:lvl4pPr>
            <a:lvl5pPr marL="1826324" indent="0">
              <a:buNone/>
              <a:defRPr sz="1600" b="1"/>
            </a:lvl5pPr>
            <a:lvl6pPr marL="2282865" indent="0">
              <a:buNone/>
              <a:defRPr sz="1600" b="1"/>
            </a:lvl6pPr>
            <a:lvl7pPr marL="2739407" indent="0">
              <a:buNone/>
              <a:defRPr sz="1600" b="1"/>
            </a:lvl7pPr>
            <a:lvl8pPr marL="3196000" indent="0">
              <a:buNone/>
              <a:defRPr sz="1600" b="1"/>
            </a:lvl8pPr>
            <a:lvl9pPr marL="365258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242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Quote Texture PURPLE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/>
          <p:nvPr/>
        </p:nvSpPr>
        <p:spPr>
          <a:xfrm>
            <a:off x="256416" y="4901683"/>
            <a:ext cx="2544286" cy="1846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2017 The Nielsen Company. Confidential and proprietary.</a:t>
            </a:r>
          </a:p>
        </p:txBody>
      </p:sp>
      <p:pic>
        <p:nvPicPr>
          <p:cNvPr id="235" name="Shape 235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1979452" y="1987550"/>
            <a:ext cx="697881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71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0850" marR="0" lvl="1" indent="-635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Divider Slid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9141290" cy="51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 descr="Purpl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8877553" y="4932944"/>
            <a:ext cx="141063" cy="1384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3" name="Shape 243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2_Divider Texture PURP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  <p:pic>
        <p:nvPicPr>
          <p:cNvPr id="62" name="Shape 62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228600" y="2064683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Divider Whit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685800" y="2064683"/>
            <a:ext cx="804672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246" name="Shape 246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End Slide N-tab PURPLE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9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 descr="N-Element-Tab-Square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8717" y="1767942"/>
            <a:ext cx="1606563" cy="160727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4_End Slide Full Logo PURPLE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851" y="1770501"/>
            <a:ext cx="3752295" cy="132446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Title N-tab GREE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ctrTitle"/>
          </p:nvPr>
        </p:nvSpPr>
        <p:spPr>
          <a:xfrm>
            <a:off x="242829" y="2038350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260" name="Shape 260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>
            <a:spLocks noGrp="1"/>
          </p:cNvSpPr>
          <p:nvPr>
            <p:ph type="subTitle" idx="2"/>
          </p:nvPr>
        </p:nvSpPr>
        <p:spPr>
          <a:xfrm>
            <a:off x="287929" y="301982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Title Full Logo GREEN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267" name="Shape 267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066" y="1423174"/>
            <a:ext cx="952280" cy="33675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>
            <a:spLocks noGrp="1"/>
          </p:cNvSpPr>
          <p:nvPr>
            <p:ph type="subTitle" idx="2"/>
          </p:nvPr>
        </p:nvSpPr>
        <p:spPr>
          <a:xfrm>
            <a:off x="287929" y="313639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b_Title Full Photo GREEN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9141300" cy="5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292169" y="4496657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73" name="Shape 273" descr="Green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>
            <a:spLocks noGrp="1"/>
          </p:cNvSpPr>
          <p:nvPr>
            <p:ph type="ctrTitle"/>
          </p:nvPr>
        </p:nvSpPr>
        <p:spPr>
          <a:xfrm>
            <a:off x="296537" y="639389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5" name="Shape 275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Title N-tab Whit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>
            <a:spLocks noGrp="1"/>
          </p:cNvSpPr>
          <p:nvPr>
            <p:ph type="ctrTitle"/>
          </p:nvPr>
        </p:nvSpPr>
        <p:spPr>
          <a:xfrm>
            <a:off x="296537" y="2113300"/>
            <a:ext cx="7020154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154" cy="427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body" idx="2"/>
          </p:nvPr>
        </p:nvSpPr>
        <p:spPr>
          <a:xfrm>
            <a:off x="296537" y="4496657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81" name="Shape 281" descr="N Element Tab Square-Blu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338" y="1380251"/>
            <a:ext cx="378801" cy="37896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_Title Full Logo Whit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>
            <a:spLocks noGrp="1"/>
          </p:cNvSpPr>
          <p:nvPr>
            <p:ph type="ctrTitle"/>
          </p:nvPr>
        </p:nvSpPr>
        <p:spPr>
          <a:xfrm>
            <a:off x="296537" y="2113300"/>
            <a:ext cx="7020154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154" cy="427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body" idx="2"/>
          </p:nvPr>
        </p:nvSpPr>
        <p:spPr>
          <a:xfrm>
            <a:off x="292169" y="4496657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88" name="Shape 288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802" y="1412344"/>
            <a:ext cx="980035" cy="34592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3_Char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594360" y="1327684"/>
            <a:ext cx="7876476" cy="188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chart" idx="2"/>
          </p:nvPr>
        </p:nvSpPr>
        <p:spPr>
          <a:xfrm>
            <a:off x="591172" y="2016352"/>
            <a:ext cx="7882286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body" idx="4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96" name="Shape 296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4_Side-by-sid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594360" y="1316736"/>
            <a:ext cx="4087177" cy="1327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chart" idx="2"/>
          </p:nvPr>
        </p:nvSpPr>
        <p:spPr>
          <a:xfrm>
            <a:off x="711200" y="1922023"/>
            <a:ext cx="3970338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chart" idx="4"/>
          </p:nvPr>
        </p:nvSpPr>
        <p:spPr>
          <a:xfrm>
            <a:off x="4862512" y="1922023"/>
            <a:ext cx="3970338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body" idx="5"/>
          </p:nvPr>
        </p:nvSpPr>
        <p:spPr>
          <a:xfrm>
            <a:off x="4761666" y="1316736"/>
            <a:ext cx="4087177" cy="1327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body" idx="6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06" name="Shape 306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End Slide N-tab BLU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 descr="N-Element-Tab-Square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8717" y="1767942"/>
            <a:ext cx="1606563" cy="160727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6_Quote Whit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1979452" y="1987550"/>
            <a:ext cx="697881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71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0850" marR="0" lvl="1" indent="-635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11" name="Shape 311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Quote Texture GREEN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1979452" y="1987550"/>
            <a:ext cx="697881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None/>
              <a:defRPr sz="3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71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450850" marR="0" lvl="1" indent="-635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17" name="Shape 317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Divider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9141290" cy="51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 descr="Green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1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8877553" y="4932944"/>
            <a:ext cx="141063" cy="1384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24" name="Shape 324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1_End Slide N-tab GREEN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 descr="N-Element-Tab-Square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8717" y="1767942"/>
            <a:ext cx="1606563" cy="160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End Slide Full Logo GREEN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851" y="1770501"/>
            <a:ext cx="3752295" cy="132446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5_Title N-tab GOLD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ctrTitle"/>
          </p:nvPr>
        </p:nvSpPr>
        <p:spPr>
          <a:xfrm>
            <a:off x="242829" y="2038350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256825" y="4901675"/>
            <a:ext cx="28818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  <p:pic>
        <p:nvPicPr>
          <p:cNvPr id="338" name="Shape 338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>
            <a:spLocks noGrp="1"/>
          </p:cNvSpPr>
          <p:nvPr>
            <p:ph type="subTitle" idx="2"/>
          </p:nvPr>
        </p:nvSpPr>
        <p:spPr>
          <a:xfrm>
            <a:off x="287929" y="301982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6_Title Full Logo GOLD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44" name="Shape 344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066" y="1423174"/>
            <a:ext cx="952280" cy="33675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>
            <a:spLocks noGrp="1"/>
          </p:cNvSpPr>
          <p:nvPr>
            <p:ph type="subTitle" idx="2"/>
          </p:nvPr>
        </p:nvSpPr>
        <p:spPr>
          <a:xfrm>
            <a:off x="287929" y="313639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6b_Title Full Photo GOLD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Shape 3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9141300" cy="5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292169" y="4496657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50" name="Shape 350" descr="Orang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>
            <a:spLocks noGrp="1"/>
          </p:cNvSpPr>
          <p:nvPr>
            <p:ph type="ctrTitle"/>
          </p:nvPr>
        </p:nvSpPr>
        <p:spPr>
          <a:xfrm>
            <a:off x="296537" y="639389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2" name="Shape 352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7_Title N-tab Whit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>
            <a:spLocks noGrp="1"/>
          </p:cNvSpPr>
          <p:nvPr>
            <p:ph type="ctrTitle"/>
          </p:nvPr>
        </p:nvSpPr>
        <p:spPr>
          <a:xfrm>
            <a:off x="296537" y="2113300"/>
            <a:ext cx="7020154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154" cy="427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body" idx="2"/>
          </p:nvPr>
        </p:nvSpPr>
        <p:spPr>
          <a:xfrm>
            <a:off x="296537" y="4496657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58" name="Shape 358" descr="N Element Tab Square-Blu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338" y="1380251"/>
            <a:ext cx="378801" cy="37896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8_Title Full Logo Whi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hape 361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>
            <a:spLocks noGrp="1"/>
          </p:cNvSpPr>
          <p:nvPr>
            <p:ph type="ctrTitle"/>
          </p:nvPr>
        </p:nvSpPr>
        <p:spPr>
          <a:xfrm>
            <a:off x="296537" y="2113300"/>
            <a:ext cx="7020154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subTitle" idx="1"/>
          </p:nvPr>
        </p:nvSpPr>
        <p:spPr>
          <a:xfrm>
            <a:off x="296537" y="3102721"/>
            <a:ext cx="7020154" cy="427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64" name="Shape 364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802" y="1412344"/>
            <a:ext cx="980035" cy="34592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>
            <a:spLocks noGrp="1"/>
          </p:cNvSpPr>
          <p:nvPr>
            <p:ph type="body" idx="2"/>
          </p:nvPr>
        </p:nvSpPr>
        <p:spPr>
          <a:xfrm>
            <a:off x="292169" y="4496657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6" name="Shape 366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9_Tabl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9_Title and Conten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593725" y="354012"/>
            <a:ext cx="8165591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59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Shape 370"/>
          <p:cNvSpPr txBox="1">
            <a:spLocks noGrp="1"/>
          </p:cNvSpPr>
          <p:nvPr>
            <p:ph type="body" idx="2"/>
          </p:nvPr>
        </p:nvSpPr>
        <p:spPr>
          <a:xfrm>
            <a:off x="594360" y="1490471"/>
            <a:ext cx="8165591" cy="30599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1127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Char char="•"/>
              <a:defRPr sz="1800" i="0" u="none" strike="noStrike" cap="none">
                <a:solidFill>
                  <a:schemeClr val="dk2"/>
                </a:solidFill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Char char="•"/>
              <a:defRPr sz="1600" i="0" u="none" strike="noStrike" cap="none">
                <a:solidFill>
                  <a:schemeClr val="dk2"/>
                </a:solidFill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•"/>
              <a:defRPr sz="1400" i="0" u="none" strike="noStrike" cap="none">
                <a:solidFill>
                  <a:schemeClr val="dk2"/>
                </a:solidFill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•"/>
              <a:defRPr sz="1200" i="0" u="none" strike="noStrike" cap="none">
                <a:solidFill>
                  <a:schemeClr val="dk2"/>
                </a:solidFill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•"/>
              <a:defRPr sz="1000" i="0" u="none" strike="noStrike" cap="none">
                <a:solidFill>
                  <a:schemeClr val="dk2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" name="Shape 371"/>
          <p:cNvSpPr txBox="1">
            <a:spLocks noGrp="1"/>
          </p:cNvSpPr>
          <p:nvPr>
            <p:ph type="body" idx="3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72" name="Shape 372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_Title only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71" cy="4339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7" name="Shape 377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59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78" name="Shape 378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1_Char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594360" y="1327684"/>
            <a:ext cx="7876476" cy="188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Shape 382"/>
          <p:cNvSpPr>
            <a:spLocks noGrp="1"/>
          </p:cNvSpPr>
          <p:nvPr>
            <p:ph type="chart" idx="2"/>
          </p:nvPr>
        </p:nvSpPr>
        <p:spPr>
          <a:xfrm>
            <a:off x="591172" y="2016352"/>
            <a:ext cx="7882286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4" name="Shape 384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5" name="Shape 385"/>
          <p:cNvSpPr txBox="1">
            <a:spLocks noGrp="1"/>
          </p:cNvSpPr>
          <p:nvPr>
            <p:ph type="body" idx="4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86" name="Shape 386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2_Side-by-sid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594360" y="1316736"/>
            <a:ext cx="4087177" cy="1327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chart" idx="2"/>
          </p:nvPr>
        </p:nvSpPr>
        <p:spPr>
          <a:xfrm>
            <a:off x="711200" y="1922023"/>
            <a:ext cx="3970338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2" name="Shape 392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chart" idx="4"/>
          </p:nvPr>
        </p:nvSpPr>
        <p:spPr>
          <a:xfrm>
            <a:off x="4862512" y="1922023"/>
            <a:ext cx="3970338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4" name="Shape 394"/>
          <p:cNvSpPr txBox="1">
            <a:spLocks noGrp="1"/>
          </p:cNvSpPr>
          <p:nvPr>
            <p:ph type="body" idx="5"/>
          </p:nvPr>
        </p:nvSpPr>
        <p:spPr>
          <a:xfrm>
            <a:off x="4761666" y="1316736"/>
            <a:ext cx="4087177" cy="1327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type="body" idx="6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96" name="Shape 396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Table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02" name="Shape 402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6_Divider Slide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hape 4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9141290" cy="51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 descr="Orang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 txBox="1"/>
          <p:nvPr/>
        </p:nvSpPr>
        <p:spPr>
          <a:xfrm>
            <a:off x="8877553" y="4932944"/>
            <a:ext cx="141063" cy="1384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9" name="Shape 409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7_Divider White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685800" y="2064683"/>
            <a:ext cx="804672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412" name="Shape 412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End Slide N-tab GOLD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hape 415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 descr="N-Element-Tab-Square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8717" y="1767942"/>
            <a:ext cx="1606563" cy="160727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End Slide Full Logo GOLD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851" y="1770501"/>
            <a:ext cx="3752295" cy="132446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3_Title N-tab RED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hape 423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5" name="Shape 425"/>
          <p:cNvSpPr txBox="1">
            <a:spLocks noGrp="1"/>
          </p:cNvSpPr>
          <p:nvPr>
            <p:ph type="ctrTitle"/>
          </p:nvPr>
        </p:nvSpPr>
        <p:spPr>
          <a:xfrm>
            <a:off x="242829" y="2038350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26" name="Shape 426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>
            <a:spLocks noGrp="1"/>
          </p:cNvSpPr>
          <p:nvPr>
            <p:ph type="subTitle" idx="2"/>
          </p:nvPr>
        </p:nvSpPr>
        <p:spPr>
          <a:xfrm>
            <a:off x="287929" y="301982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Quote Whit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1979452" y="1987550"/>
            <a:ext cx="697881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71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0850" marR="0" lvl="1" indent="-635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Title Full Logo RED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hape 430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2" name="Shape 432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33" name="Shape 433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066" y="1423174"/>
            <a:ext cx="952280" cy="33675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>
            <a:spLocks noGrp="1"/>
          </p:cNvSpPr>
          <p:nvPr>
            <p:ph type="subTitle" idx="2"/>
          </p:nvPr>
        </p:nvSpPr>
        <p:spPr>
          <a:xfrm>
            <a:off x="287929" y="313639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b_Title Full Photo RED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hape 4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24"/>
            <a:ext cx="9141300" cy="5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292169" y="4496657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39" name="Shape 439" descr="Red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>
            <a:spLocks noGrp="1"/>
          </p:cNvSpPr>
          <p:nvPr>
            <p:ph type="ctrTitle"/>
          </p:nvPr>
        </p:nvSpPr>
        <p:spPr>
          <a:xfrm>
            <a:off x="296537" y="639389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1" name="Shape 441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Title N-tab White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Shape 443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Shape 444"/>
          <p:cNvSpPr txBox="1">
            <a:spLocks noGrp="1"/>
          </p:cNvSpPr>
          <p:nvPr>
            <p:ph type="ctrTitle"/>
          </p:nvPr>
        </p:nvSpPr>
        <p:spPr>
          <a:xfrm>
            <a:off x="296537" y="2113300"/>
            <a:ext cx="7020154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5" name="Shape 445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154" cy="427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6" name="Shape 446"/>
          <p:cNvSpPr txBox="1">
            <a:spLocks noGrp="1"/>
          </p:cNvSpPr>
          <p:nvPr>
            <p:ph type="body" idx="2"/>
          </p:nvPr>
        </p:nvSpPr>
        <p:spPr>
          <a:xfrm>
            <a:off x="296537" y="4496657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47" name="Shape 447" descr="N Element Tab Square-Blu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338" y="1380251"/>
            <a:ext cx="378801" cy="378968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Title Full Logo White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hape 450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>
            <a:spLocks noGrp="1"/>
          </p:cNvSpPr>
          <p:nvPr>
            <p:ph type="ctrTitle"/>
          </p:nvPr>
        </p:nvSpPr>
        <p:spPr>
          <a:xfrm>
            <a:off x="296537" y="2113300"/>
            <a:ext cx="7020154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52" name="Shape 452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154" cy="427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3" name="Shape 453"/>
          <p:cNvSpPr txBox="1">
            <a:spLocks noGrp="1"/>
          </p:cNvSpPr>
          <p:nvPr>
            <p:ph type="body" idx="2"/>
          </p:nvPr>
        </p:nvSpPr>
        <p:spPr>
          <a:xfrm>
            <a:off x="292169" y="4496657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54" name="Shape 454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802" y="1412344"/>
            <a:ext cx="980035" cy="34592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Shape 455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Title and Conten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593725" y="354012"/>
            <a:ext cx="8165591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59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9" name="Shape 459"/>
          <p:cNvSpPr txBox="1">
            <a:spLocks noGrp="1"/>
          </p:cNvSpPr>
          <p:nvPr>
            <p:ph type="body" idx="2"/>
          </p:nvPr>
        </p:nvSpPr>
        <p:spPr>
          <a:xfrm>
            <a:off x="594360" y="1490471"/>
            <a:ext cx="8165591" cy="30599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1127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Char char="•"/>
              <a:defRPr sz="1800" i="0" u="none" strike="noStrike" cap="none">
                <a:solidFill>
                  <a:schemeClr val="dk2"/>
                </a:solidFill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Char char="•"/>
              <a:defRPr sz="1600" i="0" u="none" strike="noStrike" cap="none">
                <a:solidFill>
                  <a:schemeClr val="dk2"/>
                </a:solidFill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•"/>
              <a:defRPr sz="1400" i="0" u="none" strike="noStrike" cap="none">
                <a:solidFill>
                  <a:schemeClr val="dk2"/>
                </a:solidFill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•"/>
              <a:defRPr sz="1200" i="0" u="none" strike="noStrike" cap="none">
                <a:solidFill>
                  <a:schemeClr val="dk2"/>
                </a:solidFill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•"/>
              <a:defRPr sz="1000" i="0" u="none" strike="noStrike" cap="none">
                <a:solidFill>
                  <a:schemeClr val="dk2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0" name="Shape 460"/>
          <p:cNvSpPr txBox="1">
            <a:spLocks noGrp="1"/>
          </p:cNvSpPr>
          <p:nvPr>
            <p:ph type="body" idx="3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61" name="Shape 461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8_Title only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71" cy="4339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6" name="Shape 466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59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67" name="Shape 467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Shape 468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9_Char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594360" y="1327684"/>
            <a:ext cx="7876476" cy="188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chart" idx="2"/>
          </p:nvPr>
        </p:nvSpPr>
        <p:spPr>
          <a:xfrm>
            <a:off x="591172" y="2016352"/>
            <a:ext cx="7882286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3" name="Shape 473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4" name="Shape 474"/>
          <p:cNvSpPr txBox="1">
            <a:spLocks noGrp="1"/>
          </p:cNvSpPr>
          <p:nvPr>
            <p:ph type="body" idx="4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75" name="Shape 475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Shape 476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0_Side-by-side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594360" y="1316736"/>
            <a:ext cx="4087177" cy="1327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chart" idx="2"/>
          </p:nvPr>
        </p:nvSpPr>
        <p:spPr>
          <a:xfrm>
            <a:off x="711200" y="1922023"/>
            <a:ext cx="3970338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chart" idx="4"/>
          </p:nvPr>
        </p:nvSpPr>
        <p:spPr>
          <a:xfrm>
            <a:off x="4862512" y="1922023"/>
            <a:ext cx="3970338" cy="242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2270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Shape 483"/>
          <p:cNvSpPr txBox="1">
            <a:spLocks noGrp="1"/>
          </p:cNvSpPr>
          <p:nvPr>
            <p:ph type="body" idx="5"/>
          </p:nvPr>
        </p:nvSpPr>
        <p:spPr>
          <a:xfrm>
            <a:off x="4761666" y="1316736"/>
            <a:ext cx="4087177" cy="1327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4" name="Shape 484"/>
          <p:cNvSpPr txBox="1">
            <a:spLocks noGrp="1"/>
          </p:cNvSpPr>
          <p:nvPr>
            <p:ph type="body" idx="6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85" name="Shape 485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1_Table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2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0" name="Shape 490"/>
          <p:cNvSpPr txBox="1"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91" name="Shape 491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2_Quote White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title"/>
          </p:nvPr>
        </p:nvSpPr>
        <p:spPr>
          <a:xfrm>
            <a:off x="1979452" y="1987550"/>
            <a:ext cx="697881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71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0850" marR="0" lvl="1" indent="-635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96" name="Shape 496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Shape 497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Quote Texture BLU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979452" y="1987550"/>
            <a:ext cx="697881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None/>
              <a:defRPr sz="3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71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450850" marR="0" lvl="1" indent="-635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65" name="Shape 165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3_Quote Texture RED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hape 499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>
            <a:spLocks noGrp="1"/>
          </p:cNvSpPr>
          <p:nvPr>
            <p:ph type="title"/>
          </p:nvPr>
        </p:nvSpPr>
        <p:spPr>
          <a:xfrm>
            <a:off x="1979452" y="1987550"/>
            <a:ext cx="697881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None/>
              <a:defRPr sz="3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71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450850" marR="0" lvl="1" indent="-635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02" name="Shape 502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4_Divider Slide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Shape 5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1"/>
            <a:ext cx="9141290" cy="51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 descr="Red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Shape 507"/>
          <p:cNvSpPr txBox="1"/>
          <p:nvPr/>
        </p:nvSpPr>
        <p:spPr>
          <a:xfrm>
            <a:off x="8877553" y="4932944"/>
            <a:ext cx="141063" cy="1384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09" name="Shape 509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5_Divider Whit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685800" y="2064683"/>
            <a:ext cx="804672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512" name="Shape 512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6_Divider Texture RED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Shape 515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228600" y="2064683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8" name="Shape 518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7_End Slide N-tab RED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Shape 520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 descr="N-Element-Tab-Square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8717" y="1767942"/>
            <a:ext cx="1606563" cy="160727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8_End Slide Full Logo RED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hape 524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851" y="1770501"/>
            <a:ext cx="3752295" cy="1324463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Shape 526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Title N-ta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019822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038351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3" name="Picture 12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9332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Title Full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136393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112264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7" name="Picture 6" descr="Nielsen_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364069" y="1423191"/>
            <a:ext cx="952280" cy="33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216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Blue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0" name="Title 4"/>
          <p:cNvSpPr>
            <a:spLocks noGrp="1"/>
          </p:cNvSpPr>
          <p:nvPr>
            <p:ph type="ctrTitle"/>
          </p:nvPr>
        </p:nvSpPr>
        <p:spPr>
          <a:xfrm>
            <a:off x="296539" y="486993"/>
            <a:ext cx="7880978" cy="64921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z="5600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8672300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Title N-ta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/>
          </p:nvPr>
        </p:nvSpPr>
        <p:spPr>
          <a:xfrm>
            <a:off x="296555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2" name="Picture 11" descr="N Element Tab Square-Blu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3" y="1380254"/>
            <a:ext cx="378801" cy="3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Divider Whi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685800" y="2064683"/>
            <a:ext cx="8046720" cy="438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_Title Full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u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4" name="Picture 13" descr="Nielsen-Wordmark-Color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0" y="1412345"/>
            <a:ext cx="980035" cy="3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313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3725" y="354014"/>
            <a:ext cx="8165592" cy="428625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94360" y="1490473"/>
            <a:ext cx="8165592" cy="3059906"/>
          </a:xfrm>
        </p:spPr>
        <p:txBody>
          <a:bodyPr/>
          <a:lstStyle>
            <a:lvl1pPr>
              <a:spcBef>
                <a:spcPts val="1067"/>
              </a:spcBef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534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4360" y="353483"/>
            <a:ext cx="8166672" cy="433917"/>
          </a:xfrm>
        </p:spPr>
        <p:txBody>
          <a:bodyPr wrap="square"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6961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27687"/>
            <a:ext cx="7876476" cy="188714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591172" y="2016355"/>
            <a:ext cx="7882286" cy="2429066"/>
          </a:xfrm>
        </p:spPr>
        <p:txBody>
          <a:bodyPr wrap="none"/>
          <a:lstStyle>
            <a:lvl1pPr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7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8748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_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711200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862512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9"/>
          </p:nvPr>
        </p:nvSpPr>
        <p:spPr>
          <a:xfrm>
            <a:off x="4761667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278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744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Autofit/>
          </a:bodyPr>
          <a:lstStyle>
            <a:lvl1pPr algn="l">
              <a:defRPr sz="43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420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Quote 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Autofit/>
          </a:bodyPr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5811593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pic>
        <p:nvPicPr>
          <p:cNvPr id="12" name="Picture 11" descr="Blue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1" name="Text Box 17"/>
          <p:cNvSpPr txBox="1">
            <a:spLocks noChangeArrowheads="1"/>
          </p:cNvSpPr>
          <p:nvPr userDrawn="1"/>
        </p:nvSpPr>
        <p:spPr bwMode="auto">
          <a:xfrm>
            <a:off x="8854311" y="490986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085">
              <a:defRPr/>
            </a:pPr>
            <a:fld id="{0D7D805D-F6E5-43ED-9D8A-77676030D49C}" type="slidenum">
              <a:rPr lang="en-US" sz="1200">
                <a:solidFill>
                  <a:srgbClr val="FFFFFF"/>
                </a:solidFill>
                <a:ea typeface="+mn-ea"/>
                <a:cs typeface="+mn-cs"/>
              </a:rPr>
              <a:pPr algn="ctr" defTabSz="914085">
                <a:defRPr/>
              </a:pPr>
              <a:t>‹Nº›</a:t>
            </a:fld>
            <a:endParaRPr lang="en-US" sz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5280" y="518622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88061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962698" y="-19050"/>
            <a:ext cx="4181302" cy="5162550"/>
          </a:xfrm>
          <a:prstGeom prst="rect">
            <a:avLst/>
          </a:prstGeom>
        </p:spPr>
      </p:pic>
      <p:pic>
        <p:nvPicPr>
          <p:cNvPr id="4" name="Picture 3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-19050"/>
            <a:ext cx="237744" cy="338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26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Divider Texture BLU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228600" y="2064683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Divider 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pic>
        <p:nvPicPr>
          <p:cNvPr id="3" name="Picture 2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gray">
          <a:xfrm>
            <a:off x="256825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67659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End Slide N-ta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pic>
        <p:nvPicPr>
          <p:cNvPr id="3" name="Picture 2" descr="N-Element-Tab-Square-Whit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0" y="1767943"/>
            <a:ext cx="1606564" cy="1607280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3175606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End Slide Full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pic>
        <p:nvPicPr>
          <p:cNvPr id="3" name="Picture 2" descr="Nielsen-Wordmark-White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54" y="1770502"/>
            <a:ext cx="3752296" cy="1324464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0136883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N-tab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8" name="Picture 7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42687" y="2037160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019822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3429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Full Log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247434" y="4220332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42829" y="2112264"/>
            <a:ext cx="6919972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Nielsen_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364069" y="1423191"/>
            <a:ext cx="952280" cy="336755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30" y="3136393"/>
            <a:ext cx="6919293" cy="49887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rgbClr val="FFFFFF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2165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pic>
        <p:nvPicPr>
          <p:cNvPr id="10" name="Picture 9" descr="Purple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2" name="Title 4"/>
          <p:cNvSpPr>
            <a:spLocks noGrp="1"/>
          </p:cNvSpPr>
          <p:nvPr>
            <p:ph type="ctrTitle"/>
          </p:nvPr>
        </p:nvSpPr>
        <p:spPr>
          <a:xfrm>
            <a:off x="296539" y="486993"/>
            <a:ext cx="7880978" cy="64921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z="5600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8877357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N-ta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108" y="3139005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/>
          </p:nvPr>
        </p:nvSpPr>
        <p:spPr>
          <a:xfrm>
            <a:off x="296555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2" name="Picture 11" descr="N Element Tab Square-Blu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3" y="1380254"/>
            <a:ext cx="378801" cy="3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32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Full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96538" y="2113303"/>
            <a:ext cx="7020154" cy="982664"/>
          </a:xfrm>
        </p:spPr>
        <p:txBody>
          <a:bodyPr wrap="square" tIns="0" bIns="0">
            <a:noAutofit/>
          </a:bodyPr>
          <a:lstStyle>
            <a:lvl1pPr algn="l">
              <a:lnSpc>
                <a:spcPct val="90000"/>
              </a:lnSpc>
              <a:tabLst>
                <a:tab pos="677078" algn="l"/>
              </a:tabLst>
              <a:defRPr sz="5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823" y="3175289"/>
            <a:ext cx="7020154" cy="427422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700" cap="none" baseline="0">
                <a:solidFill>
                  <a:schemeClr val="tx2"/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/>
          </p:nvPr>
        </p:nvSpPr>
        <p:spPr>
          <a:xfrm>
            <a:off x="292187" y="4496659"/>
            <a:ext cx="2891063" cy="523046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4" name="Picture 13" descr="Nielsen-Wordmark-Color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0" y="1412345"/>
            <a:ext cx="980035" cy="3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750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3725" y="354014"/>
            <a:ext cx="8165592" cy="428625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94360" y="1490473"/>
            <a:ext cx="8165592" cy="3059906"/>
          </a:xfrm>
        </p:spPr>
        <p:txBody>
          <a:bodyPr/>
          <a:lstStyle>
            <a:lvl1pPr>
              <a:spcBef>
                <a:spcPts val="1067"/>
              </a:spcBef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6247627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4360" y="353483"/>
            <a:ext cx="8166672" cy="433917"/>
          </a:xfrm>
        </p:spPr>
        <p:txBody>
          <a:bodyPr wrap="square"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4360" y="819167"/>
            <a:ext cx="816559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046468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N-tab PURPL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2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ctrTitle"/>
          </p:nvPr>
        </p:nvSpPr>
        <p:spPr>
          <a:xfrm>
            <a:off x="242686" y="2037157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ubTitle" idx="2"/>
          </p:nvPr>
        </p:nvSpPr>
        <p:spPr>
          <a:xfrm>
            <a:off x="287929" y="301982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27687"/>
            <a:ext cx="7876476" cy="188714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591172" y="2016355"/>
            <a:ext cx="7882286" cy="2429066"/>
          </a:xfrm>
        </p:spPr>
        <p:txBody>
          <a:bodyPr wrap="none"/>
          <a:lstStyle>
            <a:lvl1pPr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7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2612148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94360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 userDrawn="1">
            <p:ph type="chart" sz="quarter" idx="16"/>
          </p:nvPr>
        </p:nvSpPr>
        <p:spPr>
          <a:xfrm>
            <a:off x="711200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 userDrawn="1">
            <p:ph type="body" idx="13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862512" y="1922023"/>
            <a:ext cx="3970338" cy="2429066"/>
          </a:xfrm>
        </p:spPr>
        <p:txBody>
          <a:bodyPr wrap="none"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9"/>
          </p:nvPr>
        </p:nvSpPr>
        <p:spPr>
          <a:xfrm>
            <a:off x="4761667" y="1316753"/>
            <a:ext cx="4087178" cy="132755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2319568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613020" y="1682020"/>
            <a:ext cx="7616952" cy="259675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4361" y="354212"/>
            <a:ext cx="8155940" cy="428625"/>
          </a:xfrm>
        </p:spPr>
        <p:txBody>
          <a:bodyPr wrap="square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360" y="819895"/>
            <a:ext cx="8160322" cy="23633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94359" y="4780026"/>
            <a:ext cx="8165592" cy="27432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100" b="0" baseline="0">
                <a:solidFill>
                  <a:schemeClr val="tx2"/>
                </a:solidFill>
              </a:defRPr>
            </a:lvl1pPr>
            <a:lvl2pPr marL="609375" indent="0">
              <a:buNone/>
              <a:defRPr sz="2700" b="1"/>
            </a:lvl2pPr>
            <a:lvl3pPr marL="1218749" indent="0">
              <a:buNone/>
              <a:defRPr sz="2400" b="1"/>
            </a:lvl3pPr>
            <a:lvl4pPr marL="1828124" indent="0">
              <a:buNone/>
              <a:defRPr sz="2100" b="1"/>
            </a:lvl4pPr>
            <a:lvl5pPr marL="2437485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8" indent="0">
              <a:buNone/>
              <a:defRPr sz="2100" b="1"/>
            </a:lvl7pPr>
            <a:lvl8pPr marL="4265601" indent="0">
              <a:buNone/>
              <a:defRPr sz="2100" b="1"/>
            </a:lvl8pPr>
            <a:lvl9pPr marL="487497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18877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4446218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Quote Textur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8" name="Picture 7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79453" y="1987550"/>
            <a:ext cx="6978810" cy="438912"/>
          </a:xfrm>
        </p:spPr>
        <p:txBody>
          <a:bodyPr wrap="square" anchor="t">
            <a:normAutofit/>
          </a:bodyPr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3087240"/>
            <a:ext cx="6976872" cy="5334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  <a:lvl2pPr marL="600908" indent="0">
              <a:buNone/>
              <a:defRPr/>
            </a:lvl2pPr>
            <a:lvl3pPr marL="1218749" indent="0">
              <a:buNone/>
              <a:defRPr/>
            </a:lvl3pPr>
            <a:lvl4pPr marL="1828124" indent="0">
              <a:buNone/>
              <a:defRPr/>
            </a:lvl4pPr>
            <a:lvl5pPr marL="243748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3125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2"/>
            <a:ext cx="9141291" cy="5141976"/>
          </a:xfrm>
          <a:prstGeom prst="rect">
            <a:avLst/>
          </a:prstGeom>
        </p:spPr>
      </p:pic>
      <p:pic>
        <p:nvPicPr>
          <p:cNvPr id="8" name="Picture 7" descr="Purple stri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11" name="Text Box 17"/>
          <p:cNvSpPr txBox="1">
            <a:spLocks noChangeArrowheads="1"/>
          </p:cNvSpPr>
          <p:nvPr userDrawn="1"/>
        </p:nvSpPr>
        <p:spPr bwMode="auto">
          <a:xfrm>
            <a:off x="8854311" y="490986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085">
              <a:defRPr/>
            </a:pPr>
            <a:fld id="{0D7D805D-F6E5-43ED-9D8A-77676030D49C}" type="slidenum">
              <a:rPr lang="en-US" sz="1200">
                <a:solidFill>
                  <a:srgbClr val="FFFFFF"/>
                </a:solidFill>
                <a:ea typeface="+mn-ea"/>
                <a:cs typeface="+mn-cs"/>
              </a:rPr>
              <a:pPr algn="ctr" defTabSz="914085">
                <a:defRPr/>
              </a:pPr>
              <a:t>‹Nº›</a:t>
            </a:fld>
            <a:endParaRPr lang="en-US" sz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5280" y="518622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20072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rple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7136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Divider Textur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8" name="Picture 7" descr="N-Element-Tab-White_RGB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37744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2064684"/>
            <a:ext cx="8046720" cy="438912"/>
          </a:xfrm>
        </p:spPr>
        <p:txBody>
          <a:bodyPr wrap="square" anchor="t">
            <a:noAutofit/>
          </a:bodyPr>
          <a:lstStyle>
            <a:lvl1pPr algn="l">
              <a:defRPr sz="67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16375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End Slide N-tab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" y="0"/>
            <a:ext cx="9141291" cy="5143500"/>
          </a:xfrm>
          <a:prstGeom prst="rect">
            <a:avLst/>
          </a:prstGeom>
        </p:spPr>
      </p:pic>
      <p:pic>
        <p:nvPicPr>
          <p:cNvPr id="5" name="Picture 4" descr="N-Element-Tab-Square-White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0" y="1767943"/>
            <a:ext cx="1606564" cy="160728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1255048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End Slide Full Log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7" name="Picture 6" descr="Nielsen-Wordmark-White-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54" y="1770502"/>
            <a:ext cx="3752296" cy="1324464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gray">
          <a:xfrm>
            <a:off x="-167547" y="4901685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algn="ctr" defTabSz="914085">
              <a:spcBef>
                <a:spcPct val="50000"/>
              </a:spcBef>
              <a:defRPr/>
            </a:pPr>
            <a:r>
              <a:rPr lang="en-US" sz="8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94151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1.jp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12.xml"/><Relationship Id="rId63" Type="http://schemas.openxmlformats.org/officeDocument/2006/relationships/slideLayout" Target="../slideLayouts/slideLayout128.xml"/><Relationship Id="rId68" Type="http://schemas.openxmlformats.org/officeDocument/2006/relationships/slideLayout" Target="../slideLayouts/slideLayout133.xml"/><Relationship Id="rId84" Type="http://schemas.openxmlformats.org/officeDocument/2006/relationships/slideLayout" Target="../slideLayouts/slideLayout149.xml"/><Relationship Id="rId89" Type="http://schemas.openxmlformats.org/officeDocument/2006/relationships/slideLayout" Target="../slideLayouts/slideLayout154.xml"/><Relationship Id="rId11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81.xml"/><Relationship Id="rId107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8.xml"/><Relationship Id="rId58" Type="http://schemas.openxmlformats.org/officeDocument/2006/relationships/slideLayout" Target="../slideLayouts/slideLayout123.xml"/><Relationship Id="rId74" Type="http://schemas.openxmlformats.org/officeDocument/2006/relationships/slideLayout" Target="../slideLayouts/slideLayout139.xml"/><Relationship Id="rId79" Type="http://schemas.openxmlformats.org/officeDocument/2006/relationships/slideLayout" Target="../slideLayouts/slideLayout144.xml"/><Relationship Id="rId102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70.xml"/><Relationship Id="rId90" Type="http://schemas.openxmlformats.org/officeDocument/2006/relationships/slideLayout" Target="../slideLayouts/slideLayout155.xml"/><Relationship Id="rId95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113.xml"/><Relationship Id="rId64" Type="http://schemas.openxmlformats.org/officeDocument/2006/relationships/slideLayout" Target="../slideLayouts/slideLayout129.xml"/><Relationship Id="rId69" Type="http://schemas.openxmlformats.org/officeDocument/2006/relationships/slideLayout" Target="../slideLayouts/slideLayout134.xml"/><Relationship Id="rId113" Type="http://schemas.openxmlformats.org/officeDocument/2006/relationships/slideLayout" Target="../slideLayouts/slideLayout178.xml"/><Relationship Id="rId80" Type="http://schemas.openxmlformats.org/officeDocument/2006/relationships/slideLayout" Target="../slideLayouts/slideLayout145.xml"/><Relationship Id="rId85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59" Type="http://schemas.openxmlformats.org/officeDocument/2006/relationships/slideLayout" Target="../slideLayouts/slideLayout124.xml"/><Relationship Id="rId103" Type="http://schemas.openxmlformats.org/officeDocument/2006/relationships/slideLayout" Target="../slideLayouts/slideLayout168.xml"/><Relationship Id="rId108" Type="http://schemas.openxmlformats.org/officeDocument/2006/relationships/slideLayout" Target="../slideLayouts/slideLayout173.xml"/><Relationship Id="rId54" Type="http://schemas.openxmlformats.org/officeDocument/2006/relationships/slideLayout" Target="../slideLayouts/slideLayout119.xml"/><Relationship Id="rId70" Type="http://schemas.openxmlformats.org/officeDocument/2006/relationships/slideLayout" Target="../slideLayouts/slideLayout135.xml"/><Relationship Id="rId75" Type="http://schemas.openxmlformats.org/officeDocument/2006/relationships/slideLayout" Target="../slideLayouts/slideLayout140.xml"/><Relationship Id="rId91" Type="http://schemas.openxmlformats.org/officeDocument/2006/relationships/slideLayout" Target="../slideLayouts/slideLayout156.xml"/><Relationship Id="rId9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49" Type="http://schemas.openxmlformats.org/officeDocument/2006/relationships/slideLayout" Target="../slideLayouts/slideLayout114.xml"/><Relationship Id="rId57" Type="http://schemas.openxmlformats.org/officeDocument/2006/relationships/slideLayout" Target="../slideLayouts/slideLayout122.xml"/><Relationship Id="rId106" Type="http://schemas.openxmlformats.org/officeDocument/2006/relationships/slideLayout" Target="../slideLayouts/slideLayout171.xml"/><Relationship Id="rId114" Type="http://schemas.openxmlformats.org/officeDocument/2006/relationships/theme" Target="../theme/theme2.xml"/><Relationship Id="rId10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52" Type="http://schemas.openxmlformats.org/officeDocument/2006/relationships/slideLayout" Target="../slideLayouts/slideLayout117.xml"/><Relationship Id="rId60" Type="http://schemas.openxmlformats.org/officeDocument/2006/relationships/slideLayout" Target="../slideLayouts/slideLayout125.xml"/><Relationship Id="rId65" Type="http://schemas.openxmlformats.org/officeDocument/2006/relationships/slideLayout" Target="../slideLayouts/slideLayout130.xml"/><Relationship Id="rId73" Type="http://schemas.openxmlformats.org/officeDocument/2006/relationships/slideLayout" Target="../slideLayouts/slideLayout138.xml"/><Relationship Id="rId78" Type="http://schemas.openxmlformats.org/officeDocument/2006/relationships/slideLayout" Target="../slideLayouts/slideLayout143.xml"/><Relationship Id="rId81" Type="http://schemas.openxmlformats.org/officeDocument/2006/relationships/slideLayout" Target="../slideLayouts/slideLayout146.xml"/><Relationship Id="rId86" Type="http://schemas.openxmlformats.org/officeDocument/2006/relationships/slideLayout" Target="../slideLayouts/slideLayout151.xml"/><Relationship Id="rId94" Type="http://schemas.openxmlformats.org/officeDocument/2006/relationships/slideLayout" Target="../slideLayouts/slideLayout159.xml"/><Relationship Id="rId99" Type="http://schemas.openxmlformats.org/officeDocument/2006/relationships/slideLayout" Target="../slideLayouts/slideLayout164.xml"/><Relationship Id="rId101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104.xml"/><Relationship Id="rId109" Type="http://schemas.openxmlformats.org/officeDocument/2006/relationships/slideLayout" Target="../slideLayouts/slideLayout174.xml"/><Relationship Id="rId34" Type="http://schemas.openxmlformats.org/officeDocument/2006/relationships/slideLayout" Target="../slideLayouts/slideLayout99.xml"/><Relationship Id="rId50" Type="http://schemas.openxmlformats.org/officeDocument/2006/relationships/slideLayout" Target="../slideLayouts/slideLayout115.xml"/><Relationship Id="rId55" Type="http://schemas.openxmlformats.org/officeDocument/2006/relationships/slideLayout" Target="../slideLayouts/slideLayout120.xml"/><Relationship Id="rId76" Type="http://schemas.openxmlformats.org/officeDocument/2006/relationships/slideLayout" Target="../slideLayouts/slideLayout141.xml"/><Relationship Id="rId97" Type="http://schemas.openxmlformats.org/officeDocument/2006/relationships/slideLayout" Target="../slideLayouts/slideLayout162.xml"/><Relationship Id="rId104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136.xml"/><Relationship Id="rId9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66" Type="http://schemas.openxmlformats.org/officeDocument/2006/relationships/slideLayout" Target="../slideLayouts/slideLayout131.xml"/><Relationship Id="rId87" Type="http://schemas.openxmlformats.org/officeDocument/2006/relationships/slideLayout" Target="../slideLayouts/slideLayout152.xml"/><Relationship Id="rId110" Type="http://schemas.openxmlformats.org/officeDocument/2006/relationships/slideLayout" Target="../slideLayouts/slideLayout175.xml"/><Relationship Id="rId115" Type="http://schemas.openxmlformats.org/officeDocument/2006/relationships/image" Target="../media/image22.jpg"/><Relationship Id="rId61" Type="http://schemas.openxmlformats.org/officeDocument/2006/relationships/slideLayout" Target="../slideLayouts/slideLayout126.xml"/><Relationship Id="rId82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56" Type="http://schemas.openxmlformats.org/officeDocument/2006/relationships/slideLayout" Target="../slideLayouts/slideLayout121.xml"/><Relationship Id="rId77" Type="http://schemas.openxmlformats.org/officeDocument/2006/relationships/slideLayout" Target="../slideLayouts/slideLayout142.xml"/><Relationship Id="rId100" Type="http://schemas.openxmlformats.org/officeDocument/2006/relationships/slideLayout" Target="../slideLayouts/slideLayout165.xml"/><Relationship Id="rId105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73.xml"/><Relationship Id="rId51" Type="http://schemas.openxmlformats.org/officeDocument/2006/relationships/slideLayout" Target="../slideLayouts/slideLayout116.xml"/><Relationship Id="rId72" Type="http://schemas.openxmlformats.org/officeDocument/2006/relationships/slideLayout" Target="../slideLayouts/slideLayout137.xml"/><Relationship Id="rId93" Type="http://schemas.openxmlformats.org/officeDocument/2006/relationships/slideLayout" Target="../slideLayouts/slideLayout158.xml"/><Relationship Id="rId9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111.xml"/><Relationship Id="rId67" Type="http://schemas.openxmlformats.org/officeDocument/2006/relationships/slideLayout" Target="../slideLayouts/slideLayout132.xml"/><Relationship Id="rId116" Type="http://schemas.openxmlformats.org/officeDocument/2006/relationships/image" Target="../media/image23.png"/><Relationship Id="rId2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106.xml"/><Relationship Id="rId62" Type="http://schemas.openxmlformats.org/officeDocument/2006/relationships/slideLayout" Target="../slideLayouts/slideLayout127.xml"/><Relationship Id="rId83" Type="http://schemas.openxmlformats.org/officeDocument/2006/relationships/slideLayout" Target="../slideLayouts/slideLayout148.xml"/><Relationship Id="rId88" Type="http://schemas.openxmlformats.org/officeDocument/2006/relationships/slideLayout" Target="../slideLayouts/slideLayout153.xml"/><Relationship Id="rId111" Type="http://schemas.openxmlformats.org/officeDocument/2006/relationships/slideLayout" Target="../slideLayouts/slideLayout1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Blue Strip.jpg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0" y="0"/>
            <a:ext cx="1767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594360" y="361950"/>
            <a:ext cx="8155940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chivo Narrow"/>
              <a:buNone/>
              <a:defRPr sz="3000" i="0" u="none" strike="noStrike" cap="none">
                <a:solidFill>
                  <a:schemeClr val="dk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594360" y="1490471"/>
            <a:ext cx="8155940" cy="30586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1127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8877553" y="4932944"/>
            <a:ext cx="141063" cy="1384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9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Shape 14" descr="N-Element-Tab-Blue_RGB.png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8610600" y="0"/>
            <a:ext cx="236414" cy="3399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69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716" r:id="rId49"/>
    <p:sldLayoutId id="2147483717" r:id="rId50"/>
    <p:sldLayoutId id="2147483718" r:id="rId51"/>
    <p:sldLayoutId id="2147483719" r:id="rId52"/>
    <p:sldLayoutId id="2147483720" r:id="rId53"/>
    <p:sldLayoutId id="2147483721" r:id="rId54"/>
    <p:sldLayoutId id="2147483722" r:id="rId55"/>
    <p:sldLayoutId id="2147483723" r:id="rId56"/>
    <p:sldLayoutId id="2147483724" r:id="rId57"/>
    <p:sldLayoutId id="2147483725" r:id="rId58"/>
    <p:sldLayoutId id="2147483726" r:id="rId59"/>
    <p:sldLayoutId id="2147483727" r:id="rId60"/>
    <p:sldLayoutId id="2147483728" r:id="rId61"/>
    <p:sldLayoutId id="2147483729" r:id="rId62"/>
    <p:sldLayoutId id="2147483730" r:id="rId63"/>
    <p:sldLayoutId id="2147483731" r:id="rId64"/>
    <p:sldLayoutId id="2147483732" r:id="rId6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Strip.jpg"/>
          <p:cNvPicPr>
            <a:picLocks noChangeAspect="1"/>
          </p:cNvPicPr>
          <p:nvPr userDrawn="1"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732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1" y="361952"/>
            <a:ext cx="8155940" cy="428625"/>
          </a:xfrm>
          <a:prstGeom prst="rect">
            <a:avLst/>
          </a:prstGeom>
        </p:spPr>
        <p:txBody>
          <a:bodyPr vert="horz" wrap="square" lIns="91412" tIns="0" rIns="91412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490472"/>
            <a:ext cx="8155940" cy="3058668"/>
          </a:xfrm>
          <a:prstGeom prst="rect">
            <a:avLst/>
          </a:prstGeom>
        </p:spPr>
        <p:txBody>
          <a:bodyPr vert="horz" lIns="91412" tIns="45706" rIns="91412" bIns="45706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8854311" y="490986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085"/>
            <a:fld id="{0D7D805D-F6E5-43ED-9D8A-77676030D49C}" type="slidenum">
              <a:rPr lang="en-US" sz="1200" kern="1200">
                <a:ea typeface="+mn-ea"/>
                <a:cs typeface="+mn-cs"/>
              </a:rPr>
              <a:pPr algn="ctr" defTabSz="914085"/>
              <a:t>‹Nº›</a:t>
            </a:fld>
            <a:endParaRPr lang="en-US" sz="1200" kern="1200" dirty="0">
              <a:ea typeface="+mn-ea"/>
              <a:cs typeface="+mn-cs"/>
            </a:endParaRPr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gray">
          <a:xfrm rot="16200000">
            <a:off x="-1617772" y="3705592"/>
            <a:ext cx="3392219" cy="2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609375">
              <a:spcBef>
                <a:spcPct val="50000"/>
              </a:spcBef>
            </a:pPr>
            <a:r>
              <a:rPr lang="en-US" sz="800" kern="1200" dirty="0">
                <a:solidFill>
                  <a:srgbClr val="FFFFFF"/>
                </a:solidFill>
                <a:ea typeface="+mn-ea"/>
                <a:cs typeface="Calibri" charset="0"/>
              </a:rPr>
              <a:t>Copyright © 2017 The Nielsen Company. Confidential and proprietary.</a:t>
            </a:r>
          </a:p>
        </p:txBody>
      </p:sp>
      <p:pic>
        <p:nvPicPr>
          <p:cNvPr id="13" name="Picture 12" descr="N-Element-Tab-Blue_RGB.png"/>
          <p:cNvPicPr>
            <a:picLocks noChangeAspect="1"/>
          </p:cNvPicPr>
          <p:nvPr userDrawn="1"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4" y="0"/>
            <a:ext cx="236415" cy="33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  <p:sldLayoutId id="2147483783" r:id="rId48"/>
    <p:sldLayoutId id="2147483784" r:id="rId49"/>
    <p:sldLayoutId id="2147483785" r:id="rId50"/>
    <p:sldLayoutId id="2147483786" r:id="rId51"/>
    <p:sldLayoutId id="2147483787" r:id="rId52"/>
    <p:sldLayoutId id="2147483788" r:id="rId53"/>
    <p:sldLayoutId id="2147483789" r:id="rId54"/>
    <p:sldLayoutId id="2147483790" r:id="rId55"/>
    <p:sldLayoutId id="2147483791" r:id="rId56"/>
    <p:sldLayoutId id="2147483792" r:id="rId57"/>
    <p:sldLayoutId id="2147483793" r:id="rId58"/>
    <p:sldLayoutId id="2147483794" r:id="rId59"/>
    <p:sldLayoutId id="2147483795" r:id="rId60"/>
    <p:sldLayoutId id="2147483796" r:id="rId61"/>
    <p:sldLayoutId id="2147483797" r:id="rId62"/>
    <p:sldLayoutId id="2147483798" r:id="rId63"/>
    <p:sldLayoutId id="2147483799" r:id="rId64"/>
    <p:sldLayoutId id="2147483800" r:id="rId65"/>
    <p:sldLayoutId id="2147483801" r:id="rId66"/>
    <p:sldLayoutId id="2147483802" r:id="rId67"/>
    <p:sldLayoutId id="2147483803" r:id="rId68"/>
    <p:sldLayoutId id="2147483804" r:id="rId69"/>
    <p:sldLayoutId id="2147483805" r:id="rId70"/>
    <p:sldLayoutId id="2147483806" r:id="rId71"/>
    <p:sldLayoutId id="2147483807" r:id="rId72"/>
    <p:sldLayoutId id="2147483808" r:id="rId73"/>
    <p:sldLayoutId id="2147483809" r:id="rId74"/>
    <p:sldLayoutId id="2147483810" r:id="rId75"/>
    <p:sldLayoutId id="2147483811" r:id="rId76"/>
    <p:sldLayoutId id="2147483812" r:id="rId77"/>
    <p:sldLayoutId id="2147483813" r:id="rId78"/>
    <p:sldLayoutId id="2147483814" r:id="rId79"/>
    <p:sldLayoutId id="2147483815" r:id="rId80"/>
    <p:sldLayoutId id="2147483816" r:id="rId81"/>
    <p:sldLayoutId id="2147483817" r:id="rId82"/>
    <p:sldLayoutId id="2147483818" r:id="rId83"/>
    <p:sldLayoutId id="2147483819" r:id="rId84"/>
    <p:sldLayoutId id="2147483820" r:id="rId85"/>
    <p:sldLayoutId id="2147483821" r:id="rId86"/>
    <p:sldLayoutId id="2147483822" r:id="rId87"/>
    <p:sldLayoutId id="2147483823" r:id="rId88"/>
    <p:sldLayoutId id="2147483824" r:id="rId89"/>
    <p:sldLayoutId id="2147483825" r:id="rId90"/>
    <p:sldLayoutId id="2147483826" r:id="rId91"/>
    <p:sldLayoutId id="2147483827" r:id="rId92"/>
    <p:sldLayoutId id="2147483828" r:id="rId93"/>
    <p:sldLayoutId id="2147483829" r:id="rId94"/>
    <p:sldLayoutId id="2147483830" r:id="rId95"/>
    <p:sldLayoutId id="2147483831" r:id="rId96"/>
    <p:sldLayoutId id="2147483832" r:id="rId97"/>
    <p:sldLayoutId id="2147483833" r:id="rId98"/>
    <p:sldLayoutId id="2147483834" r:id="rId99"/>
    <p:sldLayoutId id="2147483835" r:id="rId100"/>
    <p:sldLayoutId id="2147483836" r:id="rId101"/>
    <p:sldLayoutId id="2147483837" r:id="rId102"/>
    <p:sldLayoutId id="2147483838" r:id="rId103"/>
    <p:sldLayoutId id="2147483839" r:id="rId104"/>
    <p:sldLayoutId id="2147483840" r:id="rId105"/>
    <p:sldLayoutId id="2147483841" r:id="rId106"/>
    <p:sldLayoutId id="2147483842" r:id="rId107"/>
    <p:sldLayoutId id="2147483843" r:id="rId108"/>
    <p:sldLayoutId id="2147483851" r:id="rId109"/>
    <p:sldLayoutId id="2147483852" r:id="rId110"/>
    <p:sldLayoutId id="2147483853" r:id="rId111"/>
    <p:sldLayoutId id="2147483854" r:id="rId112"/>
    <p:sldLayoutId id="2147483855" r:id="rId113"/>
  </p:sldLayoutIdLst>
  <p:hf hdr="0" ftr="0" dt="0"/>
  <p:txStyles>
    <p:titleStyle>
      <a:lvl1pPr algn="l" defTabSz="609375" rtl="0" eaLnBrk="1" latinLnBrk="0" hangingPunct="1">
        <a:spcBef>
          <a:spcPct val="0"/>
        </a:spcBef>
        <a:buNone/>
        <a:defRPr sz="40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572" indent="-302572" algn="l" defTabSz="609375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05142" indent="-294112" algn="l" defTabSz="382982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 pitchFamily="34" charset="0"/>
        <a:buChar char="•"/>
        <a:defRPr sz="21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18288" indent="-304687" algn="l" defTabSz="609375" rtl="0" eaLnBrk="1" latinLnBrk="0" hangingPunct="1">
        <a:lnSpc>
          <a:spcPct val="100000"/>
        </a:lnSpc>
        <a:spcBef>
          <a:spcPts val="933"/>
        </a:spcBef>
        <a:buClr>
          <a:schemeClr val="tx2"/>
        </a:buClr>
        <a:buFont typeface="Arial"/>
        <a:buChar char="•"/>
        <a:tabLst/>
        <a:defRPr sz="19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220867" indent="-300454" algn="l" defTabSz="302572" rtl="0" eaLnBrk="1" latinLnBrk="0" hangingPunct="1">
        <a:lnSpc>
          <a:spcPct val="100000"/>
        </a:lnSpc>
        <a:spcBef>
          <a:spcPts val="933"/>
        </a:spcBef>
        <a:buClr>
          <a:schemeClr val="tx2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523430" indent="-306804" algn="l" defTabSz="609375" rtl="0" eaLnBrk="1" latinLnBrk="0" hangingPunct="1">
        <a:lnSpc>
          <a:spcPct val="100000"/>
        </a:lnSpc>
        <a:spcBef>
          <a:spcPts val="933"/>
        </a:spcBef>
        <a:buClr>
          <a:schemeClr val="tx2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351540" indent="-304687" algn="l" defTabSz="60937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915" indent="-304687" algn="l" defTabSz="60937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90" indent="-304687" algn="l" defTabSz="60937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64" indent="-304687" algn="l" defTabSz="60937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5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9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4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85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60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28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601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70" algn="l" defTabSz="6093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6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.xml"/><Relationship Id="rId11" Type="http://schemas.openxmlformats.org/officeDocument/2006/relationships/image" Target="../media/image73.emf"/><Relationship Id="rId5" Type="http://schemas.openxmlformats.org/officeDocument/2006/relationships/chart" Target="../charts/chart9.xml"/><Relationship Id="rId10" Type="http://schemas.openxmlformats.org/officeDocument/2006/relationships/image" Target="../media/image72.png"/><Relationship Id="rId4" Type="http://schemas.openxmlformats.org/officeDocument/2006/relationships/chart" Target="../charts/chart8.xml"/><Relationship Id="rId9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emf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2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3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emf"/><Relationship Id="rId4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1.xml"/><Relationship Id="rId3" Type="http://schemas.openxmlformats.org/officeDocument/2006/relationships/chart" Target="../charts/chart36.xml"/><Relationship Id="rId7" Type="http://schemas.openxmlformats.org/officeDocument/2006/relationships/chart" Target="../charts/chart4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9.xml"/><Relationship Id="rId5" Type="http://schemas.openxmlformats.org/officeDocument/2006/relationships/chart" Target="../charts/chart38.xml"/><Relationship Id="rId4" Type="http://schemas.openxmlformats.org/officeDocument/2006/relationships/chart" Target="../charts/chart37.xml"/><Relationship Id="rId9" Type="http://schemas.openxmlformats.org/officeDocument/2006/relationships/image" Target="../media/image9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4.xml"/><Relationship Id="rId5" Type="http://schemas.openxmlformats.org/officeDocument/2006/relationships/image" Target="../media/image66.png"/><Relationship Id="rId4" Type="http://schemas.openxmlformats.org/officeDocument/2006/relationships/chart" Target="../charts/char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3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microsoft.com/office/2007/relationships/hdphoto" Target="../media/hdphoto2.wdp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subTitle" idx="1"/>
          </p:nvPr>
        </p:nvSpPr>
        <p:spPr>
          <a:xfrm>
            <a:off x="287929" y="301982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s-CO" sz="200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Preparado para </a:t>
            </a:r>
            <a:r>
              <a:rPr lang="es-CO" dirty="0" err="1"/>
              <a:t>Fedepapa</a:t>
            </a:r>
            <a:r>
              <a:rPr lang="es-CO" dirty="0"/>
              <a:t> – Consolidado 2018</a:t>
            </a:r>
            <a:endParaRPr lang="es-CO" sz="200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2" name="Shape 532"/>
          <p:cNvSpPr txBox="1">
            <a:spLocks noGrp="1"/>
          </p:cNvSpPr>
          <p:nvPr>
            <p:ph type="body" idx="2"/>
          </p:nvPr>
        </p:nvSpPr>
        <p:spPr>
          <a:xfrm>
            <a:off x="247427" y="4220330"/>
            <a:ext cx="2891062" cy="5230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s-CO" sz="120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corte </a:t>
            </a:r>
            <a:r>
              <a:rPr lang="es-CO" dirty="0">
                <a:latin typeface="Open Sans"/>
                <a:ea typeface="Open Sans"/>
                <a:cs typeface="Open Sans"/>
                <a:sym typeface="Open Sans"/>
              </a:rPr>
              <a:t>Agosto</a:t>
            </a:r>
            <a:r>
              <a:rPr lang="es-CO" sz="120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2018</a:t>
            </a:r>
          </a:p>
        </p:txBody>
      </p:sp>
      <p:sp>
        <p:nvSpPr>
          <p:cNvPr id="533" name="Shape 533"/>
          <p:cNvSpPr txBox="1">
            <a:spLocks noGrp="1"/>
          </p:cNvSpPr>
          <p:nvPr>
            <p:ph type="ctrTitle"/>
          </p:nvPr>
        </p:nvSpPr>
        <p:spPr>
          <a:xfrm>
            <a:off x="242829" y="2038350"/>
            <a:ext cx="6919971" cy="982664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-CO" sz="4200" i="0" u="none" strike="noStrike" cap="none" dirty="0">
                <a:solidFill>
                  <a:schemeClr val="lt1"/>
                </a:solidFill>
              </a:rPr>
              <a:t>Descifrando el Consumo de Papa Fresca en los hogares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8" y="4171950"/>
            <a:ext cx="1295400" cy="73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55084"/>
            <a:ext cx="4191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¿CÓMO ES EL PERFIL POR NSE?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0321" cy="236339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A través de la metodología de análisis discriminante lineal de Fisher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</p:spPr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200150"/>
            <a:ext cx="8483600" cy="3527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NIVEL SOCIOECONÓMICO MEDIO (2)</a:t>
            </a:r>
          </a:p>
          <a:p>
            <a:pPr algn="ctr"/>
            <a:endParaRPr lang="es-MX" sz="2000" i="1" dirty="0">
              <a:latin typeface="Arial Narrow" panose="020B0606020202030204" pitchFamily="34" charset="0"/>
            </a:endParaRPr>
          </a:p>
          <a:p>
            <a:pPr algn="ctr"/>
            <a:r>
              <a:rPr lang="es-MX" sz="2000" i="1" dirty="0">
                <a:latin typeface="Arial Narrow" panose="020B0606020202030204" pitchFamily="34" charset="0"/>
              </a:rPr>
              <a:t>Perfil del Hogar</a:t>
            </a:r>
            <a:endParaRPr lang="es-MX" sz="20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En este segmento se considera a las personas con ingresos o nivel de vida medio.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Los hogares de las personas que pertenecen al nivel 2 son casas o departamentos propios o rentados que pueden ser localizados en urbanizaciones técnicamente planeada o técnicamente planeadas por firmas urbanizadoras.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Algunos hogares de clase 2 poseen al un automóvil, regularmente es para uso de toda la familia, aunque la gran mayoría no tiene, no cuentan con servidumbre.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Estas familias vacacionan en el interior del país, val a lugares turísticos accesibles.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55084"/>
            <a:ext cx="4191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¿CÓMO ES EL PERFIL POR NSE?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0321" cy="236339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A través de la metodología de análisis discriminante lineal de Fisher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</p:spPr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200150"/>
            <a:ext cx="8483600" cy="3527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NIVEL SOCIOECONÓMICO BAJO (1)</a:t>
            </a:r>
          </a:p>
          <a:p>
            <a:pPr algn="ctr"/>
            <a:endParaRPr lang="es-MX" sz="2000" i="1" dirty="0">
              <a:latin typeface="Arial Narrow" panose="020B0606020202030204" pitchFamily="34" charset="0"/>
            </a:endParaRPr>
          </a:p>
          <a:p>
            <a:pPr algn="ctr"/>
            <a:r>
              <a:rPr lang="es-MX" sz="2000" i="1" dirty="0">
                <a:latin typeface="Arial Narrow" panose="020B0606020202030204" pitchFamily="34" charset="0"/>
              </a:rPr>
              <a:t>Perfil del Hogar</a:t>
            </a:r>
            <a:endParaRPr lang="es-MX" sz="20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En estas casas o departamentos son en su mayoría de interés social o de rentas, se ubican en barrios de la periferia o técnicamente planeadas, el teléfono es compartido o no hay, el piso es de tierra o cemento, no tienen home </a:t>
            </a:r>
            <a:r>
              <a:rPr lang="es-CO" sz="1600" dirty="0" err="1">
                <a:latin typeface="Arial Narrow" panose="020B0606020202030204" pitchFamily="34" charset="0"/>
              </a:rPr>
              <a:t>theater</a:t>
            </a:r>
            <a:r>
              <a:rPr lang="es-CO" sz="1600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Los hijos realizan sus estudios en escuelas del gobierno, las personas de este nivel suelen desplazarse por medio del transporte público, y si llegan a tener algún auto es de varios años de uso.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Toman vacaciones una vez al año en excursiones a su lugar de origen o al de sus familiares (ciudad cerca Depto. Región)</a:t>
            </a:r>
          </a:p>
        </p:txBody>
      </p:sp>
    </p:spTree>
    <p:extLst>
      <p:ext uri="{BB962C8B-B14F-4D97-AF65-F5344CB8AC3E}">
        <p14:creationId xmlns:p14="http://schemas.microsoft.com/office/powerpoint/2010/main" val="14441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subTitle" idx="1"/>
          </p:nvPr>
        </p:nvSpPr>
        <p:spPr>
          <a:xfrm>
            <a:off x="287929" y="3019821"/>
            <a:ext cx="6919293" cy="498872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s-CO" sz="200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Preparado para </a:t>
            </a:r>
            <a:r>
              <a:rPr lang="es-CO" dirty="0" err="1"/>
              <a:t>Fedepapa</a:t>
            </a:r>
            <a:endParaRPr lang="es-CO" sz="200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3" name="Shape 533"/>
          <p:cNvSpPr txBox="1">
            <a:spLocks noGrp="1"/>
          </p:cNvSpPr>
          <p:nvPr>
            <p:ph type="ctrTitle"/>
          </p:nvPr>
        </p:nvSpPr>
        <p:spPr>
          <a:xfrm>
            <a:off x="242829" y="2038350"/>
            <a:ext cx="8824971" cy="982664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s-CO" sz="4200" i="0" u="none" strike="noStrike" cap="none" dirty="0">
                <a:solidFill>
                  <a:schemeClr val="lt1"/>
                </a:solidFill>
              </a:rPr>
              <a:t>Veamos cómo fue el comportamiento de compra y consumo de papa en nuestro inventario </a:t>
            </a:r>
            <a:r>
              <a:rPr lang="es-CO" dirty="0"/>
              <a:t>Consolidado de </a:t>
            </a:r>
            <a:r>
              <a:rPr lang="es-CO" sz="4200" i="0" u="none" strike="noStrike" cap="none" dirty="0">
                <a:solidFill>
                  <a:schemeClr val="lt1"/>
                </a:solidFill>
              </a:rPr>
              <a:t>2018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8" y="4171950"/>
            <a:ext cx="1295400" cy="73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3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Arial Narrow" pitchFamily="34" charset="0"/>
              </a:rPr>
              <a:t>¿CÓMO SON ESTOS HOGARES CONSUMIDORES?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73457973"/>
              </p:ext>
            </p:extLst>
          </p:nvPr>
        </p:nvGraphicFramePr>
        <p:xfrm>
          <a:off x="838200" y="1537343"/>
          <a:ext cx="6553200" cy="340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Shape 96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6035" y="2611776"/>
            <a:ext cx="639042" cy="6729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073901" y="3284247"/>
            <a:ext cx="167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itchFamily="34" charset="0"/>
              </a:rPr>
              <a:t>NIVEL SOCIOECONÓMICO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78638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Los hogares que más compran papa se concentran en los niveles socioeconómicos Bajo y Medio, tomando en 2018 mayor relevancia el NSE Bajo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1600200" y="1238961"/>
            <a:ext cx="63246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¿Dónde están los hogares compradores de papa?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6172200" y="4479938"/>
            <a:ext cx="240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Arial Narrow" pitchFamily="34" charset="0"/>
              </a:rPr>
              <a:t>RUEDA INTERNA 2017</a:t>
            </a:r>
          </a:p>
          <a:p>
            <a:pPr algn="ctr"/>
            <a:r>
              <a:rPr lang="es-CO" sz="1200" b="1" dirty="0">
                <a:latin typeface="Arial Narrow" pitchFamily="34" charset="0"/>
              </a:rPr>
              <a:t>RUEDA EXTERNA 2018</a:t>
            </a:r>
          </a:p>
        </p:txBody>
      </p:sp>
    </p:spTree>
    <p:extLst>
      <p:ext uri="{BB962C8B-B14F-4D97-AF65-F5344CB8AC3E}">
        <p14:creationId xmlns:p14="http://schemas.microsoft.com/office/powerpoint/2010/main" val="397608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249" y="982455"/>
            <a:ext cx="1839819" cy="1839819"/>
          </a:xfrm>
          <a:prstGeom prst="rect">
            <a:avLst/>
          </a:prstGeom>
        </p:spPr>
      </p:pic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807598147"/>
              </p:ext>
            </p:extLst>
          </p:nvPr>
        </p:nvGraphicFramePr>
        <p:xfrm>
          <a:off x="609600" y="1504950"/>
          <a:ext cx="815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Arial Narrow" pitchFamily="34" charset="0"/>
              </a:rPr>
              <a:t>¿DÓNDE ESTÁN LOS HOGARES CONSUMIDORES?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2032886" y="1325838"/>
            <a:ext cx="5033286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Distribución de los hogares por ciudad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2038350"/>
            <a:ext cx="162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i="1" dirty="0">
                <a:latin typeface="Archivo Narrow" panose="020B0604020202020204" charset="0"/>
              </a:rPr>
              <a:t>COSTA: </a:t>
            </a:r>
            <a:r>
              <a:rPr lang="es-CO" sz="1200" b="1" i="1" dirty="0">
                <a:solidFill>
                  <a:srgbClr val="A6A6A6"/>
                </a:solidFill>
                <a:latin typeface="Archivo Narrow" panose="020B0604020202020204" charset="0"/>
              </a:rPr>
              <a:t>21.7</a:t>
            </a:r>
            <a:r>
              <a:rPr lang="es-CO" sz="1200" i="1" dirty="0">
                <a:latin typeface="Archivo Narrow" panose="020B0604020202020204" charset="0"/>
              </a:rPr>
              <a:t> – </a:t>
            </a:r>
            <a:r>
              <a:rPr lang="es-CO" sz="1200" b="1" i="1" dirty="0">
                <a:solidFill>
                  <a:schemeClr val="accent2"/>
                </a:solidFill>
                <a:latin typeface="Archivo Narrow" panose="020B0604020202020204" charset="0"/>
              </a:rPr>
              <a:t>24.9</a:t>
            </a:r>
            <a:endParaRPr lang="es-CO" sz="1200" b="1" i="1" dirty="0">
              <a:solidFill>
                <a:srgbClr val="B21DAC"/>
              </a:solidFill>
              <a:latin typeface="Archivo Narrow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2218551"/>
            <a:ext cx="2069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i="1" dirty="0">
                <a:latin typeface="Archivo Narrow" panose="020B0604020202020204" charset="0"/>
              </a:rPr>
              <a:t>EJE CAFETERO: </a:t>
            </a:r>
            <a:r>
              <a:rPr lang="es-CO" sz="1200" b="1" i="1" dirty="0">
                <a:solidFill>
                  <a:srgbClr val="A6A6A6"/>
                </a:solidFill>
                <a:latin typeface="Archivo Narrow" panose="020B0604020202020204" charset="0"/>
              </a:rPr>
              <a:t>10.6</a:t>
            </a:r>
            <a:r>
              <a:rPr lang="es-CO" sz="1200" i="1" dirty="0">
                <a:latin typeface="Archivo Narrow" panose="020B0604020202020204" charset="0"/>
              </a:rPr>
              <a:t> – </a:t>
            </a:r>
            <a:r>
              <a:rPr lang="es-CO" sz="1200" b="1" i="1" dirty="0">
                <a:solidFill>
                  <a:schemeClr val="accent2"/>
                </a:solidFill>
                <a:latin typeface="Archivo Narrow" panose="020B0604020202020204" charset="0"/>
              </a:rPr>
              <a:t>9.7</a:t>
            </a:r>
            <a:r>
              <a:rPr lang="es-CO" sz="1200" i="1" dirty="0">
                <a:latin typeface="Archivo Narrow" panose="020B0604020202020204" charset="0"/>
              </a:rPr>
              <a:t> </a:t>
            </a:r>
            <a:endParaRPr lang="es-CO" sz="1200" b="1" i="1" dirty="0">
              <a:solidFill>
                <a:srgbClr val="B21DAC"/>
              </a:solidFill>
              <a:latin typeface="Archivo Narrow" panose="020B060402020202020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1" y="590550"/>
            <a:ext cx="6797040" cy="2286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Bogotá se mantiene como la zona que más concentra las compras de papa en el país, seguida por B/quilla, Cali y Medellín. </a:t>
            </a:r>
          </a:p>
        </p:txBody>
      </p:sp>
    </p:spTree>
    <p:extLst>
      <p:ext uri="{BB962C8B-B14F-4D97-AF65-F5344CB8AC3E}">
        <p14:creationId xmlns:p14="http://schemas.microsoft.com/office/powerpoint/2010/main" val="29803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Arial Narrow" pitchFamily="34" charset="0"/>
              </a:rPr>
              <a:t>BOGOTÁ Y MEDELLÍN SON HEAVY CONSUMERS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347673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Son las ciudades más importantes en el consumo de papa, consumiendo más del promedio nacional. A pesar de que Costa es la segunda zona que más concentra compras, sus hogares consumen menos en promedio </a:t>
            </a:r>
          </a:p>
        </p:txBody>
      </p:sp>
      <p:sp>
        <p:nvSpPr>
          <p:cNvPr id="59" name="Text Placeholder 3"/>
          <p:cNvSpPr txBox="1">
            <a:spLocks/>
          </p:cNvSpPr>
          <p:nvPr/>
        </p:nvSpPr>
        <p:spPr>
          <a:xfrm>
            <a:off x="382772" y="1158180"/>
            <a:ext cx="4084319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1600" b="1" dirty="0">
                <a:latin typeface="Arial Narrow" pitchFamily="34" charset="0"/>
              </a:rPr>
              <a:t>Cantidad comprada (%,Toneladas)</a:t>
            </a:r>
          </a:p>
          <a:p>
            <a:pPr algn="ctr"/>
            <a:r>
              <a:rPr lang="es-CO" sz="1600" b="1" dirty="0">
                <a:solidFill>
                  <a:srgbClr val="A6A6A6"/>
                </a:solidFill>
                <a:latin typeface="Arial Narrow" pitchFamily="34" charset="0"/>
              </a:rPr>
              <a:t>M+A 2017 = 60T </a:t>
            </a:r>
            <a:r>
              <a:rPr lang="es-CO" sz="1600" b="1" dirty="0">
                <a:latin typeface="Arial Narrow" pitchFamily="34" charset="0"/>
              </a:rPr>
              <a:t>– </a:t>
            </a:r>
            <a:r>
              <a:rPr lang="es-CO" sz="1600" b="1" dirty="0">
                <a:solidFill>
                  <a:srgbClr val="B21DAC"/>
                </a:solidFill>
                <a:latin typeface="Arial Narrow" pitchFamily="34" charset="0"/>
              </a:rPr>
              <a:t>M+A 2018 = 56T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8200" y="1352550"/>
            <a:ext cx="45719" cy="34237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6"/>
          <p:cNvSpPr txBox="1"/>
          <p:nvPr/>
        </p:nvSpPr>
        <p:spPr>
          <a:xfrm>
            <a:off x="7517166" y="1388289"/>
            <a:ext cx="1424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i="1" dirty="0">
                <a:latin typeface="Arial Narrow" panose="020B0606020202030204" pitchFamily="34" charset="0"/>
              </a:rPr>
              <a:t>Índice de consumo vs. promedio nacional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5555" y="1315959"/>
            <a:ext cx="14000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i="1" dirty="0">
                <a:latin typeface="Arial Narrow" panose="020B0606020202030204" pitchFamily="34" charset="0"/>
              </a:rPr>
              <a:t>Compra promedio por Hogar al mes KG </a:t>
            </a:r>
          </a:p>
          <a:p>
            <a:pPr algn="ctr"/>
            <a:r>
              <a:rPr lang="es-CO" sz="1050" i="1" dirty="0">
                <a:latin typeface="Arial Narrow" panose="020B0606020202030204" pitchFamily="34" charset="0"/>
              </a:rPr>
              <a:t>(2018 vs. 2017)</a:t>
            </a:r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2920289240"/>
              </p:ext>
            </p:extLst>
          </p:nvPr>
        </p:nvGraphicFramePr>
        <p:xfrm>
          <a:off x="380999" y="1720786"/>
          <a:ext cx="4008119" cy="302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805410" y="2005499"/>
            <a:ext cx="100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688F"/>
                </a:solidFill>
                <a:latin typeface="Arial Narrow" panose="020B0606020202030204" pitchFamily="34" charset="0"/>
              </a:rPr>
              <a:t>IBAGUÉ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6207645" y="2005498"/>
            <a:ext cx="109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6.7KG </a:t>
            </a:r>
            <a:r>
              <a:rPr lang="es-CO" b="1" dirty="0">
                <a:solidFill>
                  <a:srgbClr val="00B050"/>
                </a:solidFill>
                <a:latin typeface="Arial Narrow" panose="020B0606020202030204" pitchFamily="34" charset="0"/>
              </a:rPr>
              <a:t>(+0.3)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4800600" y="2366743"/>
            <a:ext cx="101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6"/>
                </a:solidFill>
                <a:latin typeface="Arial Narrow" panose="020B0606020202030204" pitchFamily="34" charset="0"/>
              </a:rPr>
              <a:t>B/MANGA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4800600" y="2727987"/>
            <a:ext cx="101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5"/>
                </a:solidFill>
                <a:latin typeface="Arial Narrow" panose="020B0606020202030204" pitchFamily="34" charset="0"/>
              </a:rPr>
              <a:t>EJE CAF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4800600" y="3089231"/>
            <a:ext cx="101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4"/>
                </a:solidFill>
                <a:latin typeface="Arial Narrow" panose="020B0606020202030204" pitchFamily="34" charset="0"/>
              </a:rPr>
              <a:t>COSTA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4809714" y="3449145"/>
            <a:ext cx="1000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3"/>
                </a:solidFill>
                <a:latin typeface="Arial Narrow" panose="020B0606020202030204" pitchFamily="34" charset="0"/>
              </a:rPr>
              <a:t>CALI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4800600" y="3809059"/>
            <a:ext cx="101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MEDELLÍN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4800600" y="4168973"/>
            <a:ext cx="101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/>
                </a:solidFill>
                <a:latin typeface="Arial Narrow" panose="020B0606020202030204" pitchFamily="34" charset="0"/>
              </a:rPr>
              <a:t>BOGOTÁ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6207644" y="2363947"/>
            <a:ext cx="109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8.1KG </a:t>
            </a: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(-0.9)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6207644" y="2722396"/>
            <a:ext cx="109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7.4KG </a:t>
            </a: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(-0.2)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6207645" y="3093626"/>
            <a:ext cx="109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4.5KG </a:t>
            </a: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(-0.3)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6207645" y="3452681"/>
            <a:ext cx="109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6.3KG </a:t>
            </a:r>
            <a:r>
              <a:rPr lang="es-CO" b="1" dirty="0">
                <a:solidFill>
                  <a:srgbClr val="00B050"/>
                </a:solidFill>
                <a:latin typeface="Arial Narrow" panose="020B0606020202030204" pitchFamily="34" charset="0"/>
              </a:rPr>
              <a:t>(+0.6)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6207645" y="3814245"/>
            <a:ext cx="109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8.4KG </a:t>
            </a:r>
            <a:r>
              <a:rPr lang="es-CO" b="1" dirty="0">
                <a:solidFill>
                  <a:srgbClr val="00B050"/>
                </a:solidFill>
                <a:latin typeface="Arial Narrow" panose="020B0606020202030204" pitchFamily="34" charset="0"/>
              </a:rPr>
              <a:t>(+0.7)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6207645" y="4167542"/>
            <a:ext cx="109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9.4KG </a:t>
            </a: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(-2.3)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7772400" y="200549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93%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7772400" y="236394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Arial Narrow" panose="020B0606020202030204" pitchFamily="34" charset="0"/>
              </a:rPr>
              <a:t>114%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7772400" y="272239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Arial Narrow" panose="020B0606020202030204" pitchFamily="34" charset="0"/>
              </a:rPr>
              <a:t>103%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7772400" y="309362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62%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7772400" y="3452681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89%</a:t>
            </a:r>
          </a:p>
        </p:txBody>
      </p:sp>
      <p:sp>
        <p:nvSpPr>
          <p:cNvPr id="68" name="CuadroTexto 67"/>
          <p:cNvSpPr txBox="1"/>
          <p:nvPr/>
        </p:nvSpPr>
        <p:spPr>
          <a:xfrm>
            <a:off x="7772400" y="381424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Arial Narrow" panose="020B0606020202030204" pitchFamily="34" charset="0"/>
              </a:rPr>
              <a:t>117%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7772400" y="416754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Arial Narrow" panose="020B0606020202030204" pitchFamily="34" charset="0"/>
              </a:rPr>
              <a:t>132%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4800600" y="4550499"/>
            <a:ext cx="101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T. COL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6207645" y="4549068"/>
            <a:ext cx="109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7.1KG </a:t>
            </a: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(-0.8)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7772400" y="454906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6"/>
                </a:solidFill>
                <a:latin typeface="Arial Narrow" panose="020B0606020202030204" pitchFamily="34" charset="0"/>
              </a:rPr>
              <a:t>100%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953000" y="4549068"/>
            <a:ext cx="3505200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591101"/>
              </p:ext>
            </p:extLst>
          </p:nvPr>
        </p:nvGraphicFramePr>
        <p:xfrm>
          <a:off x="-4114800" y="1980438"/>
          <a:ext cx="3835400" cy="2059305"/>
        </p:xfrm>
        <a:graphic>
          <a:graphicData uri="http://schemas.openxmlformats.org/drawingml/2006/table">
            <a:tbl>
              <a:tblPr>
                <a:tableStyleId>{9BAC58E8-A552-49B3-B0BD-0E8CBCF73EFD}</a:tableStyleId>
              </a:tblPr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2018 SIN ARMENIA</a:t>
                      </a:r>
                      <a:r>
                        <a:rPr lang="en-US" sz="1100" u="none" strike="noStrike" baseline="0" dirty="0">
                          <a:effectLst/>
                        </a:rPr>
                        <a:t> NI SANTA MARTA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TONELADAS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BOGOTA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31%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BUCARAMANGA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MEDELLIN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CAFETERO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IBAGUE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COSTA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2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400" dirty="0">
                <a:latin typeface="Arial Narrow" pitchFamily="34" charset="0"/>
              </a:rPr>
              <a:t>USUALMENTE LOS HOGARES COMPRAN ENTRE 1 Y 2 LIBRAS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590550"/>
            <a:ext cx="8382000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A pesar de que estas cantidades son clave en todos los NSE, se destaca que a medida que el NSE es más alto los hogares tienden a llevar más cantidad en cada acto de compra, lo cual se mantiene en ambos años</a:t>
            </a:r>
          </a:p>
        </p:txBody>
      </p:sp>
      <p:pic>
        <p:nvPicPr>
          <p:cNvPr id="14" name="Shape 13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657350"/>
            <a:ext cx="1039613" cy="174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06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8455" y="1657350"/>
            <a:ext cx="1044438" cy="17421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74674" y="3333750"/>
            <a:ext cx="29257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Archivo Narrow" panose="020B0604020202020204" charset="0"/>
              </a:rPr>
              <a:t>500 </a:t>
            </a:r>
            <a:r>
              <a:rPr lang="es-CO" sz="1800" dirty="0">
                <a:latin typeface="Archivo Narrow" panose="020B0604020202020204" charset="0"/>
              </a:rPr>
              <a:t>gramos sigue siendo en 2018 la cantidad más llevada a la hora de la compra de los hogares Colombianos</a:t>
            </a: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727774001"/>
              </p:ext>
            </p:extLst>
          </p:nvPr>
        </p:nvGraphicFramePr>
        <p:xfrm>
          <a:off x="3276600" y="1581150"/>
          <a:ext cx="56388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 Placeholder 3"/>
          <p:cNvSpPr txBox="1">
            <a:spLocks/>
          </p:cNvSpPr>
          <p:nvPr/>
        </p:nvSpPr>
        <p:spPr>
          <a:xfrm>
            <a:off x="3657600" y="1200150"/>
            <a:ext cx="5033286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Importancia de cantidad comprada por NSE 2018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4271959" y="4238887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271959" y="2241634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-1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271959" y="3914678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+1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270340" y="3228088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+2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270340" y="2732918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+1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270340" y="2449070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+0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528113" y="4830933"/>
            <a:ext cx="1292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+/- VAR VS. 2017</a:t>
            </a:r>
          </a:p>
        </p:txBody>
      </p:sp>
    </p:spTree>
    <p:extLst>
      <p:ext uri="{BB962C8B-B14F-4D97-AF65-F5344CB8AC3E}">
        <p14:creationId xmlns:p14="http://schemas.microsoft.com/office/powerpoint/2010/main" val="17230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3417744631"/>
              </p:ext>
            </p:extLst>
          </p:nvPr>
        </p:nvGraphicFramePr>
        <p:xfrm>
          <a:off x="4048125" y="3187005"/>
          <a:ext cx="2124075" cy="186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3942604719"/>
              </p:ext>
            </p:extLst>
          </p:nvPr>
        </p:nvGraphicFramePr>
        <p:xfrm>
          <a:off x="5038725" y="1443930"/>
          <a:ext cx="2124075" cy="186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3880716944"/>
              </p:ext>
            </p:extLst>
          </p:nvPr>
        </p:nvGraphicFramePr>
        <p:xfrm>
          <a:off x="6943725" y="1441995"/>
          <a:ext cx="2124075" cy="186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3714288654"/>
              </p:ext>
            </p:extLst>
          </p:nvPr>
        </p:nvGraphicFramePr>
        <p:xfrm>
          <a:off x="5953125" y="3187005"/>
          <a:ext cx="2124075" cy="186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4180024047"/>
              </p:ext>
            </p:extLst>
          </p:nvPr>
        </p:nvGraphicFramePr>
        <p:xfrm>
          <a:off x="2014537" y="3187005"/>
          <a:ext cx="2124075" cy="186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541682552"/>
              </p:ext>
            </p:extLst>
          </p:nvPr>
        </p:nvGraphicFramePr>
        <p:xfrm>
          <a:off x="3124200" y="1443930"/>
          <a:ext cx="2124075" cy="186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Arial Narrow" pitchFamily="34" charset="0"/>
              </a:rPr>
              <a:t>BOGOTA JALONA ESTA DINÁMICA NACIONAL</a:t>
            </a:r>
          </a:p>
        </p:txBody>
      </p: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769798803"/>
              </p:ext>
            </p:extLst>
          </p:nvPr>
        </p:nvGraphicFramePr>
        <p:xfrm>
          <a:off x="1252537" y="1443930"/>
          <a:ext cx="2124075" cy="186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6" name="Text Placeholder 3"/>
          <p:cNvSpPr txBox="1">
            <a:spLocks/>
          </p:cNvSpPr>
          <p:nvPr/>
        </p:nvSpPr>
        <p:spPr>
          <a:xfrm>
            <a:off x="1819275" y="1325761"/>
            <a:ext cx="9906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Bogotá</a:t>
            </a: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3662363" y="1325761"/>
            <a:ext cx="9906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Costa</a:t>
            </a:r>
          </a:p>
        </p:txBody>
      </p:sp>
      <p:sp>
        <p:nvSpPr>
          <p:cNvPr id="38" name="Text Placeholder 3"/>
          <p:cNvSpPr txBox="1">
            <a:spLocks/>
          </p:cNvSpPr>
          <p:nvPr/>
        </p:nvSpPr>
        <p:spPr>
          <a:xfrm>
            <a:off x="5441519" y="1325761"/>
            <a:ext cx="1318489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Eje Cafetero</a:t>
            </a:r>
          </a:p>
        </p:txBody>
      </p:sp>
      <p:sp>
        <p:nvSpPr>
          <p:cNvPr id="39" name="Text Placeholder 3"/>
          <p:cNvSpPr txBox="1">
            <a:spLocks/>
          </p:cNvSpPr>
          <p:nvPr/>
        </p:nvSpPr>
        <p:spPr>
          <a:xfrm>
            <a:off x="7510463" y="1325761"/>
            <a:ext cx="9906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Medellín</a:t>
            </a:r>
          </a:p>
        </p:txBody>
      </p:sp>
      <p:sp>
        <p:nvSpPr>
          <p:cNvPr id="40" name="Text Placeholder 3"/>
          <p:cNvSpPr txBox="1">
            <a:spLocks/>
          </p:cNvSpPr>
          <p:nvPr/>
        </p:nvSpPr>
        <p:spPr>
          <a:xfrm>
            <a:off x="2514600" y="3068836"/>
            <a:ext cx="9906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Cali</a:t>
            </a:r>
          </a:p>
        </p:txBody>
      </p:sp>
      <p:sp>
        <p:nvSpPr>
          <p:cNvPr id="41" name="Text Placeholder 3"/>
          <p:cNvSpPr txBox="1">
            <a:spLocks/>
          </p:cNvSpPr>
          <p:nvPr/>
        </p:nvSpPr>
        <p:spPr>
          <a:xfrm>
            <a:off x="4614863" y="3068836"/>
            <a:ext cx="9906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Bmanga</a:t>
            </a:r>
          </a:p>
        </p:txBody>
      </p:sp>
      <p:sp>
        <p:nvSpPr>
          <p:cNvPr id="42" name="Text Placeholder 3"/>
          <p:cNvSpPr txBox="1">
            <a:spLocks/>
          </p:cNvSpPr>
          <p:nvPr/>
        </p:nvSpPr>
        <p:spPr>
          <a:xfrm>
            <a:off x="6486525" y="3068836"/>
            <a:ext cx="9906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Ibagué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38604" r="82293" b="33160"/>
          <a:stretch/>
        </p:blipFill>
        <p:spPr bwMode="auto">
          <a:xfrm>
            <a:off x="245572" y="2016834"/>
            <a:ext cx="1354628" cy="141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666750"/>
            <a:ext cx="8160321" cy="236339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1600" dirty="0">
                <a:latin typeface="Arial Narrow" pitchFamily="34" charset="0"/>
              </a:rPr>
              <a:t>Las </a:t>
            </a:r>
            <a:r>
              <a:rPr lang="en-US" sz="1600" dirty="0" err="1">
                <a:latin typeface="Arial Narrow" pitchFamily="34" charset="0"/>
              </a:rPr>
              <a:t>compras</a:t>
            </a:r>
            <a:r>
              <a:rPr lang="en-US" sz="1600" dirty="0">
                <a:latin typeface="Arial Narrow" pitchFamily="34" charset="0"/>
              </a:rPr>
              <a:t> entre 251GR y 1KG </a:t>
            </a:r>
            <a:r>
              <a:rPr lang="en-US" sz="1600" dirty="0" err="1">
                <a:latin typeface="Arial Narrow" pitchFamily="34" charset="0"/>
              </a:rPr>
              <a:t>concentran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err="1">
                <a:latin typeface="Arial Narrow" pitchFamily="34" charset="0"/>
              </a:rPr>
              <a:t>más</a:t>
            </a:r>
            <a:r>
              <a:rPr lang="en-US" sz="1600" dirty="0">
                <a:latin typeface="Arial Narrow" pitchFamily="34" charset="0"/>
              </a:rPr>
              <a:t> del 60% de </a:t>
            </a:r>
            <a:r>
              <a:rPr lang="en-US" sz="1600" dirty="0" err="1">
                <a:latin typeface="Arial Narrow" pitchFamily="34" charset="0"/>
              </a:rPr>
              <a:t>los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err="1">
                <a:latin typeface="Arial Narrow" pitchFamily="34" charset="0"/>
              </a:rPr>
              <a:t>actos</a:t>
            </a:r>
            <a:r>
              <a:rPr lang="en-US" sz="1600" dirty="0">
                <a:latin typeface="Arial Narrow" pitchFamily="34" charset="0"/>
              </a:rPr>
              <a:t> de </a:t>
            </a:r>
            <a:r>
              <a:rPr lang="en-US" sz="1600" dirty="0" err="1">
                <a:latin typeface="Arial Narrow" pitchFamily="34" charset="0"/>
              </a:rPr>
              <a:t>compra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err="1">
                <a:latin typeface="Arial Narrow" pitchFamily="34" charset="0"/>
              </a:rPr>
              <a:t>en</a:t>
            </a:r>
            <a:r>
              <a:rPr lang="en-US" sz="1600" dirty="0">
                <a:latin typeface="Arial Narrow" pitchFamily="34" charset="0"/>
              </a:rPr>
              <a:t> la capital. Costa </a:t>
            </a:r>
            <a:r>
              <a:rPr lang="en-US" sz="1600" dirty="0" err="1">
                <a:latin typeface="Arial Narrow" pitchFamily="34" charset="0"/>
              </a:rPr>
              <a:t>muy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err="1">
                <a:latin typeface="Arial Narrow" pitchFamily="34" charset="0"/>
              </a:rPr>
              <a:t>concentrada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err="1">
                <a:latin typeface="Arial Narrow" pitchFamily="34" charset="0"/>
              </a:rPr>
              <a:t>en</a:t>
            </a:r>
            <a:r>
              <a:rPr lang="en-US" sz="1600" dirty="0">
                <a:latin typeface="Arial Narrow" pitchFamily="34" charset="0"/>
              </a:rPr>
              <a:t> el </a:t>
            </a:r>
            <a:r>
              <a:rPr lang="en-US" sz="1600" dirty="0" err="1">
                <a:latin typeface="Arial Narrow" pitchFamily="34" charset="0"/>
              </a:rPr>
              <a:t>rango</a:t>
            </a:r>
            <a:r>
              <a:rPr lang="en-US" sz="1600" dirty="0">
                <a:latin typeface="Arial Narrow" pitchFamily="34" charset="0"/>
              </a:rPr>
              <a:t> de 251-500GR, </a:t>
            </a:r>
            <a:r>
              <a:rPr lang="en-US" sz="1600" dirty="0" err="1">
                <a:latin typeface="Arial Narrow" pitchFamily="34" charset="0"/>
              </a:rPr>
              <a:t>mientras</a:t>
            </a:r>
            <a:r>
              <a:rPr lang="en-US" sz="1600" dirty="0">
                <a:latin typeface="Arial Narrow" pitchFamily="34" charset="0"/>
              </a:rPr>
              <a:t> para </a:t>
            </a:r>
            <a:r>
              <a:rPr lang="en-US" sz="1600" dirty="0" err="1">
                <a:latin typeface="Arial Narrow" pitchFamily="34" charset="0"/>
              </a:rPr>
              <a:t>Medellín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err="1">
                <a:latin typeface="Arial Narrow" pitchFamily="34" charset="0"/>
              </a:rPr>
              <a:t>también</a:t>
            </a:r>
            <a:r>
              <a:rPr lang="en-US" sz="1600" dirty="0">
                <a:latin typeface="Arial Narrow" pitchFamily="34" charset="0"/>
              </a:rPr>
              <a:t> son clave las </a:t>
            </a:r>
            <a:r>
              <a:rPr lang="en-US" sz="1600" dirty="0" err="1">
                <a:latin typeface="Arial Narrow" pitchFamily="34" charset="0"/>
              </a:rPr>
              <a:t>compras</a:t>
            </a:r>
            <a:r>
              <a:rPr lang="en-US" sz="1600" dirty="0">
                <a:latin typeface="Arial Narrow" pitchFamily="34" charset="0"/>
              </a:rPr>
              <a:t> de &gt;1KG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43442"/>
            <a:ext cx="900482" cy="121493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2846936" y="1859004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+3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2137843" y="3044105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+2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1338825" y="2250125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-1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4828136" y="2255650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-3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6760008" y="2056922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+3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971136" y="3028950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+3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3383731" y="1719063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+3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1600200" y="1611793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-2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5394292" y="1638793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-3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8416457" y="1682993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+1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8452805" y="2804905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+1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7190336" y="2698834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-1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7315200" y="1635960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-1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3733800" y="3994234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-5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2846936" y="4787180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+2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2053645" y="4082633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+5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3222654" y="3239074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-6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2230377" y="3488627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+2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5747299" y="3882592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+3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4362039" y="3377914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-2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7668664" y="3828717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+2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6965669" y="4778091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-4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6100763" y="4349459"/>
            <a:ext cx="3526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+3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6310204" y="3377914"/>
            <a:ext cx="3526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-2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7756611" y="4780026"/>
            <a:ext cx="1292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+/- VAR VS. 2017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4147605" y="3880411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-1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6452668" y="1638793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-3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7295171" y="3290997"/>
            <a:ext cx="35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B050"/>
                </a:solidFill>
                <a:latin typeface="Arial Narrow" panose="020B060602020203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6557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LA TIENDA SE CONSOLIDA COMO EL CANAL CLAVE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86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Es el canal que concentra el mayor porcentaje de compras a nivel general y en todos los NSE, especialmente en los NSE Bajo y Medio. Supermercados toman relevancia en el NSE Alto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697966730"/>
              </p:ext>
            </p:extLst>
          </p:nvPr>
        </p:nvGraphicFramePr>
        <p:xfrm>
          <a:off x="2895600" y="2308918"/>
          <a:ext cx="5715000" cy="247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H="1">
            <a:off x="2514600" y="4107418"/>
            <a:ext cx="914400" cy="216932"/>
          </a:xfrm>
          <a:prstGeom prst="straightConnector1">
            <a:avLst/>
          </a:prstGeom>
          <a:ln>
            <a:solidFill>
              <a:schemeClr val="tx2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69175" y="4107418"/>
            <a:ext cx="224542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50" i="1" dirty="0">
                <a:latin typeface="Archivo Narrow" panose="020B0604020202020204" charset="0"/>
              </a:rPr>
              <a:t>Supermercados (27%) y </a:t>
            </a:r>
            <a:r>
              <a:rPr lang="es-CO" sz="1050" i="1" dirty="0" err="1">
                <a:latin typeface="Archivo Narrow" panose="020B0604020202020204" charset="0"/>
              </a:rPr>
              <a:t>Fruver</a:t>
            </a:r>
            <a:r>
              <a:rPr lang="es-CO" sz="1050" i="1" dirty="0">
                <a:latin typeface="Archivo Narrow" panose="020B0604020202020204" charset="0"/>
              </a:rPr>
              <a:t> (10%) son especialmente relevantes en este NSE durante el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6680" y="1441266"/>
            <a:ext cx="6877793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9" name="Group 48"/>
          <p:cNvGrpSpPr/>
          <p:nvPr/>
        </p:nvGrpSpPr>
        <p:grpSpPr>
          <a:xfrm>
            <a:off x="269175" y="1352550"/>
            <a:ext cx="2405914" cy="2292697"/>
            <a:chOff x="269175" y="1352550"/>
            <a:chExt cx="2405914" cy="2292697"/>
          </a:xfrm>
        </p:grpSpPr>
        <p:pic>
          <p:nvPicPr>
            <p:cNvPr id="20" name="Shape 112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9175" y="1352550"/>
              <a:ext cx="2286000" cy="22926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2370289" y="2210925"/>
              <a:ext cx="304800" cy="321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3926" y="1892986"/>
              <a:ext cx="2160000" cy="2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2675089" y="2130586"/>
            <a:ext cx="0" cy="720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31315" y="1227617"/>
            <a:ext cx="1354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latin typeface="Archivo Narrow" panose="020B0604020202020204" charset="0"/>
              </a:rPr>
              <a:t>64</a:t>
            </a:r>
            <a:r>
              <a:rPr lang="es-CO" sz="3200" b="1" dirty="0">
                <a:latin typeface="Archivo Narrow" panose="020B0604020202020204" charset="0"/>
              </a:rPr>
              <a:t>%</a:t>
            </a:r>
            <a:endParaRPr lang="es-CO" sz="2800" dirty="0">
              <a:latin typeface="Archivo Narrow" panose="020B060402020202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799" y="1533786"/>
            <a:ext cx="5400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Archivo Narrow" panose="020B0604020202020204" charset="0"/>
              </a:rPr>
              <a:t>De las compras de papa en 2018 se hacen en la Tienda de Barrio (60% en 2017), seguido por Móviles y </a:t>
            </a:r>
            <a:r>
              <a:rPr lang="es-CO" sz="1600" dirty="0" err="1">
                <a:latin typeface="Archivo Narrow" panose="020B0604020202020204" charset="0"/>
              </a:rPr>
              <a:t>Fruver</a:t>
            </a:r>
            <a:r>
              <a:rPr lang="es-CO" sz="1600" dirty="0">
                <a:latin typeface="Archivo Narrow" panose="020B0604020202020204" charset="0"/>
              </a:rPr>
              <a:t> (7% cada una)</a:t>
            </a:r>
          </a:p>
        </p:txBody>
      </p:sp>
    </p:spTree>
    <p:extLst>
      <p:ext uri="{BB962C8B-B14F-4D97-AF65-F5344CB8AC3E}">
        <p14:creationId xmlns:p14="http://schemas.microsoft.com/office/powerpoint/2010/main" val="39209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LA TIENDA SE CONSOLIDA COMO EL CANAL CLAVE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86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A nivel de zonas, se mantiene el canal como el más relevante en todas ellas, siendo especialmente importante en Costa y Bogotá, donde en promedio ¾ de las compras de sus hogares se hacen allí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370289" y="2190750"/>
            <a:ext cx="6764184" cy="2590800"/>
            <a:chOff x="5410200" y="2180117"/>
            <a:chExt cx="3724273" cy="2952750"/>
          </a:xfrm>
        </p:grpSpPr>
        <p:sp>
          <p:nvSpPr>
            <p:cNvPr id="15" name="Rectangle 14"/>
            <p:cNvSpPr/>
            <p:nvPr/>
          </p:nvSpPr>
          <p:spPr>
            <a:xfrm>
              <a:off x="5410200" y="2180117"/>
              <a:ext cx="3724273" cy="29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aphicFrame>
          <p:nvGraphicFramePr>
            <p:cNvPr id="44" name="Chart 43"/>
            <p:cNvGraphicFramePr/>
            <p:nvPr>
              <p:extLst>
                <p:ext uri="{D42A27DB-BD31-4B8C-83A1-F6EECF244321}">
                  <p14:modId xmlns:p14="http://schemas.microsoft.com/office/powerpoint/2010/main" val="4001352560"/>
                </p:ext>
              </p:extLst>
            </p:nvPr>
          </p:nvGraphicFramePr>
          <p:xfrm>
            <a:off x="5562600" y="2685239"/>
            <a:ext cx="3429000" cy="24011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5" name="Text Placeholder 3"/>
            <p:cNvSpPr txBox="1">
              <a:spLocks/>
            </p:cNvSpPr>
            <p:nvPr/>
          </p:nvSpPr>
          <p:spPr>
            <a:xfrm>
              <a:off x="5867400" y="2190750"/>
              <a:ext cx="3048000" cy="23633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Open Sans"/>
                <a:buNone/>
                <a:defRPr sz="1800" b="0" i="0" u="none" strike="noStrike" cap="none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  <a:lvl2pPr marL="457200" marR="0" lvl="1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Open Sans"/>
                <a:buNone/>
                <a:defRPr sz="2000" b="1" i="0" u="none" strike="noStrike" cap="none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L="914400" marR="0" lvl="2" indent="0" algn="l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Open Sans"/>
                <a:buNone/>
                <a:defRPr sz="1800" b="1" i="0" u="none" strike="noStrike" cap="none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L="1371600" marR="0" lvl="3" indent="0" algn="l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Open Sans"/>
                <a:buNone/>
                <a:defRPr sz="1600" b="1" i="0" u="none" strike="noStrike" cap="none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L="1828800" marR="0" lvl="4" indent="0" algn="l" rtl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Open Sans"/>
                <a:buNone/>
                <a:defRPr sz="1600" b="1" i="0" u="none" strike="noStrike" cap="none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L="2286000" marR="0" lvl="5" indent="0" algn="l" rtl="0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Open Sans"/>
                <a:buNone/>
                <a:defRPr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6pPr>
              <a:lvl7pPr marL="2743200" marR="0" lvl="6" indent="0" algn="l" rtl="0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Open Sans"/>
                <a:buNone/>
                <a:defRPr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7pPr>
              <a:lvl8pPr marL="3200400" marR="0" lvl="7" indent="0" algn="l" rtl="0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Open Sans"/>
                <a:buNone/>
                <a:defRPr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8pPr>
              <a:lvl9pPr marL="3657600" marR="0" lvl="8" indent="0" algn="l" rtl="0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Open Sans"/>
                <a:buNone/>
                <a:defRPr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9pPr>
            </a:lstStyle>
            <a:p>
              <a:pPr algn="ctr"/>
              <a:r>
                <a:rPr lang="es-CO" sz="2000" b="1" dirty="0">
                  <a:solidFill>
                    <a:schemeClr val="bg1"/>
                  </a:solidFill>
                  <a:latin typeface="Arial Narrow" pitchFamily="34" charset="0"/>
                </a:rPr>
                <a:t>Tienda de barrio por Región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42049" y="4085916"/>
              <a:ext cx="790518" cy="657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50" i="1" dirty="0">
                  <a:solidFill>
                    <a:schemeClr val="bg1"/>
                  </a:solidFill>
                  <a:latin typeface="Archivo Narrow" panose="020B0604020202020204" charset="0"/>
                </a:rPr>
                <a:t>Móvil es especialmente relevante en estas zonas</a:t>
              </a:r>
            </a:p>
            <a:p>
              <a:pPr algn="ctr"/>
              <a:r>
                <a:rPr lang="es-CO" sz="1050" i="1" dirty="0">
                  <a:solidFill>
                    <a:schemeClr val="bg1"/>
                  </a:solidFill>
                  <a:latin typeface="Archivo Narrow" panose="020B0604020202020204" charset="0"/>
                </a:rPr>
                <a:t>(más del 25%)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6832208" y="3720403"/>
              <a:ext cx="41954" cy="3189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256680" y="1441266"/>
            <a:ext cx="6877793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9" name="Group 48"/>
          <p:cNvGrpSpPr/>
          <p:nvPr/>
        </p:nvGrpSpPr>
        <p:grpSpPr>
          <a:xfrm>
            <a:off x="269175" y="1352550"/>
            <a:ext cx="2286000" cy="2292697"/>
            <a:chOff x="269175" y="1352550"/>
            <a:chExt cx="2286000" cy="2292697"/>
          </a:xfrm>
        </p:grpSpPr>
        <p:pic>
          <p:nvPicPr>
            <p:cNvPr id="20" name="Shape 112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9175" y="1352550"/>
              <a:ext cx="2286000" cy="22926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323926" y="1892986"/>
              <a:ext cx="2160000" cy="2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31315" y="1227617"/>
            <a:ext cx="1354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latin typeface="Archivo Narrow" panose="020B0604020202020204" charset="0"/>
              </a:rPr>
              <a:t>64</a:t>
            </a:r>
            <a:r>
              <a:rPr lang="es-CO" sz="3200" b="1" dirty="0">
                <a:latin typeface="Archivo Narrow" panose="020B0604020202020204" charset="0"/>
              </a:rPr>
              <a:t>%</a:t>
            </a:r>
            <a:endParaRPr lang="es-CO" sz="2800" dirty="0">
              <a:latin typeface="Archivo Narrow" panose="020B060402020202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1533786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Archivo Narrow" panose="020B0604020202020204" charset="0"/>
              </a:rPr>
              <a:t>De las compras de papa en 2018 se hacen en la Tienda de Barrio (60% en 2017), seguido por Móviles y </a:t>
            </a:r>
            <a:r>
              <a:rPr lang="es-CO" sz="1600" dirty="0" err="1">
                <a:latin typeface="Archivo Narrow" panose="020B0604020202020204" charset="0"/>
              </a:rPr>
              <a:t>Fruver</a:t>
            </a:r>
            <a:r>
              <a:rPr lang="es-CO" sz="1600" dirty="0">
                <a:latin typeface="Archivo Narrow" panose="020B0604020202020204" charset="0"/>
              </a:rPr>
              <a:t> (7% cada una)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254161" y="2708812"/>
            <a:ext cx="353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+17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3380336" y="2571851"/>
            <a:ext cx="353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+1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127986" y="2845028"/>
            <a:ext cx="353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+8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919516" y="3066389"/>
            <a:ext cx="353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+5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635090" y="3060472"/>
            <a:ext cx="353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+16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6786735" y="3060472"/>
            <a:ext cx="353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+1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8502453" y="3150962"/>
            <a:ext cx="353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+24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5602274" y="4865383"/>
            <a:ext cx="1292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+/- VAR VS. 2017</a:t>
            </a:r>
          </a:p>
        </p:txBody>
      </p:sp>
      <p:cxnSp>
        <p:nvCxnSpPr>
          <p:cNvPr id="33" name="Straight Arrow Connector 46"/>
          <p:cNvCxnSpPr/>
          <p:nvPr/>
        </p:nvCxnSpPr>
        <p:spPr>
          <a:xfrm flipH="1">
            <a:off x="5531483" y="3590140"/>
            <a:ext cx="166351" cy="3065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45"/>
          <p:cNvSpPr txBox="1"/>
          <p:nvPr/>
        </p:nvSpPr>
        <p:spPr>
          <a:xfrm>
            <a:off x="6772631" y="3811687"/>
            <a:ext cx="14357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i="1" dirty="0">
                <a:solidFill>
                  <a:schemeClr val="bg1"/>
                </a:solidFill>
                <a:latin typeface="Archivo Narrow" panose="020B0604020202020204" charset="0"/>
              </a:rPr>
              <a:t>Es la ciudad donde </a:t>
            </a:r>
            <a:r>
              <a:rPr lang="es-CO" sz="1050" i="1" dirty="0" err="1">
                <a:solidFill>
                  <a:schemeClr val="bg1"/>
                </a:solidFill>
                <a:latin typeface="Archivo Narrow" panose="020B0604020202020204" charset="0"/>
              </a:rPr>
              <a:t>Fruver</a:t>
            </a:r>
            <a:r>
              <a:rPr lang="es-CO" sz="1050" i="1" dirty="0">
                <a:solidFill>
                  <a:schemeClr val="bg1"/>
                </a:solidFill>
                <a:latin typeface="Archivo Narrow" panose="020B0604020202020204" charset="0"/>
              </a:rPr>
              <a:t> tiene más peso</a:t>
            </a:r>
          </a:p>
          <a:p>
            <a:pPr algn="ctr"/>
            <a:r>
              <a:rPr lang="es-CO" sz="1050" i="1" dirty="0">
                <a:solidFill>
                  <a:schemeClr val="bg1"/>
                </a:solidFill>
                <a:latin typeface="Archivo Narrow" panose="020B0604020202020204" charset="0"/>
              </a:rPr>
              <a:t>(más del 25%)</a:t>
            </a:r>
          </a:p>
        </p:txBody>
      </p:sp>
      <p:cxnSp>
        <p:nvCxnSpPr>
          <p:cNvPr id="35" name="Straight Arrow Connector 46"/>
          <p:cNvCxnSpPr/>
          <p:nvPr/>
        </p:nvCxnSpPr>
        <p:spPr>
          <a:xfrm>
            <a:off x="6621691" y="3722988"/>
            <a:ext cx="272843" cy="22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56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Arial Narrow" pitchFamily="34" charset="0"/>
              </a:rPr>
              <a:t>INVENTARIO DE HOGARES EN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0321" cy="236339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Levantamiento especial en los hogares sobre el consumo de papas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  <a:p>
            <a:r>
              <a:rPr lang="es-CO" dirty="0"/>
              <a:t>* 94% A 2018, 93% EN AGOSTO/18</a:t>
            </a:r>
          </a:p>
        </p:txBody>
      </p:sp>
      <p:pic>
        <p:nvPicPr>
          <p:cNvPr id="11" name="Shape 93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1885950"/>
            <a:ext cx="3810000" cy="22054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4419599" y="1200151"/>
            <a:ext cx="4648201" cy="5333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spcBef>
                <a:spcPts val="600"/>
              </a:spcBef>
              <a:defRPr/>
            </a:pPr>
            <a:r>
              <a:rPr lang="es-ES" sz="3200" b="1" dirty="0">
                <a:solidFill>
                  <a:schemeClr val="accent1"/>
                </a:solidFill>
                <a:latin typeface="Arial Narrow" pitchFamily="34" charset="0"/>
              </a:rPr>
              <a:t>Objetivo: </a:t>
            </a:r>
            <a:r>
              <a:rPr lang="es-ES" sz="1800" dirty="0">
                <a:solidFill>
                  <a:schemeClr val="bg2"/>
                </a:solidFill>
                <a:latin typeface="Arial Narrow" pitchFamily="34" charset="0"/>
              </a:rPr>
              <a:t>A través de un Inventario, se registró en más de 4,300 hogares la penetración de </a:t>
            </a:r>
            <a:r>
              <a:rPr lang="es-ES" sz="1800" b="1" dirty="0">
                <a:solidFill>
                  <a:schemeClr val="bg2"/>
                </a:solidFill>
                <a:latin typeface="Arial Narrow" pitchFamily="34" charset="0"/>
              </a:rPr>
              <a:t>COMPRA, CONSUMO Y PERCEPCIÓN </a:t>
            </a:r>
            <a:r>
              <a:rPr lang="es-ES" sz="1800" dirty="0">
                <a:solidFill>
                  <a:schemeClr val="bg2"/>
                </a:solidFill>
                <a:latin typeface="Arial Narrow" pitchFamily="34" charset="0"/>
              </a:rPr>
              <a:t>sobre papas en los hogares, lugar de compra, momentos de consumo, manera de preparación, cantidad comprada y consumida, así como la publicidad por Región y NSE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24400" y="3638551"/>
            <a:ext cx="4343400" cy="533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600"/>
              </a:spcBef>
              <a:defRPr/>
            </a:pPr>
            <a:r>
              <a:rPr lang="es-ES" sz="4000" b="1" dirty="0">
                <a:solidFill>
                  <a:schemeClr val="accent1"/>
                </a:solidFill>
                <a:latin typeface="Arial Narrow" pitchFamily="34" charset="0"/>
              </a:rPr>
              <a:t>94</a:t>
            </a:r>
            <a:r>
              <a:rPr lang="es-ES" sz="3200" b="1" dirty="0">
                <a:solidFill>
                  <a:schemeClr val="accent1"/>
                </a:solidFill>
                <a:latin typeface="Arial Narrow" pitchFamily="34" charset="0"/>
              </a:rPr>
              <a:t>%* </a:t>
            </a:r>
            <a:r>
              <a:rPr lang="es-ES" sz="1800" dirty="0">
                <a:solidFill>
                  <a:schemeClr val="bg2"/>
                </a:solidFill>
                <a:latin typeface="Arial Narrow" pitchFamily="34" charset="0"/>
              </a:rPr>
              <a:t>de los hogares compraron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(91 en 2017)</a:t>
            </a:r>
            <a:r>
              <a:rPr lang="es-ES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09211" y="4324350"/>
            <a:ext cx="4406189" cy="5333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r"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bg2"/>
                </a:solidFill>
                <a:latin typeface="Arial Narrow" pitchFamily="34" charset="0"/>
              </a:rPr>
              <a:t>Investigación: Agosto 2018</a:t>
            </a:r>
          </a:p>
        </p:txBody>
      </p:sp>
    </p:spTree>
    <p:extLst>
      <p:ext uri="{BB962C8B-B14F-4D97-AF65-F5344CB8AC3E}">
        <p14:creationId xmlns:p14="http://schemas.microsoft.com/office/powerpoint/2010/main" val="17221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HOGARES PREFIEREN LAS COMPRAS SEMANALES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86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Más de la mitad de los hogares prefieren realizar las compras de papa cada 5 días o más. Aquellos que compran cada 3 días o menos son un 19% en 2018 </a:t>
            </a:r>
          </a:p>
        </p:txBody>
      </p:sp>
      <p:pic>
        <p:nvPicPr>
          <p:cNvPr id="15" name="Shape 16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4852" y="1552962"/>
            <a:ext cx="1744148" cy="147598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232964" y="1932628"/>
            <a:ext cx="647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latin typeface="Archivo Narrow" panose="020B0604020202020204" charset="0"/>
              </a:rPr>
              <a:t>8</a:t>
            </a:r>
            <a:endParaRPr lang="es-CO" sz="2800" dirty="0">
              <a:latin typeface="Archivo Narrow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0200" y="3026330"/>
            <a:ext cx="191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dirty="0">
                <a:latin typeface="Archivo Narrow" panose="020B0604020202020204" charset="0"/>
              </a:rPr>
              <a:t>Veces por mes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2061830"/>
            <a:ext cx="1404000" cy="0"/>
          </a:xfrm>
          <a:prstGeom prst="line">
            <a:avLst/>
          </a:prstGeom>
          <a:ln w="571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" y="135255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>
                <a:solidFill>
                  <a:schemeClr val="tx1"/>
                </a:solidFill>
                <a:latin typeface="Arial Narrow" pitchFamily="34" charset="0"/>
                <a:ea typeface="Open Sans"/>
                <a:cs typeface="Open Sans"/>
                <a:sym typeface="Open Sans"/>
              </a:rPr>
              <a:t>Frecuencia Compra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8715" y="3179707"/>
            <a:ext cx="1354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chivo Narrow" panose="020B0604020202020204" charset="0"/>
              </a:rPr>
              <a:t>4</a:t>
            </a:r>
            <a:endParaRPr lang="es-CO" sz="3600" dirty="0">
              <a:latin typeface="Archivo Narrow" panose="020B060402020202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1986" y="3395662"/>
            <a:ext cx="191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latin typeface="Archivo Narrow" panose="020B0604020202020204" charset="0"/>
              </a:rPr>
              <a:t>Cada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19200" y="3638550"/>
            <a:ext cx="268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dirty="0">
                <a:latin typeface="Archivo Narrow" panose="020B0604020202020204" charset="0"/>
              </a:rPr>
              <a:t>Días en promedio un hogar colombiano compra papa</a:t>
            </a:r>
          </a:p>
          <a:p>
            <a:pPr algn="ctr"/>
            <a:r>
              <a:rPr lang="es-CO" sz="1800" dirty="0">
                <a:latin typeface="Archivo Narrow" panose="020B0604020202020204" charset="0"/>
              </a:rPr>
              <a:t>(vs. 3 días en 2017)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56926" y="3404528"/>
            <a:ext cx="3216" cy="3102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011849945"/>
              </p:ext>
            </p:extLst>
          </p:nvPr>
        </p:nvGraphicFramePr>
        <p:xfrm>
          <a:off x="4019389" y="950975"/>
          <a:ext cx="5242916" cy="393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038600" y="4780026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i="1" dirty="0">
                <a:latin typeface="Archivo Narrow" panose="020B0604020202020204" charset="0"/>
              </a:rPr>
              <a:t>Light: Hogares que compran c/5 días o más, Medium: Entre 3 y 5 días; Heavy: C/3 días o menos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162800" y="219075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00B050"/>
                </a:solidFill>
                <a:latin typeface="Arial Narrow" panose="020B0606020202030204" pitchFamily="34" charset="0"/>
              </a:rPr>
              <a:t>+13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716780" y="3930938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-10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945380" y="179279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-3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772400" y="4495831"/>
            <a:ext cx="1292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+/- VAR VS. 2017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2133600" y="1691872"/>
            <a:ext cx="82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>
                <a:solidFill>
                  <a:schemeClr val="tx1"/>
                </a:solidFill>
                <a:latin typeface="Arial Narrow" pitchFamily="34" charset="0"/>
                <a:ea typeface="Open Sans"/>
                <a:cs typeface="Open Sans"/>
                <a:sym typeface="Open San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7105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PAPA REGULAR SIGUE DOMINANDO EN EL PAÍS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1000" y="1315300"/>
            <a:ext cx="2743200" cy="1997922"/>
            <a:chOff x="152400" y="1657350"/>
            <a:chExt cx="2743200" cy="1997922"/>
          </a:xfrm>
        </p:grpSpPr>
        <p:sp>
          <p:nvSpPr>
            <p:cNvPr id="8" name="TextBox 7"/>
            <p:cNvSpPr txBox="1"/>
            <p:nvPr/>
          </p:nvSpPr>
          <p:spPr>
            <a:xfrm>
              <a:off x="588096" y="1657350"/>
              <a:ext cx="1774104" cy="110799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O" sz="6000" b="1" dirty="0">
                  <a:latin typeface="Archivo Narrow" panose="020B0604020202020204" charset="0"/>
                </a:rPr>
                <a:t>84</a:t>
              </a:r>
              <a:r>
                <a:rPr lang="es-CO" sz="6600" b="1" dirty="0">
                  <a:latin typeface="Archivo Narrow" panose="020B0604020202020204" charset="0"/>
                </a:rPr>
                <a:t>%</a:t>
              </a:r>
              <a:endParaRPr lang="es-CO" sz="2800" dirty="0">
                <a:latin typeface="Archivo Narrow" panose="020B060402020202020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" y="3008941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800" dirty="0">
                  <a:latin typeface="Archivo Narrow" panose="020B0604020202020204" charset="0"/>
                </a:rPr>
                <a:t>Compro tipo de papa: </a:t>
              </a:r>
              <a:r>
                <a:rPr lang="es-CO" sz="1800" b="1" dirty="0">
                  <a:latin typeface="Archivo Narrow" panose="020B0604020202020204" charset="0"/>
                </a:rPr>
                <a:t>REGULAR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2590800" y="2152206"/>
            <a:ext cx="685800" cy="0"/>
          </a:xfrm>
          <a:prstGeom prst="line">
            <a:avLst/>
          </a:prstGeom>
          <a:ln w="28575">
            <a:solidFill>
              <a:srgbClr val="0070C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37745" y="3339032"/>
            <a:ext cx="2205455" cy="1485050"/>
            <a:chOff x="309145" y="1657350"/>
            <a:chExt cx="2205455" cy="1485050"/>
          </a:xfrm>
        </p:grpSpPr>
        <p:sp>
          <p:nvSpPr>
            <p:cNvPr id="14" name="TextBox 13"/>
            <p:cNvSpPr txBox="1"/>
            <p:nvPr/>
          </p:nvSpPr>
          <p:spPr>
            <a:xfrm>
              <a:off x="588096" y="1657350"/>
              <a:ext cx="1774104" cy="92333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5400" b="1" dirty="0">
                  <a:latin typeface="Archivo Narrow" panose="020B0604020202020204" charset="0"/>
                </a:rPr>
                <a:t>16</a:t>
              </a:r>
              <a:r>
                <a:rPr lang="es-CO" sz="4400" b="1" dirty="0">
                  <a:latin typeface="Archivo Narrow" panose="020B0604020202020204" charset="0"/>
                </a:rPr>
                <a:t>%</a:t>
              </a:r>
              <a:endParaRPr lang="es-CO" sz="1600" dirty="0">
                <a:latin typeface="Archivo Narrow" panose="020B060402020202020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9145" y="2773068"/>
              <a:ext cx="22054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800" b="1" dirty="0">
                  <a:latin typeface="Archivo Narrow" panose="020B0604020202020204" charset="0"/>
                </a:rPr>
                <a:t>CRIOLLA / AMARILLA</a:t>
              </a:r>
            </a:p>
          </p:txBody>
        </p:sp>
      </p:grp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244084368"/>
              </p:ext>
            </p:extLst>
          </p:nvPr>
        </p:nvGraphicFramePr>
        <p:xfrm>
          <a:off x="3276600" y="1809750"/>
          <a:ext cx="2971800" cy="320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2448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Concentra el 84% de las compras de los hogares y gana peso frente al 2017. Bogotá sigue siendo la ciudad que representa el mayor % en ambos tipos, aunque pierde relevancia frente a 2017</a:t>
            </a: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3429000" y="1192411"/>
            <a:ext cx="5414286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% de Cantidad comprada (KG) por ciudad</a:t>
            </a: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4189645497"/>
              </p:ext>
            </p:extLst>
          </p:nvPr>
        </p:nvGraphicFramePr>
        <p:xfrm>
          <a:off x="6019800" y="1809750"/>
          <a:ext cx="2971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5200" y="15811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6"/>
                </a:solidFill>
              </a:rPr>
              <a:t>REGULAR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0" y="15811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6"/>
                </a:solidFill>
              </a:rPr>
              <a:t>CRIOLLA</a:t>
            </a:r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97168" y="1276350"/>
            <a:ext cx="801503" cy="611088"/>
            <a:chOff x="2097168" y="1123950"/>
            <a:chExt cx="801503" cy="611088"/>
          </a:xfrm>
        </p:grpSpPr>
        <p:sp>
          <p:nvSpPr>
            <p:cNvPr id="6" name="Oval 5"/>
            <p:cNvSpPr/>
            <p:nvPr/>
          </p:nvSpPr>
          <p:spPr>
            <a:xfrm>
              <a:off x="2133600" y="1123950"/>
              <a:ext cx="685800" cy="611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97168" y="1242596"/>
              <a:ext cx="801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b="1" dirty="0">
                  <a:solidFill>
                    <a:schemeClr val="bg1"/>
                  </a:solidFill>
                </a:rPr>
                <a:t>+6pp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94097" y="3332262"/>
            <a:ext cx="801503" cy="611088"/>
            <a:chOff x="2097168" y="1123950"/>
            <a:chExt cx="801503" cy="611088"/>
          </a:xfrm>
        </p:grpSpPr>
        <p:sp>
          <p:nvSpPr>
            <p:cNvPr id="24" name="Oval 23"/>
            <p:cNvSpPr/>
            <p:nvPr/>
          </p:nvSpPr>
          <p:spPr>
            <a:xfrm>
              <a:off x="2133600" y="1123950"/>
              <a:ext cx="685800" cy="611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97168" y="1242596"/>
              <a:ext cx="801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b="1" dirty="0">
                  <a:solidFill>
                    <a:schemeClr val="bg1"/>
                  </a:solidFill>
                </a:rPr>
                <a:t>-6pp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CuadroTexto 27"/>
          <p:cNvSpPr txBox="1"/>
          <p:nvPr/>
        </p:nvSpPr>
        <p:spPr>
          <a:xfrm rot="16200000">
            <a:off x="-184992" y="2750081"/>
            <a:ext cx="1292260" cy="253916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+/- VAR VS. 2017</a:t>
            </a:r>
          </a:p>
        </p:txBody>
      </p:sp>
    </p:spTree>
    <p:extLst>
      <p:ext uri="{BB962C8B-B14F-4D97-AF65-F5344CB8AC3E}">
        <p14:creationId xmlns:p14="http://schemas.microsoft.com/office/powerpoint/2010/main" val="18409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sz="2400" dirty="0">
                <a:latin typeface="Arial Narrow" pitchFamily="34" charset="0"/>
              </a:rPr>
              <a:t>EL ALMUERZO SE MANTIENE COMO EL MOMENTO MÁS USUAL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86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Sigue concentrando más del 70% de las ocasiones de consumo. Se destaca la ganancia de peso de la Comida en el último año, siendo esto jalonado por Medellín y Bogotá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310976" y="1504950"/>
          <a:ext cx="4261023" cy="3182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3"/>
          <p:cNvSpPr txBox="1">
            <a:spLocks/>
          </p:cNvSpPr>
          <p:nvPr/>
        </p:nvSpPr>
        <p:spPr>
          <a:xfrm>
            <a:off x="381000" y="1276350"/>
            <a:ext cx="37338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Momento de Consumo %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32845964"/>
              </p:ext>
            </p:extLst>
          </p:nvPr>
        </p:nvGraphicFramePr>
        <p:xfrm>
          <a:off x="4267200" y="1665088"/>
          <a:ext cx="4724400" cy="311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3"/>
          <p:cNvSpPr txBox="1">
            <a:spLocks/>
          </p:cNvSpPr>
          <p:nvPr/>
        </p:nvSpPr>
        <p:spPr>
          <a:xfrm>
            <a:off x="4419600" y="1276350"/>
            <a:ext cx="44196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Momento de Consumo % por Región 2018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47601" y="3943350"/>
            <a:ext cx="662399" cy="505032"/>
            <a:chOff x="2125483" y="1123950"/>
            <a:chExt cx="801503" cy="611088"/>
          </a:xfrm>
        </p:grpSpPr>
        <p:sp>
          <p:nvSpPr>
            <p:cNvPr id="13" name="Oval 12"/>
            <p:cNvSpPr/>
            <p:nvPr/>
          </p:nvSpPr>
          <p:spPr>
            <a:xfrm>
              <a:off x="2133600" y="1123950"/>
              <a:ext cx="685800" cy="611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25483" y="1242596"/>
              <a:ext cx="801503" cy="335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solidFill>
                    <a:schemeClr val="bg1"/>
                  </a:solidFill>
                </a:rPr>
                <a:t>-3pp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95400" y="2676318"/>
            <a:ext cx="662399" cy="505032"/>
            <a:chOff x="2097168" y="1123950"/>
            <a:chExt cx="801503" cy="611088"/>
          </a:xfrm>
        </p:grpSpPr>
        <p:sp>
          <p:nvSpPr>
            <p:cNvPr id="16" name="Oval 15"/>
            <p:cNvSpPr/>
            <p:nvPr/>
          </p:nvSpPr>
          <p:spPr>
            <a:xfrm>
              <a:off x="2133600" y="1123950"/>
              <a:ext cx="685800" cy="611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97168" y="1242596"/>
              <a:ext cx="801503" cy="335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solidFill>
                    <a:schemeClr val="bg1"/>
                  </a:solidFill>
                </a:rPr>
                <a:t>+5pp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5000" y="1649411"/>
            <a:ext cx="662399" cy="505032"/>
            <a:chOff x="2097168" y="1123950"/>
            <a:chExt cx="801503" cy="611088"/>
          </a:xfrm>
        </p:grpSpPr>
        <p:sp>
          <p:nvSpPr>
            <p:cNvPr id="19" name="Oval 18"/>
            <p:cNvSpPr/>
            <p:nvPr/>
          </p:nvSpPr>
          <p:spPr>
            <a:xfrm>
              <a:off x="2133600" y="1123950"/>
              <a:ext cx="685800" cy="611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97168" y="1242596"/>
              <a:ext cx="801503" cy="335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solidFill>
                    <a:schemeClr val="bg1"/>
                  </a:solidFill>
                </a:rPr>
                <a:t>-1pp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99" y="2462493"/>
            <a:ext cx="1169201" cy="1169201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3505200" y="4779050"/>
            <a:ext cx="1292260" cy="253916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+/- VAR VS. 2017</a:t>
            </a:r>
          </a:p>
        </p:txBody>
      </p:sp>
    </p:spTree>
    <p:extLst>
      <p:ext uri="{BB962C8B-B14F-4D97-AF65-F5344CB8AC3E}">
        <p14:creationId xmlns:p14="http://schemas.microsoft.com/office/powerpoint/2010/main" val="38832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3 PREPARACIONES CONCENTRAN EL CONSUMO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86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En todos los NSE se aprecia como Sopa, Sudada y Fritas se mantienen como los tipos de preparación preferidos por los hogares colombianos. En el NSE Alto se aprecian hábitos más saludables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556015843"/>
              </p:ext>
            </p:extLst>
          </p:nvPr>
        </p:nvGraphicFramePr>
        <p:xfrm>
          <a:off x="457200" y="1588888"/>
          <a:ext cx="8305800" cy="3116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1981200" y="1660350"/>
            <a:ext cx="0" cy="2664000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 txBox="1">
            <a:spLocks/>
          </p:cNvSpPr>
          <p:nvPr/>
        </p:nvSpPr>
        <p:spPr>
          <a:xfrm>
            <a:off x="1524000" y="1200150"/>
            <a:ext cx="55626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Tipo de Preparación por NSE 2018 - ALMUERZO</a:t>
            </a:r>
          </a:p>
        </p:txBody>
      </p:sp>
    </p:spTree>
    <p:extLst>
      <p:ext uri="{BB962C8B-B14F-4D97-AF65-F5344CB8AC3E}">
        <p14:creationId xmlns:p14="http://schemas.microsoft.com/office/powerpoint/2010/main" val="2088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41" y="1020671"/>
            <a:ext cx="2644959" cy="26449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DIFERENTES PREPARACIONES POR REGIÓN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1" y="590550"/>
            <a:ext cx="8092440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Mientras que para Sopa y Frita se muestran Medellín y Cali como las ciudades que más preparan la papa así, en Sudada y Salada es donde toma relevancia Bogotá. Al Vapor se prefiere en Costa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859327610"/>
              </p:ext>
            </p:extLst>
          </p:nvPr>
        </p:nvGraphicFramePr>
        <p:xfrm>
          <a:off x="381000" y="1588888"/>
          <a:ext cx="8153400" cy="311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609600" y="1200150"/>
            <a:ext cx="59436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Tipo de Preparación por Región (Conteo por Hogares) - 2018</a:t>
            </a:r>
          </a:p>
        </p:txBody>
      </p:sp>
    </p:spTree>
    <p:extLst>
      <p:ext uri="{BB962C8B-B14F-4D97-AF65-F5344CB8AC3E}">
        <p14:creationId xmlns:p14="http://schemas.microsoft.com/office/powerpoint/2010/main" val="6871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41" y="1020671"/>
            <a:ext cx="2644959" cy="26449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ESTRUCTURAS SIMILARES POR NSE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1" y="590550"/>
            <a:ext cx="8092440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Las principales preparaciones se concentran en los NSE Bajo y Medio, siendo el Bajo más importante para Salada mientras que Medio alcanza más peso en Sopa y Frita. Alto con más peso en Vapor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334548077"/>
              </p:ext>
            </p:extLst>
          </p:nvPr>
        </p:nvGraphicFramePr>
        <p:xfrm>
          <a:off x="381000" y="1588888"/>
          <a:ext cx="8153400" cy="311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609600" y="1200150"/>
            <a:ext cx="59436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Tipo de Preparación por NSE (Consumo por Hogares) - 2018</a:t>
            </a:r>
          </a:p>
        </p:txBody>
      </p:sp>
    </p:spTree>
    <p:extLst>
      <p:ext uri="{BB962C8B-B14F-4D97-AF65-F5344CB8AC3E}">
        <p14:creationId xmlns:p14="http://schemas.microsoft.com/office/powerpoint/2010/main" val="124509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3138242840"/>
              </p:ext>
            </p:extLst>
          </p:nvPr>
        </p:nvGraphicFramePr>
        <p:xfrm>
          <a:off x="7296150" y="1658850"/>
          <a:ext cx="18288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821959137"/>
              </p:ext>
            </p:extLst>
          </p:nvPr>
        </p:nvGraphicFramePr>
        <p:xfrm>
          <a:off x="5642051" y="2647950"/>
          <a:ext cx="18288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ARROZ Y CARNE, EL ACOMPAÑAMIENTO IDEAL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86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Solo es diferente en el desayuno, donde son los huevos el acompañamiento más común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865614129"/>
              </p:ext>
            </p:extLst>
          </p:nvPr>
        </p:nvGraphicFramePr>
        <p:xfrm>
          <a:off x="457200" y="1660350"/>
          <a:ext cx="3581400" cy="31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4038600" y="1660350"/>
            <a:ext cx="0" cy="2664000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 txBox="1">
            <a:spLocks/>
          </p:cNvSpPr>
          <p:nvPr/>
        </p:nvSpPr>
        <p:spPr>
          <a:xfrm>
            <a:off x="152400" y="1200150"/>
            <a:ext cx="39624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Acompañamiento de la papa % - 2018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658174190"/>
              </p:ext>
            </p:extLst>
          </p:nvPr>
        </p:nvGraphicFramePr>
        <p:xfrm>
          <a:off x="4038600" y="1658850"/>
          <a:ext cx="18288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 Placeholder 3"/>
          <p:cNvSpPr txBox="1">
            <a:spLocks/>
          </p:cNvSpPr>
          <p:nvPr/>
        </p:nvSpPr>
        <p:spPr>
          <a:xfrm>
            <a:off x="4457700" y="2522042"/>
            <a:ext cx="11049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Almuerzo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6057900" y="3512642"/>
            <a:ext cx="11049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Comida</a:t>
            </a: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7734300" y="2495550"/>
            <a:ext cx="1104900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b="1" dirty="0">
                <a:latin typeface="Arial Narrow" pitchFamily="34" charset="0"/>
              </a:rPr>
              <a:t>Desayuno</a:t>
            </a: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4495800" y="1047750"/>
            <a:ext cx="37338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¿Cuál es el acompañamiento principal por ocasión de consumo?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81577" y="4491871"/>
            <a:ext cx="1298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i="1" dirty="0">
                <a:latin typeface="Arial Narrow" panose="020B0606020202030204" pitchFamily="34" charset="0"/>
              </a:rPr>
              <a:t>21% de los momentos de consumo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3560355"/>
            <a:ext cx="1298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i="1" dirty="0">
                <a:latin typeface="Arial Narrow" panose="020B0606020202030204" pitchFamily="34" charset="0"/>
              </a:rPr>
              <a:t>71% de los momentos de consumo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0274" y="3560355"/>
            <a:ext cx="1298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i="1" dirty="0">
                <a:latin typeface="Arial Narrow" panose="020B0606020202030204" pitchFamily="34" charset="0"/>
              </a:rPr>
              <a:t>7% de los momentos de consumo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496042" y="2419350"/>
            <a:ext cx="353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0B050"/>
                </a:solidFill>
                <a:latin typeface="Arial Narrow" panose="020B060602020203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3997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ACOMPAÑAMIENTO VARÍA POR ZONA Y OCASIÓN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86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Dependiendo del momento de consumo  y la hora del día, el acompañamiento de la papa puede variar….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9609" y="1428750"/>
            <a:ext cx="2849525" cy="3352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angle 6"/>
          <p:cNvSpPr/>
          <p:nvPr/>
        </p:nvSpPr>
        <p:spPr>
          <a:xfrm>
            <a:off x="3263309" y="1428750"/>
            <a:ext cx="2849525" cy="335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angle 7"/>
          <p:cNvSpPr/>
          <p:nvPr/>
        </p:nvSpPr>
        <p:spPr>
          <a:xfrm>
            <a:off x="6197009" y="1428750"/>
            <a:ext cx="2849525" cy="3352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38307" y="1152525"/>
            <a:ext cx="2232128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chivo Narrow"/>
              <a:buNone/>
              <a:defRPr sz="3000" b="1" i="0" u="none" strike="noStrike" cap="none">
                <a:solidFill>
                  <a:schemeClr val="dk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pPr algn="ctr"/>
            <a:r>
              <a:rPr lang="es-CO" dirty="0">
                <a:solidFill>
                  <a:schemeClr val="tx1"/>
                </a:solidFill>
                <a:latin typeface="Arial Narrow" pitchFamily="34" charset="0"/>
              </a:rPr>
              <a:t>ALMUERZO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406672" y="1152525"/>
            <a:ext cx="2232128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chivo Narrow"/>
              <a:buNone/>
              <a:defRPr sz="3000" b="1" i="0" u="none" strike="noStrike" cap="none">
                <a:solidFill>
                  <a:schemeClr val="dk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pPr algn="ctr"/>
            <a:r>
              <a:rPr lang="es-CO" dirty="0">
                <a:latin typeface="Arial Narrow" pitchFamily="34" charset="0"/>
              </a:rPr>
              <a:t>COMIDA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6378472" y="1152525"/>
            <a:ext cx="2232128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chivo Narrow"/>
              <a:buNone/>
              <a:defRPr sz="3000" b="1" i="0" u="none" strike="noStrike" cap="none">
                <a:solidFill>
                  <a:schemeClr val="dk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indent="0">
              <a:spcBef>
                <a:spcPts val="0"/>
              </a:spcBef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pPr algn="ctr"/>
            <a:r>
              <a:rPr lang="es-CO" dirty="0">
                <a:latin typeface="Arial Narrow" pitchFamily="34" charset="0"/>
              </a:rPr>
              <a:t>DESAYUNO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7200" y="3097035"/>
            <a:ext cx="2582243" cy="1054858"/>
            <a:chOff x="457200" y="1885950"/>
            <a:chExt cx="2582243" cy="1054858"/>
          </a:xfrm>
        </p:grpSpPr>
        <p:sp>
          <p:nvSpPr>
            <p:cNvPr id="12" name="TextBox 11"/>
            <p:cNvSpPr txBox="1"/>
            <p:nvPr/>
          </p:nvSpPr>
          <p:spPr>
            <a:xfrm>
              <a:off x="457200" y="1885950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CARNE</a:t>
              </a:r>
            </a:p>
          </p:txBody>
        </p:sp>
        <p:sp>
          <p:nvSpPr>
            <p:cNvPr id="13" name="Left Brace 12"/>
            <p:cNvSpPr/>
            <p:nvPr/>
          </p:nvSpPr>
          <p:spPr>
            <a:xfrm>
              <a:off x="1178872" y="2038350"/>
              <a:ext cx="382771" cy="902458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02831" y="2063175"/>
              <a:ext cx="14366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BOGOTÁ (34%)</a:t>
              </a:r>
            </a:p>
            <a:p>
              <a:r>
                <a:rPr lang="es-CO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COSTA (35%)</a:t>
              </a:r>
            </a:p>
            <a:p>
              <a:r>
                <a:rPr lang="es-CO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BMANGA (31%)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20757" y="2724150"/>
            <a:ext cx="2494643" cy="896235"/>
            <a:chOff x="457200" y="1657350"/>
            <a:chExt cx="2494643" cy="896235"/>
          </a:xfrm>
        </p:grpSpPr>
        <p:sp>
          <p:nvSpPr>
            <p:cNvPr id="32" name="TextBox 31"/>
            <p:cNvSpPr txBox="1"/>
            <p:nvPr/>
          </p:nvSpPr>
          <p:spPr>
            <a:xfrm>
              <a:off x="457200" y="1657350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CARNE</a:t>
              </a:r>
            </a:p>
          </p:txBody>
        </p:sp>
        <p:sp>
          <p:nvSpPr>
            <p:cNvPr id="33" name="Left Brace 32"/>
            <p:cNvSpPr/>
            <p:nvPr/>
          </p:nvSpPr>
          <p:spPr>
            <a:xfrm>
              <a:off x="1275443" y="1809750"/>
              <a:ext cx="382771" cy="743835"/>
            </a:xfrm>
            <a:prstGeom prst="leftBrac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63321" y="1910775"/>
              <a:ext cx="13885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EJE CAF (24%)</a:t>
              </a:r>
            </a:p>
            <a:p>
              <a:r>
                <a:rPr lang="es-CO" sz="16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IBAGUE (15%)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0800" y="1556246"/>
            <a:ext cx="2598365" cy="1186437"/>
            <a:chOff x="6254435" y="3333750"/>
            <a:chExt cx="2598365" cy="1186437"/>
          </a:xfrm>
        </p:grpSpPr>
        <p:sp>
          <p:nvSpPr>
            <p:cNvPr id="68" name="TextBox 67"/>
            <p:cNvSpPr txBox="1"/>
            <p:nvPr/>
          </p:nvSpPr>
          <p:spPr>
            <a:xfrm>
              <a:off x="6254435" y="3488954"/>
              <a:ext cx="984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HUEVOS</a:t>
              </a:r>
            </a:p>
          </p:txBody>
        </p:sp>
        <p:sp>
          <p:nvSpPr>
            <p:cNvPr id="69" name="Left Brace 68"/>
            <p:cNvSpPr/>
            <p:nvPr/>
          </p:nvSpPr>
          <p:spPr>
            <a:xfrm>
              <a:off x="7086600" y="3333750"/>
              <a:ext cx="383631" cy="118643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15200" y="3409950"/>
              <a:ext cx="153760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MEDELLÍN (40%)</a:t>
              </a:r>
            </a:p>
            <a:p>
              <a:r>
                <a:rPr lang="es-CO" sz="16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CALI (33%)</a:t>
              </a:r>
            </a:p>
            <a:p>
              <a:r>
                <a:rPr lang="es-CO" sz="16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COSTA (30%)</a:t>
              </a:r>
            </a:p>
            <a:p>
              <a:r>
                <a:rPr lang="es-CO" sz="16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BMANGA (29%)</a:t>
              </a:r>
            </a:p>
          </p:txBody>
        </p:sp>
        <p:pic>
          <p:nvPicPr>
            <p:cNvPr id="73" name="Shape 1426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478715" y="3803160"/>
              <a:ext cx="531685" cy="5422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Shape 109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700" y="3462735"/>
            <a:ext cx="5343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41" y="3105150"/>
            <a:ext cx="534159" cy="548640"/>
          </a:xfrm>
          <a:prstGeom prst="rect">
            <a:avLst/>
          </a:prstGeom>
        </p:spPr>
      </p:pic>
      <p:sp>
        <p:nvSpPr>
          <p:cNvPr id="71" name="Left Brace 12"/>
          <p:cNvSpPr/>
          <p:nvPr/>
        </p:nvSpPr>
        <p:spPr>
          <a:xfrm>
            <a:off x="1177759" y="1809750"/>
            <a:ext cx="382771" cy="1122943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4" name="Shape 119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6842" y="2378618"/>
            <a:ext cx="545400" cy="4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TextBox 11"/>
          <p:cNvSpPr txBox="1"/>
          <p:nvPr/>
        </p:nvSpPr>
        <p:spPr>
          <a:xfrm>
            <a:off x="401379" y="193835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ARROZ</a:t>
            </a:r>
          </a:p>
        </p:txBody>
      </p:sp>
      <p:sp>
        <p:nvSpPr>
          <p:cNvPr id="79" name="TextBox 13"/>
          <p:cNvSpPr txBox="1"/>
          <p:nvPr/>
        </p:nvSpPr>
        <p:spPr>
          <a:xfrm>
            <a:off x="1584171" y="1844368"/>
            <a:ext cx="15376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CALI (36%)</a:t>
            </a:r>
          </a:p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MEDELLÍN (34%)</a:t>
            </a:r>
          </a:p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EJE CAF (32%)</a:t>
            </a:r>
          </a:p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IBAGUE (32%)</a:t>
            </a:r>
          </a:p>
        </p:txBody>
      </p:sp>
      <p:grpSp>
        <p:nvGrpSpPr>
          <p:cNvPr id="80" name="Group 14"/>
          <p:cNvGrpSpPr/>
          <p:nvPr/>
        </p:nvGrpSpPr>
        <p:grpSpPr>
          <a:xfrm>
            <a:off x="3351361" y="2724150"/>
            <a:ext cx="2479651" cy="1054858"/>
            <a:chOff x="457200" y="1885950"/>
            <a:chExt cx="2479651" cy="1054858"/>
          </a:xfrm>
        </p:grpSpPr>
        <p:sp>
          <p:nvSpPr>
            <p:cNvPr id="81" name="TextBox 11"/>
            <p:cNvSpPr txBox="1"/>
            <p:nvPr/>
          </p:nvSpPr>
          <p:spPr>
            <a:xfrm>
              <a:off x="457200" y="1885950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CARNE</a:t>
              </a:r>
            </a:p>
          </p:txBody>
        </p:sp>
        <p:sp>
          <p:nvSpPr>
            <p:cNvPr id="82" name="Left Brace 12"/>
            <p:cNvSpPr/>
            <p:nvPr/>
          </p:nvSpPr>
          <p:spPr>
            <a:xfrm>
              <a:off x="1178872" y="2038350"/>
              <a:ext cx="382771" cy="902458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TextBox 13"/>
            <p:cNvSpPr txBox="1"/>
            <p:nvPr/>
          </p:nvSpPr>
          <p:spPr>
            <a:xfrm>
              <a:off x="1602831" y="2215575"/>
              <a:ext cx="13340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COSTA (33%)</a:t>
              </a:r>
            </a:p>
            <a:p>
              <a:r>
                <a:rPr lang="es-CO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IBAGUE (28%)</a:t>
              </a:r>
            </a:p>
          </p:txBody>
        </p:sp>
      </p:grpSp>
      <p:pic>
        <p:nvPicPr>
          <p:cNvPr id="84" name="Shape 109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861" y="3089850"/>
            <a:ext cx="534300" cy="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Left Brace 12"/>
          <p:cNvSpPr/>
          <p:nvPr/>
        </p:nvSpPr>
        <p:spPr>
          <a:xfrm>
            <a:off x="4071920" y="1525007"/>
            <a:ext cx="382771" cy="1122943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6" name="Shape 119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51003" y="2088702"/>
            <a:ext cx="545400" cy="4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TextBox 11"/>
          <p:cNvSpPr txBox="1"/>
          <p:nvPr/>
        </p:nvSpPr>
        <p:spPr>
          <a:xfrm>
            <a:off x="3295540" y="165360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ARROZ</a:t>
            </a:r>
          </a:p>
        </p:txBody>
      </p:sp>
      <p:sp>
        <p:nvSpPr>
          <p:cNvPr id="88" name="TextBox 13"/>
          <p:cNvSpPr txBox="1"/>
          <p:nvPr/>
        </p:nvSpPr>
        <p:spPr>
          <a:xfrm>
            <a:off x="4478332" y="1559625"/>
            <a:ext cx="15376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CALI (39%)</a:t>
            </a:r>
          </a:p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MEDELLÍN (35%)</a:t>
            </a:r>
          </a:p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BOGOTÁ (34%)</a:t>
            </a:r>
          </a:p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EJE CAF (34%)</a:t>
            </a:r>
          </a:p>
        </p:txBody>
      </p:sp>
      <p:pic>
        <p:nvPicPr>
          <p:cNvPr id="91" name="Shape 1426"/>
          <p:cNvPicPr preferRelativeResize="0"/>
          <p:nvPr/>
        </p:nvPicPr>
        <p:blipFill rotWithShape="1">
          <a:blip r:embed="rId3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19649" y="4166124"/>
            <a:ext cx="531685" cy="54226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TextBox 11"/>
          <p:cNvSpPr txBox="1"/>
          <p:nvPr/>
        </p:nvSpPr>
        <p:spPr>
          <a:xfrm>
            <a:off x="3287240" y="379704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HUEVOS</a:t>
            </a:r>
          </a:p>
        </p:txBody>
      </p:sp>
      <p:sp>
        <p:nvSpPr>
          <p:cNvPr id="93" name="Left Brace 12"/>
          <p:cNvSpPr/>
          <p:nvPr/>
        </p:nvSpPr>
        <p:spPr>
          <a:xfrm>
            <a:off x="4107879" y="3943350"/>
            <a:ext cx="382771" cy="701658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4" name="TextBox 13"/>
          <p:cNvSpPr txBox="1"/>
          <p:nvPr/>
        </p:nvSpPr>
        <p:spPr>
          <a:xfrm>
            <a:off x="4441085" y="4129012"/>
            <a:ext cx="1436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BMANGA (22%)</a:t>
            </a:r>
          </a:p>
        </p:txBody>
      </p:sp>
      <p:pic>
        <p:nvPicPr>
          <p:cNvPr id="95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18" y="4151893"/>
            <a:ext cx="492327" cy="548640"/>
          </a:xfrm>
          <a:prstGeom prst="rect">
            <a:avLst/>
          </a:prstGeom>
        </p:spPr>
      </p:pic>
      <p:sp>
        <p:nvSpPr>
          <p:cNvPr id="96" name="TextBox 31"/>
          <p:cNvSpPr txBox="1"/>
          <p:nvPr/>
        </p:nvSpPr>
        <p:spPr>
          <a:xfrm>
            <a:off x="6532245" y="3787503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SOPA</a:t>
            </a:r>
          </a:p>
        </p:txBody>
      </p:sp>
      <p:sp>
        <p:nvSpPr>
          <p:cNvPr id="97" name="Left Brace 32"/>
          <p:cNvSpPr/>
          <p:nvPr/>
        </p:nvSpPr>
        <p:spPr>
          <a:xfrm>
            <a:off x="7230509" y="3910410"/>
            <a:ext cx="382771" cy="74383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8" name="TextBox 33"/>
          <p:cNvSpPr txBox="1"/>
          <p:nvPr/>
        </p:nvSpPr>
        <p:spPr>
          <a:xfrm>
            <a:off x="7526878" y="4129012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BOGOTÁ (19%)</a:t>
            </a:r>
          </a:p>
        </p:txBody>
      </p:sp>
    </p:spTree>
    <p:extLst>
      <p:ext uri="{BB962C8B-B14F-4D97-AF65-F5344CB8AC3E}">
        <p14:creationId xmlns:p14="http://schemas.microsoft.com/office/powerpoint/2010/main" val="1575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  <a:noFill/>
          <a:ln>
            <a:noFill/>
          </a:ln>
        </p:spPr>
        <p:txBody>
          <a:bodyPr lIns="91425" tIns="91425" rIns="91425" bIns="91425" anchor="b" anchorCtr="0"/>
          <a:lstStyle/>
          <a:p>
            <a:r>
              <a:rPr lang="es-CO" dirty="0">
                <a:latin typeface="Arial Narrow" pitchFamily="34" charset="0"/>
              </a:rPr>
              <a:t>CONSUMO PER CÁPITA PROMEDIO 2018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64925"/>
              </p:ext>
            </p:extLst>
          </p:nvPr>
        </p:nvGraphicFramePr>
        <p:xfrm>
          <a:off x="412948" y="1200150"/>
          <a:ext cx="5835452" cy="3059110"/>
        </p:xfrm>
        <a:graphic>
          <a:graphicData uri="http://schemas.openxmlformats.org/drawingml/2006/table">
            <a:tbl>
              <a:tblPr/>
              <a:tblGrid>
                <a:gridCol w="1256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78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78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78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78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7103"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0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is-I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2017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is-I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2018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VARIACIÓN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Ciudad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Per cápita prom (KG) por componente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# componentes promedio por hogar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Per cápita prom (KG) por hogar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Per cápita prom (KG) por componente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# componentes promedio por hogar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Per cápita prom (KG) por hogar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Per cápita prom (KG) por componente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Per cápita prom (KG) por hogar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ARMENIA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0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0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35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139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35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139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BARRANQUILLA 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23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116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24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118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0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2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BOGOTA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64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255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57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229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-26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BUCARAMANGA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52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208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50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200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-2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-8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CALI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30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119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37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146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27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CARTAGENA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33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165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25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127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-8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-38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IBAGUE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36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142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42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169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26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MANIZALES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42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166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57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229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63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MEDELLIN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48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191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54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215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24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PEREIRA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31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123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36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143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19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SANTA MARTA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0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0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27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108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27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108</a:t>
                      </a:r>
                    </a:p>
                  </a:txBody>
                  <a:tcPr marL="4284" marR="4284" marT="4284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COSTA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26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128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24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122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-1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-6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EJE CAFETERO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36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145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45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180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9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35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COSTA SIN STA MARTA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26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128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24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121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-1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700" b="0" i="0" u="none" strike="noStrike">
                          <a:solidFill>
                            <a:srgbClr val="FF0000"/>
                          </a:solidFill>
                          <a:effectLst/>
                          <a:latin typeface="Arial Narrow" charset="0"/>
                        </a:rPr>
                        <a:t>-7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8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EJE CAFETERO SIN ARMEN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36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145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47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187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11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0" i="0" u="none" strike="noStrike">
                          <a:solidFill>
                            <a:srgbClr val="00B050"/>
                          </a:solidFill>
                          <a:effectLst/>
                          <a:latin typeface="Arial Narrow" charset="0"/>
                        </a:rPr>
                        <a:t>42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5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TOTAL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41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168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42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170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1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1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13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TOTAL SIN ARMENIA NI SANTA MARTA</a:t>
                      </a:r>
                    </a:p>
                  </a:txBody>
                  <a:tcPr marL="4284" marR="4284" marT="4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41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168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43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4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172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2</a:t>
                      </a:r>
                    </a:p>
                  </a:txBody>
                  <a:tcPr marL="4284" marR="4284" marT="428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_tradn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charset="0"/>
                        </a:rPr>
                        <a:t>3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" name="Rectángulo redondeado 1"/>
          <p:cNvSpPr/>
          <p:nvPr/>
        </p:nvSpPr>
        <p:spPr>
          <a:xfrm>
            <a:off x="6248401" y="2114550"/>
            <a:ext cx="2362200" cy="1371600"/>
          </a:xfrm>
          <a:prstGeom prst="round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accent6"/>
                </a:solidFill>
              </a:rPr>
              <a:t>A PESAR DE QUE EL </a:t>
            </a:r>
            <a:r>
              <a:rPr lang="es-CO" sz="1000" b="1" dirty="0">
                <a:solidFill>
                  <a:schemeClr val="accent6"/>
                </a:solidFill>
              </a:rPr>
              <a:t>CONSUMO PER CÁPITA</a:t>
            </a:r>
            <a:r>
              <a:rPr lang="es-CO" sz="1000" dirty="0">
                <a:solidFill>
                  <a:schemeClr val="accent6"/>
                </a:solidFill>
              </a:rPr>
              <a:t> </a:t>
            </a:r>
            <a:r>
              <a:rPr lang="es-CO" sz="1000" b="1" dirty="0">
                <a:solidFill>
                  <a:schemeClr val="accent6"/>
                </a:solidFill>
              </a:rPr>
              <a:t>CAE EN BOGOTÁ</a:t>
            </a:r>
            <a:r>
              <a:rPr lang="es-CO" sz="1000" dirty="0">
                <a:solidFill>
                  <a:schemeClr val="accent6"/>
                </a:solidFill>
              </a:rPr>
              <a:t>, LA </a:t>
            </a:r>
            <a:r>
              <a:rPr lang="es-CO" sz="1000" b="1" dirty="0">
                <a:solidFill>
                  <a:schemeClr val="accent6"/>
                </a:solidFill>
              </a:rPr>
              <a:t>MEJORA EN CIUDADES CLAVE </a:t>
            </a:r>
            <a:r>
              <a:rPr lang="es-CO" sz="1000" dirty="0">
                <a:solidFill>
                  <a:schemeClr val="accent6"/>
                </a:solidFill>
              </a:rPr>
              <a:t>COMO MEDELLÍN Y CALI, SUMADO AL MEJOR RESULTADO EN </a:t>
            </a:r>
            <a:r>
              <a:rPr lang="es-CO" sz="1000" b="1" dirty="0">
                <a:solidFill>
                  <a:schemeClr val="accent6"/>
                </a:solidFill>
              </a:rPr>
              <a:t>OTRAS INTERMEDIAS</a:t>
            </a:r>
            <a:r>
              <a:rPr lang="es-CO" sz="1000" dirty="0">
                <a:solidFill>
                  <a:schemeClr val="accent6"/>
                </a:solidFill>
              </a:rPr>
              <a:t>, HACE QUE EL </a:t>
            </a:r>
            <a:r>
              <a:rPr lang="es-CO" sz="1000" b="1" dirty="0">
                <a:solidFill>
                  <a:schemeClr val="accent6"/>
                </a:solidFill>
              </a:rPr>
              <a:t>INDICADOR vs. 2017 MEJORE (43 EN 2018)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3581400" y="4030660"/>
            <a:ext cx="304800" cy="228600"/>
          </a:xfrm>
          <a:prstGeom prst="round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2"/>
            <a:ext cx="8244840" cy="428625"/>
          </a:xfrm>
          <a:noFill/>
          <a:ln>
            <a:noFill/>
          </a:ln>
        </p:spPr>
        <p:txBody>
          <a:bodyPr lIns="91425" tIns="91425" rIns="91425" bIns="91425" anchor="b" anchorCtr="0"/>
          <a:lstStyle/>
          <a:p>
            <a:r>
              <a:rPr lang="es-CO" dirty="0">
                <a:latin typeface="Arial Narrow" pitchFamily="34" charset="0"/>
              </a:rPr>
              <a:t>PERFIL DEL CONSUMIDOR POR ZONA EN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034" y="1047749"/>
            <a:ext cx="4332767" cy="3839744"/>
            <a:chOff x="163033" y="1047749"/>
            <a:chExt cx="4529468" cy="3839744"/>
          </a:xfrm>
        </p:grpSpPr>
        <p:sp>
          <p:nvSpPr>
            <p:cNvPr id="7" name="Rectangle 6"/>
            <p:cNvSpPr/>
            <p:nvPr/>
          </p:nvSpPr>
          <p:spPr>
            <a:xfrm>
              <a:off x="196701" y="1047749"/>
              <a:ext cx="4495800" cy="37734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3033" y="1532728"/>
              <a:ext cx="4529468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Índice de consumo vs. </a:t>
              </a:r>
              <a:r>
                <a:rPr lang="es-CO" dirty="0" err="1">
                  <a:latin typeface="Arial Narrow" pitchFamily="34" charset="0"/>
                </a:rPr>
                <a:t>prom</a:t>
              </a:r>
              <a:r>
                <a:rPr lang="es-CO" dirty="0">
                  <a:latin typeface="Arial Narrow" pitchFamily="34" charset="0"/>
                </a:rPr>
                <a:t> </a:t>
              </a:r>
              <a:r>
                <a:rPr lang="es-CO" dirty="0" err="1">
                  <a:latin typeface="Arial Narrow" pitchFamily="34" charset="0"/>
                </a:rPr>
                <a:t>nal</a:t>
              </a:r>
              <a:r>
                <a:rPr lang="es-CO" dirty="0">
                  <a:latin typeface="Arial Narrow" pitchFamily="34" charset="0"/>
                </a:rPr>
                <a:t> de </a:t>
              </a:r>
              <a:r>
                <a:rPr lang="es-CO" sz="1600" b="1" dirty="0">
                  <a:latin typeface="Arial Narrow" pitchFamily="34" charset="0"/>
                </a:rPr>
                <a:t>132</a:t>
              </a:r>
              <a:r>
                <a:rPr lang="es-CO" sz="1600" b="1" dirty="0">
                  <a:solidFill>
                    <a:schemeClr val="accent6"/>
                  </a:solidFill>
                  <a:latin typeface="Arial Narrow" pitchFamily="34" charset="0"/>
                </a:rPr>
                <a:t>%</a:t>
              </a:r>
              <a:r>
                <a:rPr lang="es-CO" sz="16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s-CO" sz="105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(antes 156%)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Consumo per cápita: 57kg </a:t>
              </a:r>
              <a:r>
                <a:rPr lang="es-CO" i="1" dirty="0">
                  <a:solidFill>
                    <a:srgbClr val="FFFFFF">
                      <a:lumMod val="50000"/>
                    </a:srgbClr>
                  </a:solidFill>
                  <a:latin typeface="Arial Narrow" pitchFamily="34" charset="0"/>
                </a:rPr>
                <a:t>(-6) </a:t>
              </a:r>
              <a:r>
                <a:rPr lang="es-CO" dirty="0">
                  <a:latin typeface="Arial Narrow" pitchFamily="34" charset="0"/>
                </a:rPr>
                <a:t>/ 229kg </a:t>
              </a:r>
              <a:r>
                <a:rPr lang="es-CO" i="1" dirty="0">
                  <a:solidFill>
                    <a:srgbClr val="FFFFFF">
                      <a:lumMod val="50000"/>
                    </a:srgbClr>
                  </a:solidFill>
                  <a:latin typeface="Arial Narrow" pitchFamily="34" charset="0"/>
                </a:rPr>
                <a:t>(-26)</a:t>
              </a:r>
              <a:r>
                <a:rPr lang="es-CO" dirty="0">
                  <a:latin typeface="Arial Narrow" pitchFamily="34" charset="0"/>
                </a:rPr>
                <a:t> x hogar [4 personas]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La compra promedio por ocasión se da principalmente entre el rango de </a:t>
              </a:r>
              <a:r>
                <a:rPr lang="es-CO" sz="1600" b="1" dirty="0">
                  <a:latin typeface="Arial Narrow" pitchFamily="34" charset="0"/>
                </a:rPr>
                <a:t>501-1000GR</a:t>
              </a:r>
              <a:r>
                <a:rPr lang="es-CO" dirty="0">
                  <a:latin typeface="Arial Narrow" pitchFamily="34" charset="0"/>
                </a:rPr>
                <a:t> (35% - antes 33%)</a:t>
              </a:r>
              <a:endParaRPr lang="es-CO" sz="1600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87% de las compras de papa se hacen en la </a:t>
              </a:r>
              <a:r>
                <a:rPr lang="es-CO" sz="1600" b="1" dirty="0">
                  <a:latin typeface="Arial Narrow" panose="020B0606020202030204" pitchFamily="34" charset="0"/>
                </a:rPr>
                <a:t>TIENDA DE BARRIO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76% de las compras de papa son del tipo </a:t>
              </a:r>
              <a:r>
                <a:rPr lang="es-CO" sz="1600" b="1" dirty="0">
                  <a:latin typeface="Arial Narrow" panose="020B0606020202030204" pitchFamily="34" charset="0"/>
                </a:rPr>
                <a:t>REGULAR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68% de las veces que se consume la papa es en el </a:t>
              </a:r>
              <a:r>
                <a:rPr lang="es-CO" sz="1600" b="1" dirty="0">
                  <a:latin typeface="Arial Narrow" panose="020B0606020202030204" pitchFamily="34" charset="0"/>
                </a:rPr>
                <a:t>ALMUERZO, </a:t>
              </a:r>
              <a:r>
                <a:rPr lang="es-CO" dirty="0">
                  <a:latin typeface="Arial Narrow" panose="020B0606020202030204" pitchFamily="34" charset="0"/>
                </a:rPr>
                <a:t>24% en la Comida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29% de las veces se prepara la papa en </a:t>
              </a:r>
              <a:r>
                <a:rPr lang="es-CO" sz="1600" b="1" dirty="0">
                  <a:latin typeface="Arial Narrow" panose="020B0606020202030204" pitchFamily="34" charset="0"/>
                </a:rPr>
                <a:t>SOPA</a:t>
              </a:r>
              <a:r>
                <a:rPr lang="es-CO" dirty="0">
                  <a:latin typeface="Arial Narrow" panose="020B0606020202030204" pitchFamily="34" charset="0"/>
                </a:rPr>
                <a:t>, seguido SUDADA con el 22%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32% de los momentos de consumo se hace acompañado de </a:t>
              </a:r>
              <a:r>
                <a:rPr lang="es-CO" sz="1600" b="1" dirty="0">
                  <a:latin typeface="Arial Narrow" panose="020B0606020202030204" pitchFamily="34" charset="0"/>
                </a:rPr>
                <a:t>CARNE</a:t>
              </a:r>
              <a:r>
                <a:rPr lang="es-CO" dirty="0">
                  <a:latin typeface="Arial Narrow" panose="020B0606020202030204" pitchFamily="34" charset="0"/>
                </a:rPr>
                <a:t>, y ARROZ (31%)</a:t>
              </a:r>
            </a:p>
          </p:txBody>
        </p:sp>
        <p:sp>
          <p:nvSpPr>
            <p:cNvPr id="15" name="Title 2"/>
            <p:cNvSpPr txBox="1">
              <a:spLocks/>
            </p:cNvSpPr>
            <p:nvPr/>
          </p:nvSpPr>
          <p:spPr>
            <a:xfrm>
              <a:off x="1447800" y="1200150"/>
              <a:ext cx="19050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b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chivo Narrow"/>
                <a:buNone/>
                <a:defRPr sz="3000" b="1" i="0" u="none" strike="noStrike" cap="none">
                  <a:solidFill>
                    <a:schemeClr val="dk2"/>
                  </a:solidFill>
                  <a:latin typeface="Archivo Narrow"/>
                  <a:ea typeface="Archivo Narrow"/>
                  <a:cs typeface="Archivo Narrow"/>
                  <a:sym typeface="Archivo Narrow"/>
                </a:defRPr>
              </a:lvl1pPr>
              <a:lvl2pPr lvl="1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2pPr>
              <a:lvl3pPr lvl="2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3pPr>
              <a:lvl4pPr lvl="3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4pPr>
              <a:lvl5pPr lvl="4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5pPr>
              <a:lvl6pPr lvl="5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6pPr>
              <a:lvl7pPr lvl="6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7pPr>
              <a:lvl8pPr lvl="7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8pPr>
              <a:lvl9pPr lvl="8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9pPr>
            </a:lstStyle>
            <a:p>
              <a:pPr>
                <a:buClr>
                  <a:srgbClr val="000000"/>
                </a:buClr>
              </a:pPr>
              <a:r>
                <a:rPr lang="es-CO" dirty="0">
                  <a:solidFill>
                    <a:srgbClr val="000000"/>
                  </a:solidFill>
                  <a:latin typeface="Arial Narrow" pitchFamily="34" charset="0"/>
                </a:rPr>
                <a:t>BOGOTÁ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58833" y="1047751"/>
            <a:ext cx="4500235" cy="4085964"/>
            <a:chOff x="163032" y="1047750"/>
            <a:chExt cx="4500235" cy="4085964"/>
          </a:xfrm>
        </p:grpSpPr>
        <p:sp>
          <p:nvSpPr>
            <p:cNvPr id="18" name="Rectangle 17"/>
            <p:cNvSpPr/>
            <p:nvPr/>
          </p:nvSpPr>
          <p:spPr>
            <a:xfrm>
              <a:off x="196701" y="1047750"/>
              <a:ext cx="4375299" cy="37734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3032" y="1532728"/>
              <a:ext cx="4500235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Índice de consumo vs. </a:t>
              </a:r>
              <a:r>
                <a:rPr lang="es-CO" dirty="0" err="1">
                  <a:latin typeface="Arial Narrow" pitchFamily="34" charset="0"/>
                </a:rPr>
                <a:t>prom</a:t>
              </a:r>
              <a:r>
                <a:rPr lang="es-CO" dirty="0">
                  <a:latin typeface="Arial Narrow" pitchFamily="34" charset="0"/>
                </a:rPr>
                <a:t> </a:t>
              </a:r>
              <a:r>
                <a:rPr lang="es-CO" dirty="0" err="1">
                  <a:latin typeface="Arial Narrow" pitchFamily="34" charset="0"/>
                </a:rPr>
                <a:t>nal</a:t>
              </a:r>
              <a:r>
                <a:rPr lang="es-CO" dirty="0">
                  <a:latin typeface="Arial Narrow" pitchFamily="34" charset="0"/>
                </a:rPr>
                <a:t> de </a:t>
              </a:r>
              <a:r>
                <a:rPr lang="es-CO" sz="1600" b="1" dirty="0">
                  <a:latin typeface="Arial Narrow" pitchFamily="34" charset="0"/>
                </a:rPr>
                <a:t>114% </a:t>
              </a:r>
              <a:r>
                <a:rPr lang="es-CO" sz="1050" dirty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(antes 123%)</a:t>
              </a:r>
              <a:endParaRPr lang="es-CO" sz="1600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Consumo per cápita: 50kg </a:t>
              </a:r>
              <a:r>
                <a:rPr lang="es-CO" i="1" dirty="0">
                  <a:solidFill>
                    <a:srgbClr val="FFFFFF">
                      <a:lumMod val="85000"/>
                    </a:srgbClr>
                  </a:solidFill>
                  <a:latin typeface="Arial Narrow" pitchFamily="34" charset="0"/>
                </a:rPr>
                <a:t>(-2)</a:t>
              </a:r>
              <a:r>
                <a:rPr lang="es-CO" dirty="0">
                  <a:latin typeface="Arial Narrow" pitchFamily="34" charset="0"/>
                </a:rPr>
                <a:t> / 200kg </a:t>
              </a:r>
              <a:r>
                <a:rPr lang="es-CO" i="1" dirty="0">
                  <a:solidFill>
                    <a:srgbClr val="FFFFFF">
                      <a:lumMod val="85000"/>
                    </a:srgbClr>
                  </a:solidFill>
                  <a:latin typeface="Arial Narrow" pitchFamily="34" charset="0"/>
                </a:rPr>
                <a:t>(-8)</a:t>
              </a:r>
              <a:r>
                <a:rPr lang="es-CO" dirty="0">
                  <a:latin typeface="Arial Narrow" pitchFamily="34" charset="0"/>
                </a:rPr>
                <a:t> x hogar [4 personas]</a:t>
              </a:r>
              <a:endParaRPr lang="es-CO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La compra promedio por ocasión se da principalmente entre el rango de </a:t>
              </a:r>
              <a:r>
                <a:rPr lang="es-CO" sz="1600" b="1" dirty="0">
                  <a:latin typeface="Arial Narrow" pitchFamily="34" charset="0"/>
                </a:rPr>
                <a:t>501-1000GR</a:t>
              </a:r>
              <a:r>
                <a:rPr lang="es-CO" dirty="0">
                  <a:latin typeface="Arial Narrow" pitchFamily="34" charset="0"/>
                </a:rPr>
                <a:t> (34%- antes 34%)</a:t>
              </a:r>
              <a:endParaRPr lang="es-CO" sz="1600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54% de las compras de papa se hacen en la </a:t>
              </a:r>
              <a:r>
                <a:rPr lang="es-CO" sz="1600" b="1" dirty="0">
                  <a:latin typeface="Arial Narrow" panose="020B0606020202030204" pitchFamily="34" charset="0"/>
                </a:rPr>
                <a:t>TIENDA DE BARRIO, </a:t>
              </a:r>
              <a:r>
                <a:rPr lang="es-CO" dirty="0">
                  <a:latin typeface="Arial Narrow" panose="020B0606020202030204" pitchFamily="34" charset="0"/>
                </a:rPr>
                <a:t>seguido por Móvil (36%)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73% de las compras de papa son del tipo </a:t>
              </a:r>
              <a:r>
                <a:rPr lang="es-CO" sz="1600" b="1" dirty="0">
                  <a:latin typeface="Arial Narrow" panose="020B0606020202030204" pitchFamily="34" charset="0"/>
                </a:rPr>
                <a:t>REGULAR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61% de las veces que se consume la papa es en el </a:t>
              </a:r>
              <a:r>
                <a:rPr lang="es-CO" sz="1600" b="1" dirty="0">
                  <a:latin typeface="Arial Narrow" panose="020B0606020202030204" pitchFamily="34" charset="0"/>
                </a:rPr>
                <a:t>ALMUERZO</a:t>
              </a:r>
              <a:r>
                <a:rPr lang="es-CO" dirty="0">
                  <a:latin typeface="Arial Narrow" panose="020B0606020202030204" pitchFamily="34" charset="0"/>
                </a:rPr>
                <a:t>, 21% en el desayuno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45% de las veces se prepara la papa en </a:t>
              </a:r>
              <a:r>
                <a:rPr lang="es-CO" sz="1600" b="1" dirty="0">
                  <a:latin typeface="Arial Narrow" panose="020B0606020202030204" pitchFamily="34" charset="0"/>
                </a:rPr>
                <a:t>SOPA</a:t>
              </a:r>
              <a:r>
                <a:rPr lang="es-CO" dirty="0">
                  <a:latin typeface="Arial Narrow" panose="020B0606020202030204" pitchFamily="34" charset="0"/>
                </a:rPr>
                <a:t>, seguido por FRITA con el 22%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26% de los momentos de consumo se hace acompañado de </a:t>
              </a:r>
              <a:r>
                <a:rPr lang="es-CO" sz="1600" b="1" dirty="0">
                  <a:latin typeface="Arial Narrow" panose="020B0606020202030204" pitchFamily="34" charset="0"/>
                </a:rPr>
                <a:t>CARNE</a:t>
              </a:r>
              <a:r>
                <a:rPr lang="es-CO" dirty="0">
                  <a:latin typeface="Arial Narrow" panose="020B0606020202030204" pitchFamily="34" charset="0"/>
                </a:rPr>
                <a:t>, y ARROZ (22%)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endParaRPr lang="es-CO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Title 2"/>
            <p:cNvSpPr txBox="1">
              <a:spLocks/>
            </p:cNvSpPr>
            <p:nvPr/>
          </p:nvSpPr>
          <p:spPr>
            <a:xfrm>
              <a:off x="1066800" y="1200150"/>
              <a:ext cx="28194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b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chivo Narrow"/>
                <a:buNone/>
                <a:defRPr sz="3000" b="1" i="0" u="none" strike="noStrike" cap="none">
                  <a:solidFill>
                    <a:schemeClr val="dk2"/>
                  </a:solidFill>
                  <a:latin typeface="Archivo Narrow"/>
                  <a:ea typeface="Archivo Narrow"/>
                  <a:cs typeface="Archivo Narrow"/>
                  <a:sym typeface="Archivo Narrow"/>
                </a:defRPr>
              </a:lvl1pPr>
              <a:lvl2pPr lvl="1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2pPr>
              <a:lvl3pPr lvl="2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3pPr>
              <a:lvl4pPr lvl="3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4pPr>
              <a:lvl5pPr lvl="4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5pPr>
              <a:lvl6pPr lvl="5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6pPr>
              <a:lvl7pPr lvl="6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7pPr>
              <a:lvl8pPr lvl="7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8pPr>
              <a:lvl9pPr lvl="8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9pPr>
            </a:lstStyle>
            <a:p>
              <a:pPr>
                <a:buClr>
                  <a:srgbClr val="000000"/>
                </a:buClr>
              </a:pPr>
              <a:r>
                <a:rPr lang="es-CO" dirty="0">
                  <a:solidFill>
                    <a:srgbClr val="000000"/>
                  </a:solidFill>
                  <a:latin typeface="Arial Narrow" pitchFamily="34" charset="0"/>
                </a:rPr>
                <a:t>BUCARAMANGA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966698" y="4857751"/>
            <a:ext cx="23391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i="1" dirty="0">
                <a:latin typeface="Arial Narrow" panose="020B0606020202030204" pitchFamily="34" charset="0"/>
              </a:rPr>
              <a:t>Información de consumo per cápita es anual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031024" y="4908634"/>
            <a:ext cx="1292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latin typeface="Arial Narrow" panose="020B0606020202030204" pitchFamily="34" charset="0"/>
              </a:rPr>
              <a:t>+/- VAR VS. 2017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3692382" y="666751"/>
            <a:ext cx="5375419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dirty="0">
                <a:latin typeface="Arial Narrow" pitchFamily="34" charset="0"/>
              </a:rPr>
              <a:t>Consumo per cápita anual Colombia: 42 kilos </a:t>
            </a:r>
            <a:r>
              <a:rPr lang="es-CO" i="1" dirty="0">
                <a:solidFill>
                  <a:srgbClr val="FFFFFF"/>
                </a:solidFill>
                <a:latin typeface="Arial Narrow" pitchFamily="34" charset="0"/>
              </a:rPr>
              <a:t>(+1) </a:t>
            </a:r>
            <a:r>
              <a:rPr lang="es-CO" dirty="0">
                <a:latin typeface="Arial Narrow" pitchFamily="34" charset="0"/>
              </a:rPr>
              <a:t>/ 170 kg x hogar [4 personas]</a:t>
            </a:r>
          </a:p>
        </p:txBody>
      </p:sp>
    </p:spTree>
    <p:extLst>
      <p:ext uri="{BB962C8B-B14F-4D97-AF65-F5344CB8AC3E}">
        <p14:creationId xmlns:p14="http://schemas.microsoft.com/office/powerpoint/2010/main" val="6994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"/>
          <p:cNvSpPr txBox="1">
            <a:spLocks/>
          </p:cNvSpPr>
          <p:nvPr/>
        </p:nvSpPr>
        <p:spPr>
          <a:xfrm>
            <a:off x="533400" y="590550"/>
            <a:ext cx="8318155" cy="428625"/>
          </a:xfrm>
          <a:prstGeom prst="rect">
            <a:avLst/>
          </a:prstGeom>
        </p:spPr>
        <p:txBody>
          <a:bodyPr vert="horz" wrap="square" lIns="68140" tIns="0" rIns="68140" bIns="0" rtlCol="0" anchor="b" anchorCtr="0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s-CO" sz="180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Por cerca de 30 años, hemos entrado a los hogares colombianos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750" y="1345070"/>
            <a:ext cx="2882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Arial Narrow" panose="020B0606020202030204" pitchFamily="34" charset="0"/>
              </a:rPr>
              <a:t>Muestra</a:t>
            </a:r>
            <a:r>
              <a:rPr lang="es-CO" sz="1600" dirty="0">
                <a:latin typeface="Arial Narrow" panose="020B0606020202030204" pitchFamily="34" charset="0"/>
              </a:rPr>
              <a:t>: 4,369 Hogares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Arial Narrow" panose="020B0606020202030204" pitchFamily="34" charset="0"/>
              </a:rPr>
              <a:t>Universo</a:t>
            </a:r>
            <a:r>
              <a:rPr lang="es-CO" sz="1600" dirty="0">
                <a:latin typeface="Arial Narrow" panose="020B0606020202030204" pitchFamily="34" charset="0"/>
              </a:rPr>
              <a:t>: 4.359.000 Hogares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Arial Narrow" panose="020B0606020202030204" pitchFamily="34" charset="0"/>
              </a:rPr>
              <a:t>Cobertura</a:t>
            </a:r>
            <a:r>
              <a:rPr lang="es-CO" sz="1600" dirty="0">
                <a:latin typeface="Arial Narrow" panose="020B0606020202030204" pitchFamily="34" charset="0"/>
              </a:rPr>
              <a:t>: 46% de la población total (DANE 2017 Colombia) que representa el 70% del consumo en el país (</a:t>
            </a:r>
            <a:r>
              <a:rPr lang="es-CO" sz="1600" dirty="0" err="1">
                <a:latin typeface="Arial Narrow" panose="020B0606020202030204" pitchFamily="34" charset="0"/>
              </a:rPr>
              <a:t>Nielsen</a:t>
            </a:r>
            <a:r>
              <a:rPr lang="es-CO" sz="1600" dirty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76600" y="1433704"/>
            <a:ext cx="0" cy="3456000"/>
          </a:xfrm>
          <a:prstGeom prst="line">
            <a:avLst/>
          </a:prstGeom>
          <a:ln w="28575"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52800" y="1394996"/>
            <a:ext cx="571500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Metodología: </a:t>
            </a:r>
            <a:r>
              <a:rPr lang="es-CO" sz="1600" dirty="0">
                <a:solidFill>
                  <a:srgbClr val="FFFFFF"/>
                </a:solidFill>
                <a:latin typeface="Arial Narrow" panose="020B0606020202030204" pitchFamily="34" charset="0"/>
              </a:rPr>
              <a:t>Diario de compra y consumo de papa en el hogar</a:t>
            </a:r>
          </a:p>
        </p:txBody>
      </p:sp>
      <p:pic>
        <p:nvPicPr>
          <p:cNvPr id="59" name="Picture 2" descr="Image result for famil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43" y="2845173"/>
            <a:ext cx="2073699" cy="20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351742" y="1960623"/>
            <a:ext cx="31252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Arial Narrow" panose="020B0606020202030204" pitchFamily="34" charset="0"/>
              </a:rPr>
              <a:t>Cobertura Geográfica:  </a:t>
            </a:r>
            <a:r>
              <a:rPr lang="es-CO" sz="1600" dirty="0">
                <a:latin typeface="Arial Narrow" panose="020B0606020202030204" pitchFamily="34" charset="0"/>
              </a:rPr>
              <a:t>Nacional</a:t>
            </a:r>
            <a:r>
              <a:rPr lang="es-CO" sz="1600" b="1" dirty="0"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Bogotá → Bogotá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Cali → Cali + Palmira + Yumbo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Medellín → Medellín + Bello + Envigado + Itagüí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Barranquilla → Barranquilla + Soledad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Bucaramanga → Bucaramanga + Floridablanca + Girón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Cartagena → Cartagena + Arjona + Santa Rosa + Turbaco + </a:t>
            </a:r>
            <a:r>
              <a:rPr lang="es-CO" sz="1100" dirty="0" err="1">
                <a:latin typeface="Arial Narrow" panose="020B0606020202030204" pitchFamily="34" charset="0"/>
              </a:rPr>
              <a:t>Turbana</a:t>
            </a:r>
            <a:endParaRPr lang="es-CO" sz="11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Ibagué → Ibagué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Manizales → Manizales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Pereira → Pereira + Dosquebradas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Armenia → Armenia + Calarcá + Circasia + La Tebaida + Montenegro + </a:t>
            </a:r>
            <a:r>
              <a:rPr lang="es-CO" sz="1100" dirty="0" err="1">
                <a:latin typeface="Arial Narrow" panose="020B0606020202030204" pitchFamily="34" charset="0"/>
              </a:rPr>
              <a:t>Salento</a:t>
            </a:r>
            <a:endParaRPr lang="es-CO" sz="11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>
                <a:latin typeface="Arial Narrow" panose="020B0606020202030204" pitchFamily="34" charset="0"/>
              </a:rPr>
              <a:t>Santa Marta → Santa Marta + </a:t>
            </a:r>
            <a:r>
              <a:rPr lang="es-CO" sz="1100" dirty="0" err="1">
                <a:latin typeface="Arial Narrow" panose="020B0606020202030204" pitchFamily="34" charset="0"/>
              </a:rPr>
              <a:t>Cienaga</a:t>
            </a:r>
            <a:r>
              <a:rPr lang="es-CO" sz="1100" dirty="0">
                <a:latin typeface="Arial Narrow" panose="020B0606020202030204" pitchFamily="34" charset="0"/>
              </a:rPr>
              <a:t> + </a:t>
            </a:r>
            <a:r>
              <a:rPr lang="es-CO" sz="1100" dirty="0" err="1">
                <a:latin typeface="Arial Narrow" panose="020B0606020202030204" pitchFamily="34" charset="0"/>
              </a:rPr>
              <a:t>Puebloviejo</a:t>
            </a:r>
            <a:r>
              <a:rPr lang="es-CO" sz="1100" dirty="0">
                <a:latin typeface="Arial Narrow" panose="020B0606020202030204" pitchFamily="34" charset="0"/>
              </a:rPr>
              <a:t> + Zona Bananera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100" dirty="0">
              <a:latin typeface="Arial Narrow" panose="020B0606020202030204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6400800" y="2038350"/>
            <a:ext cx="0" cy="2844000"/>
          </a:xfrm>
          <a:prstGeom prst="line">
            <a:avLst/>
          </a:prstGeom>
          <a:ln w="28575"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49704" y="2103894"/>
            <a:ext cx="2160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>
                <a:latin typeface="Arial Narrow" panose="020B0606020202030204" pitchFamily="34" charset="0"/>
              </a:rPr>
              <a:t>Segmentación</a:t>
            </a:r>
            <a:r>
              <a:rPr lang="es-CO" dirty="0">
                <a:latin typeface="Arial Narrow" panose="020B0606020202030204" pitchFamily="34" charset="0"/>
              </a:rPr>
              <a:t>: NSE / Edad ama de casa / Tamaño del Hogar / Presencia de Niños / Edad del bebé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>
                <a:latin typeface="Arial Narrow" panose="020B0606020202030204" pitchFamily="34" charset="0"/>
              </a:rPr>
              <a:t>Canales: </a:t>
            </a:r>
            <a:r>
              <a:rPr lang="es-CO" dirty="0">
                <a:latin typeface="Arial Narrow" panose="020B0606020202030204" pitchFamily="34" charset="0"/>
              </a:rPr>
              <a:t>Cadenas, D2D, Discounters, Tradicional, Independientes, Cash &amp; </a:t>
            </a:r>
            <a:r>
              <a:rPr lang="es-CO" dirty="0" err="1">
                <a:latin typeface="Arial Narrow" panose="020B0606020202030204" pitchFamily="34" charset="0"/>
              </a:rPr>
              <a:t>Carry</a:t>
            </a:r>
            <a:r>
              <a:rPr lang="es-CO" dirty="0">
                <a:latin typeface="Arial Narrow" panose="020B0606020202030204" pitchFamily="34" charset="0"/>
              </a:rPr>
              <a:t>, Otros.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>
              <a:latin typeface="Arial Narrow" panose="020B0606020202030204" pitchFamily="34" charset="0"/>
            </a:endParaRPr>
          </a:p>
          <a:p>
            <a:endParaRPr lang="es-CO" dirty="0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782096">
            <a:off x="-365573" y="4500702"/>
            <a:ext cx="233134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Arial Narrow" panose="020B0606020202030204" pitchFamily="34" charset="0"/>
              </a:rPr>
              <a:t>Resumen ficha técnica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3431924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NIELSEN HOMESCAN COLOMBIA</a:t>
            </a:r>
          </a:p>
        </p:txBody>
      </p:sp>
      <p:sp>
        <p:nvSpPr>
          <p:cNvPr id="21" name="Shape 1958"/>
          <p:cNvSpPr txBox="1"/>
          <p:nvPr/>
        </p:nvSpPr>
        <p:spPr>
          <a:xfrm>
            <a:off x="533400" y="449850"/>
            <a:ext cx="876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14" tIns="91014" rIns="91014" bIns="9101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2"/>
              </a:buClr>
              <a:buSzPts val="3000"/>
              <a:buFont typeface="Archivo Narrow"/>
              <a:defRPr sz="3000" b="1">
                <a:solidFill>
                  <a:srgbClr val="FFC000"/>
                </a:solidFill>
                <a:latin typeface="Archivo Narrow"/>
                <a:ea typeface="Archivo Narrow"/>
                <a:cs typeface="Archivo Narrow"/>
              </a:defRPr>
            </a:lvl1pPr>
            <a:lvl2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2pPr>
            <a:lvl3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3pPr>
            <a:lvl4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4pPr>
            <a:lvl5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5pPr>
            <a:lvl6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6pPr>
            <a:lvl7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7pPr>
            <a:lvl8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8pPr>
            <a:lvl9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9pPr>
          </a:lstStyle>
          <a:p>
            <a:pPr>
              <a:buClr>
                <a:srgbClr val="000000"/>
              </a:buClr>
            </a:pPr>
            <a:r>
              <a:rPr lang="es-CO" dirty="0">
                <a:solidFill>
                  <a:schemeClr val="dk2"/>
                </a:solidFill>
                <a:latin typeface="Arial Narrow" pitchFamily="34" charset="0"/>
                <a:sym typeface="Archivo Narrow"/>
              </a:rPr>
              <a:t>COBERTURA Y APERTURAS DE INFORMACIÓN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1" y="2404935"/>
            <a:ext cx="718589" cy="6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2"/>
            <a:ext cx="8244840" cy="428625"/>
          </a:xfrm>
          <a:noFill/>
          <a:ln>
            <a:noFill/>
          </a:ln>
        </p:spPr>
        <p:txBody>
          <a:bodyPr lIns="91425" tIns="91425" rIns="91425" bIns="91425" anchor="b" anchorCtr="0"/>
          <a:lstStyle/>
          <a:p>
            <a:r>
              <a:rPr lang="es-CO" dirty="0">
                <a:latin typeface="Arial Narrow" pitchFamily="34" charset="0"/>
              </a:rPr>
              <a:t>PERFIL DEL CONSUMIDOR POR ZONA EN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034" y="1047749"/>
            <a:ext cx="4408967" cy="3839744"/>
            <a:chOff x="163033" y="1047749"/>
            <a:chExt cx="4408967" cy="3839744"/>
          </a:xfrm>
        </p:grpSpPr>
        <p:sp>
          <p:nvSpPr>
            <p:cNvPr id="7" name="Rectangle 6"/>
            <p:cNvSpPr/>
            <p:nvPr/>
          </p:nvSpPr>
          <p:spPr>
            <a:xfrm>
              <a:off x="196701" y="1047749"/>
              <a:ext cx="4375299" cy="37526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3033" y="1532728"/>
              <a:ext cx="4343400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Índice de consumo vs. </a:t>
              </a:r>
              <a:r>
                <a:rPr lang="es-CO" dirty="0" err="1">
                  <a:latin typeface="Arial Narrow" pitchFamily="34" charset="0"/>
                </a:rPr>
                <a:t>prom</a:t>
              </a:r>
              <a:r>
                <a:rPr lang="es-CO" dirty="0">
                  <a:latin typeface="Arial Narrow" pitchFamily="34" charset="0"/>
                </a:rPr>
                <a:t> </a:t>
              </a:r>
              <a:r>
                <a:rPr lang="es-CO" dirty="0" err="1">
                  <a:latin typeface="Arial Narrow" pitchFamily="34" charset="0"/>
                </a:rPr>
                <a:t>nal</a:t>
              </a:r>
              <a:r>
                <a:rPr lang="es-CO" dirty="0">
                  <a:latin typeface="Arial Narrow" pitchFamily="34" charset="0"/>
                </a:rPr>
                <a:t> de </a:t>
              </a:r>
              <a:r>
                <a:rPr lang="es-CO" sz="1600" b="1" dirty="0">
                  <a:latin typeface="Arial Narrow" pitchFamily="34" charset="0"/>
                </a:rPr>
                <a:t>117% </a:t>
              </a:r>
              <a:r>
                <a:rPr lang="es-CO" sz="1050" dirty="0">
                  <a:solidFill>
                    <a:srgbClr val="FFFFFF">
                      <a:lumMod val="50000"/>
                    </a:srgbClr>
                  </a:solidFill>
                  <a:latin typeface="Arial Narrow" pitchFamily="34" charset="0"/>
                </a:rPr>
                <a:t>(antes 105%)</a:t>
              </a:r>
              <a:endParaRPr lang="es-CO" sz="1600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Consumo per cápita: 54kg </a:t>
              </a:r>
              <a:r>
                <a:rPr lang="es-CO" i="1" dirty="0">
                  <a:solidFill>
                    <a:srgbClr val="FFFFFF">
                      <a:lumMod val="50000"/>
                    </a:srgbClr>
                  </a:solidFill>
                  <a:latin typeface="Arial Narrow" pitchFamily="34" charset="0"/>
                </a:rPr>
                <a:t>(+6)</a:t>
              </a:r>
              <a:r>
                <a:rPr lang="es-CO" dirty="0">
                  <a:latin typeface="Arial Narrow" pitchFamily="34" charset="0"/>
                </a:rPr>
                <a:t> / 215kg </a:t>
              </a:r>
              <a:r>
                <a:rPr lang="es-CO" i="1" dirty="0">
                  <a:solidFill>
                    <a:srgbClr val="FFFFFF">
                      <a:lumMod val="50000"/>
                    </a:srgbClr>
                  </a:solidFill>
                  <a:latin typeface="Arial Narrow" pitchFamily="34" charset="0"/>
                </a:rPr>
                <a:t>(+24)</a:t>
              </a:r>
              <a:r>
                <a:rPr lang="es-CO" dirty="0">
                  <a:latin typeface="Arial Narrow" pitchFamily="34" charset="0"/>
                </a:rPr>
                <a:t> x hogar [4 personas]</a:t>
              </a:r>
              <a:endParaRPr lang="es-CO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La compra promedio por ocasión se da principalmente entre el rango de </a:t>
              </a:r>
              <a:r>
                <a:rPr lang="es-CO" sz="1600" b="1" dirty="0">
                  <a:latin typeface="Arial Narrow" pitchFamily="34" charset="0"/>
                </a:rPr>
                <a:t>501-1000GR</a:t>
              </a:r>
              <a:r>
                <a:rPr lang="es-CO" dirty="0">
                  <a:latin typeface="Arial Narrow" pitchFamily="34" charset="0"/>
                </a:rPr>
                <a:t> (35%- antes 34%)</a:t>
              </a:r>
              <a:endParaRPr lang="es-CO" sz="1600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50% de las compras de papa se hacen en la </a:t>
              </a:r>
              <a:r>
                <a:rPr lang="es-CO" sz="1600" b="1" dirty="0">
                  <a:latin typeface="Arial Narrow" panose="020B0606020202030204" pitchFamily="34" charset="0"/>
                </a:rPr>
                <a:t>TIENDA DE BARRIO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82% de las compras de papa son del tipo </a:t>
              </a:r>
              <a:r>
                <a:rPr lang="es-CO" sz="1600" b="1" dirty="0">
                  <a:latin typeface="Arial Narrow" panose="020B0606020202030204" pitchFamily="34" charset="0"/>
                </a:rPr>
                <a:t>REGULAR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68% de las veces que se consume la papa es en el </a:t>
              </a:r>
              <a:r>
                <a:rPr lang="es-CO" sz="1600" b="1" dirty="0">
                  <a:latin typeface="Arial Narrow" panose="020B0606020202030204" pitchFamily="34" charset="0"/>
                </a:rPr>
                <a:t>ALMUERZO, </a:t>
              </a:r>
              <a:r>
                <a:rPr lang="es-CO" dirty="0">
                  <a:latin typeface="Arial Narrow" panose="020B0606020202030204" pitchFamily="34" charset="0"/>
                </a:rPr>
                <a:t>30% Comida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48% de las veces se prepara la papa en </a:t>
              </a:r>
              <a:r>
                <a:rPr lang="es-CO" sz="1600" b="1" dirty="0">
                  <a:latin typeface="Arial Narrow" panose="020B0606020202030204" pitchFamily="34" charset="0"/>
                </a:rPr>
                <a:t>SOPA</a:t>
              </a:r>
              <a:r>
                <a:rPr lang="es-CO" dirty="0">
                  <a:latin typeface="Arial Narrow" panose="020B0606020202030204" pitchFamily="34" charset="0"/>
                </a:rPr>
                <a:t>, seguido por FRITA con el 20%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34% de los momentos de consumo se hace acompañado de </a:t>
              </a:r>
              <a:r>
                <a:rPr lang="es-CO" sz="1600" b="1" dirty="0">
                  <a:latin typeface="Arial Narrow" panose="020B0606020202030204" pitchFamily="34" charset="0"/>
                </a:rPr>
                <a:t>ARROZ</a:t>
              </a:r>
              <a:r>
                <a:rPr lang="es-CO" dirty="0">
                  <a:latin typeface="Arial Narrow" panose="020B0606020202030204" pitchFamily="34" charset="0"/>
                </a:rPr>
                <a:t>, y CARNE (28%)</a:t>
              </a:r>
            </a:p>
          </p:txBody>
        </p:sp>
        <p:sp>
          <p:nvSpPr>
            <p:cNvPr id="15" name="Title 2"/>
            <p:cNvSpPr txBox="1">
              <a:spLocks/>
            </p:cNvSpPr>
            <p:nvPr/>
          </p:nvSpPr>
          <p:spPr>
            <a:xfrm>
              <a:off x="1371600" y="1200150"/>
              <a:ext cx="19050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b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chivo Narrow"/>
                <a:buNone/>
                <a:defRPr sz="3000" b="1" i="0" u="none" strike="noStrike" cap="none">
                  <a:solidFill>
                    <a:schemeClr val="dk2"/>
                  </a:solidFill>
                  <a:latin typeface="Archivo Narrow"/>
                  <a:ea typeface="Archivo Narrow"/>
                  <a:cs typeface="Archivo Narrow"/>
                  <a:sym typeface="Archivo Narrow"/>
                </a:defRPr>
              </a:lvl1pPr>
              <a:lvl2pPr lvl="1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2pPr>
              <a:lvl3pPr lvl="2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3pPr>
              <a:lvl4pPr lvl="3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4pPr>
              <a:lvl5pPr lvl="4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5pPr>
              <a:lvl6pPr lvl="5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6pPr>
              <a:lvl7pPr lvl="6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7pPr>
              <a:lvl8pPr lvl="7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8pPr>
              <a:lvl9pPr lvl="8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9pPr>
            </a:lstStyle>
            <a:p>
              <a:pPr>
                <a:buClr>
                  <a:srgbClr val="000000"/>
                </a:buClr>
              </a:pPr>
              <a:r>
                <a:rPr lang="es-CO" dirty="0">
                  <a:solidFill>
                    <a:srgbClr val="000000"/>
                  </a:solidFill>
                  <a:latin typeface="Arial Narrow" pitchFamily="34" charset="0"/>
                </a:rPr>
                <a:t>MEDELLÍN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58834" y="1047751"/>
            <a:ext cx="4408967" cy="3839743"/>
            <a:chOff x="163033" y="1047750"/>
            <a:chExt cx="4408967" cy="3839743"/>
          </a:xfrm>
        </p:grpSpPr>
        <p:sp>
          <p:nvSpPr>
            <p:cNvPr id="18" name="Rectangle 17"/>
            <p:cNvSpPr/>
            <p:nvPr/>
          </p:nvSpPr>
          <p:spPr>
            <a:xfrm>
              <a:off x="196701" y="1047750"/>
              <a:ext cx="4375299" cy="375267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3033" y="1532728"/>
              <a:ext cx="4343400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Índice de consumo vs. </a:t>
              </a:r>
              <a:r>
                <a:rPr lang="es-CO" dirty="0" err="1">
                  <a:latin typeface="Arial Narrow" pitchFamily="34" charset="0"/>
                </a:rPr>
                <a:t>prom</a:t>
              </a:r>
              <a:r>
                <a:rPr lang="es-CO" dirty="0">
                  <a:latin typeface="Arial Narrow" pitchFamily="34" charset="0"/>
                </a:rPr>
                <a:t> </a:t>
              </a:r>
              <a:r>
                <a:rPr lang="es-CO" dirty="0" err="1">
                  <a:latin typeface="Arial Narrow" pitchFamily="34" charset="0"/>
                </a:rPr>
                <a:t>nal</a:t>
              </a:r>
              <a:r>
                <a:rPr lang="es-CO" dirty="0">
                  <a:latin typeface="Arial Narrow" pitchFamily="34" charset="0"/>
                </a:rPr>
                <a:t> de </a:t>
              </a:r>
              <a:r>
                <a:rPr lang="es-CO" sz="1600" b="1" dirty="0">
                  <a:latin typeface="Arial Narrow" pitchFamily="34" charset="0"/>
                </a:rPr>
                <a:t>89% </a:t>
              </a:r>
              <a:r>
                <a:rPr lang="es-CO" sz="1050" dirty="0">
                  <a:solidFill>
                    <a:srgbClr val="FFFFFF">
                      <a:lumMod val="85000"/>
                    </a:srgbClr>
                  </a:solidFill>
                  <a:latin typeface="Arial Narrow" pitchFamily="34" charset="0"/>
                </a:rPr>
                <a:t>(antes 75%)</a:t>
              </a:r>
              <a:endParaRPr lang="es-CO" sz="1600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Consumo per cápita: 37kg </a:t>
              </a:r>
              <a:r>
                <a:rPr lang="es-CO" i="1" dirty="0">
                  <a:solidFill>
                    <a:srgbClr val="FFFFFF">
                      <a:lumMod val="85000"/>
                    </a:srgbClr>
                  </a:solidFill>
                  <a:latin typeface="Arial Narrow" pitchFamily="34" charset="0"/>
                </a:rPr>
                <a:t>(+7) </a:t>
              </a:r>
              <a:r>
                <a:rPr lang="es-CO" dirty="0">
                  <a:latin typeface="Arial Narrow" pitchFamily="34" charset="0"/>
                </a:rPr>
                <a:t>/ 146kg </a:t>
              </a:r>
              <a:r>
                <a:rPr lang="es-CO" i="1" dirty="0">
                  <a:solidFill>
                    <a:srgbClr val="FFFFFF">
                      <a:lumMod val="85000"/>
                    </a:srgbClr>
                  </a:solidFill>
                  <a:latin typeface="Arial Narrow" pitchFamily="34" charset="0"/>
                </a:rPr>
                <a:t>(+27)</a:t>
              </a:r>
              <a:r>
                <a:rPr lang="es-CO" dirty="0">
                  <a:latin typeface="Arial Narrow" pitchFamily="34" charset="0"/>
                </a:rPr>
                <a:t> x hogar [4 personas]</a:t>
              </a:r>
              <a:endParaRPr lang="es-CO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La compra promedio por ocasión se da principalmente entre el rango de </a:t>
              </a:r>
              <a:r>
                <a:rPr lang="es-CO" sz="1600" b="1" dirty="0">
                  <a:latin typeface="Arial Narrow" pitchFamily="34" charset="0"/>
                </a:rPr>
                <a:t>251-500GR</a:t>
              </a:r>
              <a:r>
                <a:rPr lang="es-CO" dirty="0">
                  <a:latin typeface="Arial Narrow" pitchFamily="34" charset="0"/>
                </a:rPr>
                <a:t> (32%- antes 37%)</a:t>
              </a:r>
              <a:endParaRPr lang="es-CO" sz="1600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50% de las compras de papa se hacen en la </a:t>
              </a:r>
              <a:r>
                <a:rPr lang="es-CO" sz="1600" b="1" dirty="0">
                  <a:latin typeface="Arial Narrow" panose="020B0606020202030204" pitchFamily="34" charset="0"/>
                </a:rPr>
                <a:t>TIENDA DE BARRIO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73% de las compras de papa son del tipo </a:t>
              </a:r>
              <a:r>
                <a:rPr lang="es-CO" sz="1600" b="1" dirty="0">
                  <a:latin typeface="Arial Narrow" panose="020B0606020202030204" pitchFamily="34" charset="0"/>
                </a:rPr>
                <a:t>REGULAR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82% de las veces que se consume la papa es en el </a:t>
              </a:r>
              <a:r>
                <a:rPr lang="es-CO" sz="1600" b="1" dirty="0">
                  <a:latin typeface="Arial Narrow" panose="020B0606020202030204" pitchFamily="34" charset="0"/>
                </a:rPr>
                <a:t>ALMUERZO, </a:t>
              </a:r>
              <a:r>
                <a:rPr lang="es-CO" dirty="0">
                  <a:latin typeface="Arial Narrow" panose="020B0606020202030204" pitchFamily="34" charset="0"/>
                </a:rPr>
                <a:t>16% Comida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36% de las veces se prepara la papa en </a:t>
              </a:r>
              <a:r>
                <a:rPr lang="es-CO" sz="1600" b="1" dirty="0">
                  <a:latin typeface="Arial Narrow" panose="020B0606020202030204" pitchFamily="34" charset="0"/>
                </a:rPr>
                <a:t>SOPA</a:t>
              </a:r>
              <a:r>
                <a:rPr lang="es-CO" dirty="0">
                  <a:latin typeface="Arial Narrow" panose="020B0606020202030204" pitchFamily="34" charset="0"/>
                </a:rPr>
                <a:t>, seguido por SUDADA con el 21%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36% de los momentos de consumo se hace acompañado de </a:t>
              </a:r>
              <a:r>
                <a:rPr lang="es-CO" sz="1600" b="1" dirty="0">
                  <a:latin typeface="Arial Narrow" panose="020B0606020202030204" pitchFamily="34" charset="0"/>
                </a:rPr>
                <a:t>ARROZ</a:t>
              </a:r>
              <a:r>
                <a:rPr lang="es-CO" dirty="0">
                  <a:latin typeface="Arial Narrow" panose="020B0606020202030204" pitchFamily="34" charset="0"/>
                </a:rPr>
                <a:t>, y CARNE (29%)</a:t>
              </a:r>
            </a:p>
          </p:txBody>
        </p:sp>
        <p:sp>
          <p:nvSpPr>
            <p:cNvPr id="20" name="Title 2"/>
            <p:cNvSpPr txBox="1">
              <a:spLocks/>
            </p:cNvSpPr>
            <p:nvPr/>
          </p:nvSpPr>
          <p:spPr>
            <a:xfrm>
              <a:off x="1066800" y="1200150"/>
              <a:ext cx="28194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b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chivo Narrow"/>
                <a:buNone/>
                <a:defRPr sz="3000" b="1" i="0" u="none" strike="noStrike" cap="none">
                  <a:solidFill>
                    <a:schemeClr val="dk2"/>
                  </a:solidFill>
                  <a:latin typeface="Archivo Narrow"/>
                  <a:ea typeface="Archivo Narrow"/>
                  <a:cs typeface="Archivo Narrow"/>
                  <a:sym typeface="Archivo Narrow"/>
                </a:defRPr>
              </a:lvl1pPr>
              <a:lvl2pPr lvl="1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2pPr>
              <a:lvl3pPr lvl="2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3pPr>
              <a:lvl4pPr lvl="3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4pPr>
              <a:lvl5pPr lvl="4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5pPr>
              <a:lvl6pPr lvl="5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6pPr>
              <a:lvl7pPr lvl="6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7pPr>
              <a:lvl8pPr lvl="7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8pPr>
              <a:lvl9pPr lvl="8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9pPr>
            </a:lstStyle>
            <a:p>
              <a:pPr algn="ctr">
                <a:buClr>
                  <a:srgbClr val="000000"/>
                </a:buClr>
              </a:pPr>
              <a:r>
                <a:rPr lang="es-CO" dirty="0">
                  <a:solidFill>
                    <a:srgbClr val="000000"/>
                  </a:solidFill>
                  <a:latin typeface="Arial Narrow" pitchFamily="34" charset="0"/>
                </a:rPr>
                <a:t>CALI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66698" y="4857751"/>
            <a:ext cx="23391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i="1" dirty="0">
                <a:latin typeface="Arial Narrow" panose="020B0606020202030204" pitchFamily="34" charset="0"/>
              </a:rPr>
              <a:t>Información de consumo per cápita es anual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031024" y="4908634"/>
            <a:ext cx="1292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latin typeface="Arial Narrow" panose="020B0606020202030204" pitchFamily="34" charset="0"/>
              </a:rPr>
              <a:t>+/- VAR VS. 2017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3692382" y="666751"/>
            <a:ext cx="5375419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dirty="0">
                <a:latin typeface="Arial Narrow" pitchFamily="34" charset="0"/>
              </a:rPr>
              <a:t>Consumo per cápita anual Colombia: 42 kilos </a:t>
            </a:r>
            <a:r>
              <a:rPr lang="es-CO" i="1" dirty="0">
                <a:solidFill>
                  <a:srgbClr val="FFFFFF"/>
                </a:solidFill>
                <a:latin typeface="Arial Narrow" pitchFamily="34" charset="0"/>
              </a:rPr>
              <a:t>(+1) </a:t>
            </a:r>
            <a:r>
              <a:rPr lang="es-CO" dirty="0">
                <a:latin typeface="Arial Narrow" pitchFamily="34" charset="0"/>
              </a:rPr>
              <a:t>/ 170 kg x hogar [4 personas]</a:t>
            </a:r>
          </a:p>
        </p:txBody>
      </p:sp>
    </p:spTree>
    <p:extLst>
      <p:ext uri="{BB962C8B-B14F-4D97-AF65-F5344CB8AC3E}">
        <p14:creationId xmlns:p14="http://schemas.microsoft.com/office/powerpoint/2010/main" val="71786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658834" y="1047750"/>
            <a:ext cx="4408967" cy="3839744"/>
            <a:chOff x="163033" y="1047749"/>
            <a:chExt cx="4408967" cy="3839744"/>
          </a:xfrm>
        </p:grpSpPr>
        <p:sp>
          <p:nvSpPr>
            <p:cNvPr id="18" name="Rectangle 17"/>
            <p:cNvSpPr/>
            <p:nvPr/>
          </p:nvSpPr>
          <p:spPr>
            <a:xfrm>
              <a:off x="196701" y="1047749"/>
              <a:ext cx="4375299" cy="380495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3033" y="1532728"/>
              <a:ext cx="4343400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Índice de consumo vs. </a:t>
              </a:r>
              <a:r>
                <a:rPr lang="es-CO" dirty="0" err="1">
                  <a:latin typeface="Arial Narrow" pitchFamily="34" charset="0"/>
                </a:rPr>
                <a:t>prom</a:t>
              </a:r>
              <a:r>
                <a:rPr lang="es-CO" dirty="0">
                  <a:latin typeface="Arial Narrow" pitchFamily="34" charset="0"/>
                </a:rPr>
                <a:t> </a:t>
              </a:r>
              <a:r>
                <a:rPr lang="es-CO" dirty="0" err="1">
                  <a:latin typeface="Arial Narrow" pitchFamily="34" charset="0"/>
                </a:rPr>
                <a:t>nal</a:t>
              </a:r>
              <a:r>
                <a:rPr lang="es-CO" dirty="0">
                  <a:latin typeface="Arial Narrow" pitchFamily="34" charset="0"/>
                </a:rPr>
                <a:t> de </a:t>
              </a:r>
              <a:r>
                <a:rPr lang="es-CO" sz="1600" b="1" dirty="0">
                  <a:latin typeface="Arial Narrow" pitchFamily="34" charset="0"/>
                </a:rPr>
                <a:t>62% </a:t>
              </a:r>
              <a:r>
                <a:rPr lang="es-CO" sz="1050" dirty="0">
                  <a:solidFill>
                    <a:srgbClr val="FFFFFF">
                      <a:lumMod val="85000"/>
                    </a:srgbClr>
                  </a:solidFill>
                  <a:latin typeface="Arial Narrow" pitchFamily="34" charset="0"/>
                </a:rPr>
                <a:t>(antes 69%)</a:t>
              </a:r>
              <a:endParaRPr lang="es-CO" sz="1600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*Consumo per cápita: 24kg </a:t>
              </a:r>
              <a:r>
                <a:rPr lang="es-CO" i="1" dirty="0">
                  <a:solidFill>
                    <a:srgbClr val="FFFFFF">
                      <a:lumMod val="85000"/>
                    </a:srgbClr>
                  </a:solidFill>
                  <a:latin typeface="Arial Narrow" pitchFamily="34" charset="0"/>
                </a:rPr>
                <a:t>(-1)</a:t>
              </a:r>
              <a:r>
                <a:rPr lang="es-CO" dirty="0">
                  <a:latin typeface="Arial Narrow" pitchFamily="34" charset="0"/>
                </a:rPr>
                <a:t> / 122kg </a:t>
              </a:r>
              <a:r>
                <a:rPr lang="es-CO" i="1" dirty="0">
                  <a:solidFill>
                    <a:srgbClr val="FFFFFF">
                      <a:lumMod val="85000"/>
                    </a:srgbClr>
                  </a:solidFill>
                  <a:latin typeface="Arial Narrow" pitchFamily="34" charset="0"/>
                </a:rPr>
                <a:t>(-6)</a:t>
              </a:r>
              <a:r>
                <a:rPr lang="es-CO" dirty="0">
                  <a:latin typeface="Arial Narrow" pitchFamily="34" charset="0"/>
                </a:rPr>
                <a:t> x hogar [5 personas]</a:t>
              </a:r>
              <a:endParaRPr lang="es-CO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La compra promedio por ocasión se da principalmente entre el rango de </a:t>
              </a:r>
              <a:r>
                <a:rPr lang="es-CO" sz="1600" b="1" dirty="0">
                  <a:latin typeface="Arial Narrow" pitchFamily="34" charset="0"/>
                </a:rPr>
                <a:t>251-500GR</a:t>
              </a:r>
              <a:r>
                <a:rPr lang="es-CO" dirty="0">
                  <a:latin typeface="Arial Narrow" pitchFamily="34" charset="0"/>
                </a:rPr>
                <a:t> (43%- antes 46%)</a:t>
              </a:r>
              <a:endParaRPr lang="es-CO" sz="1600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82% de las compras de papa se hacen en la </a:t>
              </a:r>
              <a:r>
                <a:rPr lang="es-CO" sz="1600" b="1" dirty="0">
                  <a:latin typeface="Arial Narrow" panose="020B0606020202030204" pitchFamily="34" charset="0"/>
                </a:rPr>
                <a:t>TIENDA DE BARRIO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92% de las compras de papa son del tipo </a:t>
              </a:r>
              <a:r>
                <a:rPr lang="es-CO" sz="1600" b="1" dirty="0">
                  <a:latin typeface="Arial Narrow" panose="020B0606020202030204" pitchFamily="34" charset="0"/>
                </a:rPr>
                <a:t>REGULAR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53% de las veces que se consume la papa es en el </a:t>
              </a:r>
              <a:r>
                <a:rPr lang="es-CO" sz="1600" b="1" dirty="0">
                  <a:latin typeface="Arial Narrow" panose="020B0606020202030204" pitchFamily="34" charset="0"/>
                </a:rPr>
                <a:t>ALMUERZO</a:t>
              </a:r>
              <a:r>
                <a:rPr lang="es-CO" dirty="0">
                  <a:latin typeface="Arial Narrow" panose="020B0606020202030204" pitchFamily="34" charset="0"/>
                </a:rPr>
                <a:t>, 24% en la comida y 23% en el desayuno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24% de las veces se prepara la papa en </a:t>
              </a:r>
              <a:r>
                <a:rPr lang="es-CO" sz="1600" b="1" dirty="0">
                  <a:latin typeface="Arial Narrow" panose="020B0606020202030204" pitchFamily="34" charset="0"/>
                </a:rPr>
                <a:t>SOPA</a:t>
              </a:r>
              <a:r>
                <a:rPr lang="es-CO" dirty="0">
                  <a:latin typeface="Arial Narrow" panose="020B0606020202030204" pitchFamily="34" charset="0"/>
                </a:rPr>
                <a:t>, seguido por VAPOR y FRITA con el 20% cada una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29% de los momentos de consumo se hace acompañado de </a:t>
              </a:r>
              <a:r>
                <a:rPr lang="es-CO" sz="1600" b="1" dirty="0">
                  <a:latin typeface="Arial Narrow" panose="020B0606020202030204" pitchFamily="34" charset="0"/>
                </a:rPr>
                <a:t>CARNE</a:t>
              </a:r>
              <a:r>
                <a:rPr lang="es-CO" dirty="0">
                  <a:latin typeface="Arial Narrow" panose="020B0606020202030204" pitchFamily="34" charset="0"/>
                </a:rPr>
                <a:t>, y ARROZ (19%)</a:t>
              </a:r>
            </a:p>
          </p:txBody>
        </p:sp>
        <p:sp>
          <p:nvSpPr>
            <p:cNvPr id="20" name="Title 2"/>
            <p:cNvSpPr txBox="1">
              <a:spLocks/>
            </p:cNvSpPr>
            <p:nvPr/>
          </p:nvSpPr>
          <p:spPr>
            <a:xfrm>
              <a:off x="1066800" y="1200150"/>
              <a:ext cx="28194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b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chivo Narrow"/>
                <a:buNone/>
                <a:defRPr sz="3000" b="1" i="0" u="none" strike="noStrike" cap="none">
                  <a:solidFill>
                    <a:schemeClr val="dk2"/>
                  </a:solidFill>
                  <a:latin typeface="Archivo Narrow"/>
                  <a:ea typeface="Archivo Narrow"/>
                  <a:cs typeface="Archivo Narrow"/>
                  <a:sym typeface="Archivo Narrow"/>
                </a:defRPr>
              </a:lvl1pPr>
              <a:lvl2pPr lvl="1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2pPr>
              <a:lvl3pPr lvl="2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3pPr>
              <a:lvl4pPr lvl="3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4pPr>
              <a:lvl5pPr lvl="4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5pPr>
              <a:lvl6pPr lvl="5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6pPr>
              <a:lvl7pPr lvl="6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7pPr>
              <a:lvl8pPr lvl="7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8pPr>
              <a:lvl9pPr lvl="8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9pPr>
            </a:lstStyle>
            <a:p>
              <a:pPr algn="ctr">
                <a:buClr>
                  <a:srgbClr val="000000"/>
                </a:buClr>
              </a:pPr>
              <a:r>
                <a:rPr lang="es-CO" dirty="0">
                  <a:solidFill>
                    <a:srgbClr val="000000"/>
                  </a:solidFill>
                  <a:latin typeface="Arial Narrow" pitchFamily="34" charset="0"/>
                </a:rPr>
                <a:t>COSTA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2"/>
            <a:ext cx="8244840" cy="428625"/>
          </a:xfrm>
          <a:noFill/>
          <a:ln>
            <a:noFill/>
          </a:ln>
        </p:spPr>
        <p:txBody>
          <a:bodyPr lIns="91425" tIns="91425" rIns="91425" bIns="91425" anchor="b" anchorCtr="0"/>
          <a:lstStyle/>
          <a:p>
            <a:r>
              <a:rPr lang="es-CO" dirty="0">
                <a:latin typeface="Arial Narrow" pitchFamily="34" charset="0"/>
              </a:rPr>
              <a:t>PERFIL DEL CONSUMIDOR POR ZONA EN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032" y="1047751"/>
            <a:ext cx="4408968" cy="3839743"/>
            <a:chOff x="163032" y="1047750"/>
            <a:chExt cx="4408968" cy="3839742"/>
          </a:xfrm>
        </p:grpSpPr>
        <p:sp>
          <p:nvSpPr>
            <p:cNvPr id="7" name="Rectangle 6"/>
            <p:cNvSpPr/>
            <p:nvPr/>
          </p:nvSpPr>
          <p:spPr>
            <a:xfrm>
              <a:off x="196701" y="1047750"/>
              <a:ext cx="4375299" cy="38010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3032" y="1532728"/>
              <a:ext cx="4408967" cy="335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Índice de consumo vs. </a:t>
              </a:r>
              <a:r>
                <a:rPr lang="es-CO" dirty="0" err="1">
                  <a:latin typeface="Arial Narrow" pitchFamily="34" charset="0"/>
                </a:rPr>
                <a:t>prom</a:t>
              </a:r>
              <a:r>
                <a:rPr lang="es-CO" dirty="0">
                  <a:latin typeface="Arial Narrow" pitchFamily="34" charset="0"/>
                </a:rPr>
                <a:t> </a:t>
              </a:r>
              <a:r>
                <a:rPr lang="es-CO" dirty="0" err="1">
                  <a:latin typeface="Arial Narrow" pitchFamily="34" charset="0"/>
                </a:rPr>
                <a:t>nal</a:t>
              </a:r>
              <a:r>
                <a:rPr lang="es-CO" dirty="0">
                  <a:latin typeface="Arial Narrow" pitchFamily="34" charset="0"/>
                </a:rPr>
                <a:t> de </a:t>
              </a:r>
              <a:r>
                <a:rPr lang="es-CO" sz="1600" b="1" dirty="0">
                  <a:latin typeface="Arial Narrow" pitchFamily="34" charset="0"/>
                </a:rPr>
                <a:t>103% </a:t>
              </a:r>
              <a:r>
                <a:rPr lang="es-CO" sz="1050" dirty="0">
                  <a:solidFill>
                    <a:srgbClr val="FFFFFF">
                      <a:lumMod val="50000"/>
                    </a:srgbClr>
                  </a:solidFill>
                  <a:latin typeface="Arial Narrow" pitchFamily="34" charset="0"/>
                </a:rPr>
                <a:t>(antes 89%)</a:t>
              </a:r>
              <a:endParaRPr lang="es-CO" sz="1600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*Consumo per cápita: 45kg</a:t>
              </a:r>
              <a:r>
                <a:rPr lang="es-CO" i="1" dirty="0">
                  <a:solidFill>
                    <a:srgbClr val="FFFFFF">
                      <a:lumMod val="50000"/>
                    </a:srgbClr>
                  </a:solidFill>
                  <a:latin typeface="Arial Narrow" pitchFamily="34" charset="0"/>
                </a:rPr>
                <a:t> (+9)</a:t>
              </a:r>
              <a:r>
                <a:rPr lang="es-CO" dirty="0">
                  <a:latin typeface="Arial Narrow" pitchFamily="34" charset="0"/>
                </a:rPr>
                <a:t> / 180kg </a:t>
              </a:r>
              <a:r>
                <a:rPr lang="es-CO" i="1" dirty="0">
                  <a:solidFill>
                    <a:srgbClr val="FFFFFF">
                      <a:lumMod val="50000"/>
                    </a:srgbClr>
                  </a:solidFill>
                  <a:latin typeface="Arial Narrow" pitchFamily="34" charset="0"/>
                </a:rPr>
                <a:t>(+35)</a:t>
              </a:r>
              <a:r>
                <a:rPr lang="es-CO" dirty="0">
                  <a:latin typeface="Arial Narrow" pitchFamily="34" charset="0"/>
                </a:rPr>
                <a:t> x hogar [4 personas]</a:t>
              </a:r>
              <a:endParaRPr lang="es-CO" b="1" dirty="0">
                <a:latin typeface="Arial Narrow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itchFamily="34" charset="0"/>
                </a:rPr>
                <a:t>La compra promedio por ocasión se da principalmente entre el rango de </a:t>
              </a:r>
              <a:r>
                <a:rPr lang="es-CO" sz="1600" b="1" dirty="0">
                  <a:latin typeface="Arial Narrow" pitchFamily="34" charset="0"/>
                </a:rPr>
                <a:t>501-1000GR</a:t>
              </a:r>
              <a:r>
                <a:rPr lang="es-CO" dirty="0">
                  <a:latin typeface="Arial Narrow" pitchFamily="34" charset="0"/>
                </a:rPr>
                <a:t> (32% - antes 29%)</a:t>
              </a:r>
              <a:endParaRPr lang="es-CO" sz="1600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48% de las compras de papa se hacen en la </a:t>
              </a:r>
              <a:r>
                <a:rPr lang="es-CO" sz="1600" b="1" dirty="0">
                  <a:latin typeface="Arial Narrow" panose="020B0606020202030204" pitchFamily="34" charset="0"/>
                </a:rPr>
                <a:t>TIENDA DE BARRIO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88% de las compras de papa son del tipo </a:t>
              </a:r>
              <a:r>
                <a:rPr lang="es-CO" sz="1600" b="1" dirty="0">
                  <a:latin typeface="Arial Narrow" panose="020B0606020202030204" pitchFamily="34" charset="0"/>
                </a:rPr>
                <a:t>REGULAR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86% de las veces que se consume la papa es en el </a:t>
              </a:r>
              <a:r>
                <a:rPr lang="es-CO" sz="1600" b="1" dirty="0">
                  <a:latin typeface="Arial Narrow" panose="020B0606020202030204" pitchFamily="34" charset="0"/>
                </a:rPr>
                <a:t>ALMUERZO, </a:t>
              </a:r>
              <a:r>
                <a:rPr lang="es-CO" dirty="0">
                  <a:latin typeface="Arial Narrow" panose="020B0606020202030204" pitchFamily="34" charset="0"/>
                </a:rPr>
                <a:t>14% Comida</a:t>
              </a:r>
              <a:endParaRPr lang="es-CO" b="1" dirty="0">
                <a:latin typeface="Arial Narrow" panose="020B0606020202030204" pitchFamily="34" charset="0"/>
              </a:endParaRP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40% de las veces se prepara la papa en </a:t>
              </a:r>
              <a:r>
                <a:rPr lang="es-CO" sz="1600" b="1" dirty="0">
                  <a:latin typeface="Arial Narrow" panose="020B0606020202030204" pitchFamily="34" charset="0"/>
                </a:rPr>
                <a:t>SOPA</a:t>
              </a:r>
              <a:r>
                <a:rPr lang="es-CO" dirty="0">
                  <a:latin typeface="Arial Narrow" panose="020B0606020202030204" pitchFamily="34" charset="0"/>
                </a:rPr>
                <a:t>, seguido por FRITA con el 18%</a:t>
              </a:r>
            </a:p>
            <a:p>
              <a:pPr marL="285743" indent="-285743">
                <a:buFont typeface="Wingdings" panose="05000000000000000000" pitchFamily="2" charset="2"/>
                <a:buChar char="§"/>
              </a:pPr>
              <a:r>
                <a:rPr lang="es-CO" dirty="0">
                  <a:latin typeface="Arial Narrow" panose="020B0606020202030204" pitchFamily="34" charset="0"/>
                </a:rPr>
                <a:t>32% de los momentos de consumo se hace acompañado de </a:t>
              </a:r>
              <a:r>
                <a:rPr lang="es-CO" sz="1600" b="1" dirty="0">
                  <a:latin typeface="Arial Narrow" panose="020B0606020202030204" pitchFamily="34" charset="0"/>
                </a:rPr>
                <a:t>ARROZ</a:t>
              </a:r>
              <a:r>
                <a:rPr lang="es-CO" dirty="0">
                  <a:latin typeface="Arial Narrow" panose="020B0606020202030204" pitchFamily="34" charset="0"/>
                </a:rPr>
                <a:t>, y CARNE (30%)</a:t>
              </a:r>
            </a:p>
          </p:txBody>
        </p:sp>
        <p:sp>
          <p:nvSpPr>
            <p:cNvPr id="15" name="Title 2"/>
            <p:cNvSpPr txBox="1">
              <a:spLocks/>
            </p:cNvSpPr>
            <p:nvPr/>
          </p:nvSpPr>
          <p:spPr>
            <a:xfrm>
              <a:off x="984399" y="1200149"/>
              <a:ext cx="2700668" cy="4286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b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chivo Narrow"/>
                <a:buNone/>
                <a:defRPr sz="3000" b="1" i="0" u="none" strike="noStrike" cap="none">
                  <a:solidFill>
                    <a:schemeClr val="dk2"/>
                  </a:solidFill>
                  <a:latin typeface="Archivo Narrow"/>
                  <a:ea typeface="Archivo Narrow"/>
                  <a:cs typeface="Archivo Narrow"/>
                  <a:sym typeface="Archivo Narrow"/>
                </a:defRPr>
              </a:lvl1pPr>
              <a:lvl2pPr lvl="1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2pPr>
              <a:lvl3pPr lvl="2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3pPr>
              <a:lvl4pPr lvl="3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4pPr>
              <a:lvl5pPr lvl="4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5pPr>
              <a:lvl6pPr lvl="5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6pPr>
              <a:lvl7pPr lvl="6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7pPr>
              <a:lvl8pPr lvl="7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8pPr>
              <a:lvl9pPr lvl="8" indent="0">
                <a:spcBef>
                  <a:spcPts val="0"/>
                </a:spcBef>
                <a:buFont typeface="Archivo Narrow"/>
                <a:buNone/>
                <a:defRPr sz="1800">
                  <a:latin typeface="Archivo Narrow"/>
                  <a:ea typeface="Archivo Narrow"/>
                  <a:cs typeface="Archivo Narrow"/>
                  <a:sym typeface="Archivo Narrow"/>
                </a:defRPr>
              </a:lvl9pPr>
            </a:lstStyle>
            <a:p>
              <a:pPr>
                <a:buClr>
                  <a:srgbClr val="000000"/>
                </a:buClr>
              </a:pPr>
              <a:r>
                <a:rPr lang="es-CO" dirty="0">
                  <a:solidFill>
                    <a:srgbClr val="000000"/>
                  </a:solidFill>
                  <a:latin typeface="Arial Narrow" pitchFamily="34" charset="0"/>
                </a:rPr>
                <a:t>EJE CAFETERO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29001" y="4852702"/>
            <a:ext cx="54516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i="1" dirty="0">
                <a:latin typeface="Arial Narrow" panose="020B0606020202030204" pitchFamily="34" charset="0"/>
              </a:rPr>
              <a:t>*Manizales 57Kg / Pereira 36Kg / Armenia 35Kg / B/quilla 24Kg / Cartagena 25Kg / Santa Marta 27Kg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033" y="779382"/>
            <a:ext cx="23391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i="1" dirty="0">
                <a:latin typeface="Arial Narrow" panose="020B0606020202030204" pitchFamily="34" charset="0"/>
              </a:rPr>
              <a:t>Información de consumo per cápita es anual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3692382" y="666751"/>
            <a:ext cx="5375419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dirty="0">
                <a:latin typeface="Arial Narrow" pitchFamily="34" charset="0"/>
              </a:rPr>
              <a:t>Consumo per cápita anual Colombia: 42 kilos </a:t>
            </a:r>
            <a:r>
              <a:rPr lang="es-CO" i="1" dirty="0">
                <a:solidFill>
                  <a:srgbClr val="FFFFFF"/>
                </a:solidFill>
                <a:latin typeface="Arial Narrow" pitchFamily="34" charset="0"/>
              </a:rPr>
              <a:t>(+1) </a:t>
            </a:r>
            <a:r>
              <a:rPr lang="es-CO" dirty="0">
                <a:latin typeface="Arial Narrow" pitchFamily="34" charset="0"/>
              </a:rPr>
              <a:t>/ 170 kg x hogar [4 personas]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494253" y="773941"/>
            <a:ext cx="1292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latin typeface="Arial Narrow" panose="020B0606020202030204" pitchFamily="34" charset="0"/>
              </a:rPr>
              <a:t>+/- VAR VS. 2017</a:t>
            </a:r>
          </a:p>
        </p:txBody>
      </p:sp>
    </p:spTree>
    <p:extLst>
      <p:ext uri="{BB962C8B-B14F-4D97-AF65-F5344CB8AC3E}">
        <p14:creationId xmlns:p14="http://schemas.microsoft.com/office/powerpoint/2010/main" val="304577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238125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HEMOS VISTO QUE…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58" y="590550"/>
            <a:ext cx="8168639" cy="304800"/>
          </a:xfrm>
        </p:spPr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 consolidado de 2018 nos muestra que la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mayor parte de las compras de papa se concentran en los NSE Bajo y Medio (75%)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donde además ambos ganan peso frente al 2017. A nivel de regiones, vemos que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Bogotá, Costa, Cali y Medellín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son las que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más compras de papa concentran en el año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siendo además las que reúnen casi el 80% del consumo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Bogotá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se muestra como la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zona más afectada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al caer en su compra promedio y con ello jalonar la caída a nivel nacional. Ciudades como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Medellín y Cali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muestran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buen comportamiento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frente al 2017. Junto a la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capital, Medellín, Eje Cafetero y B/manga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se muestran como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Heavy </a:t>
            </a:r>
            <a:r>
              <a:rPr lang="es-CO" sz="12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Consumers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de papa, al registrar compras superiores al promedio nacional por hogar al mes (7,1KG)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Las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zonas clave a desarrollar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son entonces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Bogotá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que jalona la caída a nivel nacional y es la zona más importante; y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Costa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que a pesar que es la 2da con mayor distribución de Hogares es la 4ta en consumo.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500GR sigue siendo la cantidad más llevada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la hora de la compra de los hogares colombianos, siendo entonces los rangos entre 251GR y 1KG los que concentran el 60% de las ocasiones de compra. </a:t>
            </a:r>
            <a:r>
              <a:rPr lang="es-CO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medida que los NSE son más altos toman relevancia las compras en tamaños más grandes</a:t>
            </a:r>
            <a:r>
              <a:rPr lang="es-CO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de 1KG en adelante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Dependiendo de la región, la cantidad comprada en cada acto de compra cambia</a:t>
            </a:r>
            <a:r>
              <a:rPr lang="es-CO" sz="1200" dirty="0"/>
              <a:t>. Mientras en </a:t>
            </a:r>
            <a:r>
              <a:rPr lang="es-CO" sz="1200" u="sng" dirty="0"/>
              <a:t>Bogotá</a:t>
            </a:r>
            <a:r>
              <a:rPr lang="es-CO" sz="1200" dirty="0"/>
              <a:t> las compras de más de 3KG representan apenas el 7% de las visitas al punto de venta, para </a:t>
            </a:r>
            <a:r>
              <a:rPr lang="es-CO" sz="1200" u="sng" dirty="0"/>
              <a:t>Medellín</a:t>
            </a:r>
            <a:r>
              <a:rPr lang="es-CO" sz="1200" dirty="0"/>
              <a:t> es un 17%. En </a:t>
            </a:r>
            <a:r>
              <a:rPr lang="es-CO" sz="1200" u="sng" dirty="0"/>
              <a:t>Cali</a:t>
            </a:r>
            <a:r>
              <a:rPr lang="es-CO" sz="1200" dirty="0"/>
              <a:t> toman mayor relevancia tamaños entre 1 y 3KG en el 2018 y para </a:t>
            </a:r>
            <a:r>
              <a:rPr lang="es-CO" sz="1200" u="sng" dirty="0"/>
              <a:t>Costa</a:t>
            </a:r>
            <a:r>
              <a:rPr lang="es-CO" sz="1200" dirty="0"/>
              <a:t> el rango entre 501GR y 1KG representa el 43% de las compras</a:t>
            </a:r>
            <a:endParaRPr lang="en-US" sz="1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238125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HEMOS VISTO QUE…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58" y="590550"/>
            <a:ext cx="8168639" cy="304800"/>
          </a:xfrm>
        </p:spPr>
        <p:txBody>
          <a:bodyPr/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La </a:t>
            </a:r>
            <a:r>
              <a:rPr lang="es-CO" sz="1200" b="1" dirty="0"/>
              <a:t>Tienda de Barrio se consolida como el canal preferido </a:t>
            </a:r>
            <a:r>
              <a:rPr lang="es-CO" sz="1200" dirty="0"/>
              <a:t>por los hogares colombianos para comprar la papa, representando el 64% (+4% frente a 2017) de las ocasiones y siendo especialmente fuerte en los NSE Bajo y Medio</a:t>
            </a:r>
          </a:p>
          <a:p>
            <a:pPr lvl="0" algn="just"/>
            <a:endParaRPr lang="en-US" sz="12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En promedio, los hogares colombianos suelen ir a comprar papa cada 4 días, aunque </a:t>
            </a:r>
            <a:r>
              <a:rPr lang="es-CO" sz="1200" b="1" dirty="0"/>
              <a:t>más de la mitad de los hogares se están tardando 5 días o más en hacerlo</a:t>
            </a:r>
            <a:r>
              <a:rPr lang="es-CO" sz="1200" dirty="0"/>
              <a:t>. Es decir, sus compras se hacen en promedio </a:t>
            </a:r>
            <a:r>
              <a:rPr lang="es-CO" sz="1200" b="1" dirty="0"/>
              <a:t>semanalmente</a:t>
            </a:r>
            <a:endParaRPr lang="es-CO" sz="12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CO" sz="1200" b="1" dirty="0"/>
              <a:t>El tipo de papa que más se consume en los hogares es la Regular</a:t>
            </a:r>
            <a:r>
              <a:rPr lang="es-CO" sz="1200" dirty="0"/>
              <a:t>, que concentra un </a:t>
            </a:r>
            <a:r>
              <a:rPr lang="es-CO" sz="1200" b="1" dirty="0"/>
              <a:t>84%</a:t>
            </a:r>
            <a:r>
              <a:rPr lang="es-CO" sz="1200" dirty="0"/>
              <a:t> del consumo, donde Medellín y Cali ganan peso. La papa </a:t>
            </a:r>
            <a:r>
              <a:rPr lang="es-CO" sz="1200" b="1" dirty="0"/>
              <a:t>Criolla/Amarilla concentra el 16% </a:t>
            </a:r>
            <a:r>
              <a:rPr lang="es-CO" sz="1200" dirty="0"/>
              <a:t>del consumo en el país, donde Cali supera a Bogotá en 2018 como la región que más la consume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El </a:t>
            </a:r>
            <a:r>
              <a:rPr lang="es-CO" sz="1200" b="1" dirty="0"/>
              <a:t>consumo de papa se realiza principalmente en el Almuerzo</a:t>
            </a:r>
            <a:r>
              <a:rPr lang="es-CO" sz="1200" dirty="0"/>
              <a:t> (71% de las veces), siendo la forma de </a:t>
            </a:r>
            <a:r>
              <a:rPr lang="es-CO" sz="1200" b="1" dirty="0"/>
              <a:t>preparación preferida la Sopa </a:t>
            </a:r>
            <a:r>
              <a:rPr lang="es-CO" sz="1200" dirty="0"/>
              <a:t>(41% de las veces). El consumo en Sopa se da principalmente en Medellín y Cali, mientras que en Bogotá el 49% de las veces se consume Salada. La </a:t>
            </a:r>
            <a:r>
              <a:rPr lang="es-CO" sz="1200" b="1" dirty="0"/>
              <a:t>Comida concentra el 21% de las ocasiones de consumo y gana peso</a:t>
            </a:r>
            <a:r>
              <a:rPr lang="es-CO" sz="1200" dirty="0"/>
              <a:t> frente al 2017, siendo esto impulsado por Medellín, Costa y Bogotá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Tanto en el </a:t>
            </a:r>
            <a:r>
              <a:rPr lang="es-CO" sz="1200" b="1" dirty="0"/>
              <a:t>Almuerzo como en la Comida</a:t>
            </a:r>
            <a:r>
              <a:rPr lang="es-CO" sz="1200" dirty="0"/>
              <a:t>, </a:t>
            </a:r>
            <a:r>
              <a:rPr lang="es-CO" sz="1200" b="1" dirty="0"/>
              <a:t>más del 60% de los consumos</a:t>
            </a:r>
            <a:r>
              <a:rPr lang="es-CO" sz="1200" dirty="0"/>
              <a:t> de papa se acompañan de </a:t>
            </a:r>
            <a:r>
              <a:rPr lang="es-CO" sz="1200" b="1" dirty="0"/>
              <a:t>Arroz o Carne</a:t>
            </a:r>
            <a:r>
              <a:rPr lang="es-CO" sz="1200" dirty="0"/>
              <a:t>. Mientras en Medellín y Cali se prefiere el Arroz en ambos casos, en Bogotá se prefiere la Carne sobre todo al Almuerzo. Al </a:t>
            </a:r>
            <a:r>
              <a:rPr lang="es-CO" sz="1200" b="1" dirty="0"/>
              <a:t>desayuno</a:t>
            </a:r>
            <a:r>
              <a:rPr lang="es-CO" sz="1200" dirty="0"/>
              <a:t> el 25% de las veces los colombianos eligen los </a:t>
            </a:r>
            <a:r>
              <a:rPr lang="es-CO" sz="1200" b="1" dirty="0"/>
              <a:t>Huevos</a:t>
            </a:r>
            <a:r>
              <a:rPr lang="es-CO" sz="1200" dirty="0"/>
              <a:t> como acompañamiento</a:t>
            </a:r>
            <a:endParaRPr lang="en-US" sz="1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¿CÓMO SON LOS HOGARES CON/SIN PUBLICIDAD?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4358" y="664666"/>
            <a:ext cx="8160321" cy="236339"/>
          </a:xfrm>
        </p:spPr>
        <p:txBody>
          <a:bodyPr/>
          <a:lstStyle/>
          <a:p>
            <a:r>
              <a:rPr lang="es-CO" sz="1600" dirty="0">
                <a:latin typeface="Arial Narrow" panose="020B0606020202030204" pitchFamily="34" charset="0"/>
              </a:rPr>
              <a:t>En general, se aprecia como su comportamiento es muy similar, aunque el consumo promedio de un hogar que vio publicidad es ligeramente más alto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4101054256"/>
              </p:ext>
            </p:extLst>
          </p:nvPr>
        </p:nvGraphicFramePr>
        <p:xfrm>
          <a:off x="2005330" y="1341488"/>
          <a:ext cx="5334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800350"/>
            <a:ext cx="838200" cy="511277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304800" y="1657350"/>
            <a:ext cx="2743200" cy="312267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En promedio, los Hogares que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 NO 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vieron/escucharon/ leyeron algún tipo de publicidad sobre el consumo de Papa….</a:t>
            </a:r>
          </a:p>
          <a:p>
            <a:pPr algn="ctr"/>
            <a:endParaRPr lang="es-CO" sz="1200" dirty="0">
              <a:solidFill>
                <a:schemeClr val="accent6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Compran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6,9KG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de papa al mes </a:t>
            </a:r>
            <a:r>
              <a:rPr lang="es-CO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(pasa de 7.4 en Mayo a 6.3 en Agosto)</a:t>
            </a:r>
          </a:p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Acuden a comprar papa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7 veces al mes, 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es decir cada 4 días</a:t>
            </a:r>
          </a:p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Prefieren hacerlo en un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65%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de las veces en una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Tienda de Barrio</a:t>
            </a:r>
          </a:p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Siendo su tipo de papa preferida la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Regular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, representando el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85%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de su consumo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6248400" y="1657350"/>
            <a:ext cx="2743200" cy="312267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En promedio, los Hogares que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 SI 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vieron/escucharon/ leyeron algún tipo de publicidad sobre el consumo de Papa….</a:t>
            </a:r>
          </a:p>
          <a:p>
            <a:pPr algn="ctr"/>
            <a:endParaRPr lang="es-CO" sz="1200" dirty="0">
              <a:solidFill>
                <a:schemeClr val="accent6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Compran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7KG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de papa al mes </a:t>
            </a:r>
            <a:r>
              <a:rPr lang="es-CO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(pasa de 7.4 en Mayo a 6.6 en Agosto)</a:t>
            </a:r>
            <a:endParaRPr lang="es-CO" sz="1200" dirty="0">
              <a:solidFill>
                <a:schemeClr val="accent6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Acuden a comprar papa 7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 veces al mes, 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es decir cada 4 días</a:t>
            </a:r>
          </a:p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Prefieren hacerlo en un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64%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de las veces en una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Tienda de Barrio</a:t>
            </a:r>
          </a:p>
          <a:p>
            <a:pPr algn="ctr"/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Siendo su tipo de papa preferida la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Regular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, representando un </a:t>
            </a:r>
            <a:r>
              <a:rPr lang="es-CO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83%</a:t>
            </a:r>
            <a:r>
              <a:rPr lang="es-CO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de su consumo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029200" y="1836539"/>
            <a:ext cx="1066800" cy="529101"/>
          </a:xfrm>
          <a:prstGeom prst="rect">
            <a:avLst/>
          </a:prstGeom>
          <a:solidFill>
            <a:schemeClr val="bg1"/>
          </a:solidFill>
          <a:ln>
            <a:solidFill>
              <a:srgbClr val="9D1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Pasó de un 46% en Mayo a un 41% en Agosto</a:t>
            </a:r>
          </a:p>
        </p:txBody>
      </p:sp>
    </p:spTree>
    <p:extLst>
      <p:ext uri="{BB962C8B-B14F-4D97-AF65-F5344CB8AC3E}">
        <p14:creationId xmlns:p14="http://schemas.microsoft.com/office/powerpoint/2010/main" val="16667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2830" y="2343150"/>
            <a:ext cx="8596370" cy="982664"/>
          </a:xfrm>
        </p:spPr>
        <p:txBody>
          <a:bodyPr/>
          <a:lstStyle/>
          <a:p>
            <a:r>
              <a:rPr lang="es-CO" dirty="0"/>
              <a:t>Resultados sobre la Publicidad sobre el consumo de papa en Colombia - 2018</a:t>
            </a:r>
          </a:p>
        </p:txBody>
      </p:sp>
    </p:spTree>
    <p:extLst>
      <p:ext uri="{BB962C8B-B14F-4D97-AF65-F5344CB8AC3E}">
        <p14:creationId xmlns:p14="http://schemas.microsoft.com/office/powerpoint/2010/main" val="158684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"/>
          <p:cNvSpPr txBox="1">
            <a:spLocks/>
          </p:cNvSpPr>
          <p:nvPr/>
        </p:nvSpPr>
        <p:spPr>
          <a:xfrm>
            <a:off x="533400" y="847725"/>
            <a:ext cx="8318155" cy="428625"/>
          </a:xfrm>
          <a:prstGeom prst="rect">
            <a:avLst/>
          </a:prstGeom>
        </p:spPr>
        <p:txBody>
          <a:bodyPr vert="horz" wrap="square" lIns="68140" tIns="0" rIns="68140" bIns="0" rtlCol="0" anchor="b" anchorCtr="0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s-CO" sz="2000" cap="none" dirty="0">
                <a:solidFill>
                  <a:srgbClr val="0070C0"/>
                </a:solidFill>
                <a:latin typeface="Arial Narrow" panose="020B0606020202030204" pitchFamily="34" charset="0"/>
              </a:rPr>
              <a:t>Objetivo: </a:t>
            </a:r>
            <a:r>
              <a:rPr lang="es-CO" sz="1800" b="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Conocer si los hogares colombianos están viendo nuestros comerciales, recordándolos y cambiando su percepción sobre el consumo de papa dentro de su dieta regular</a:t>
            </a:r>
          </a:p>
        </p:txBody>
      </p:sp>
      <p:sp>
        <p:nvSpPr>
          <p:cNvPr id="21" name="Shape 1958"/>
          <p:cNvSpPr txBox="1"/>
          <p:nvPr/>
        </p:nvSpPr>
        <p:spPr>
          <a:xfrm>
            <a:off x="533400" y="449850"/>
            <a:ext cx="876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14" tIns="91014" rIns="91014" bIns="9101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2"/>
              </a:buClr>
              <a:buSzPts val="3000"/>
              <a:buFont typeface="Archivo Narrow"/>
              <a:defRPr sz="3000" b="1">
                <a:solidFill>
                  <a:srgbClr val="FFC000"/>
                </a:solidFill>
                <a:latin typeface="Archivo Narrow"/>
                <a:ea typeface="Archivo Narrow"/>
                <a:cs typeface="Archivo Narrow"/>
              </a:defRPr>
            </a:lvl1pPr>
            <a:lvl2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2pPr>
            <a:lvl3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3pPr>
            <a:lvl4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4pPr>
            <a:lvl5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5pPr>
            <a:lvl6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6pPr>
            <a:lvl7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7pPr>
            <a:lvl8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8pPr>
            <a:lvl9pPr>
              <a:buSzPts val="1800"/>
              <a:buFont typeface="Archivo Narrow"/>
              <a:defRPr sz="1800">
                <a:latin typeface="Archivo Narrow"/>
                <a:ea typeface="Archivo Narrow"/>
                <a:cs typeface="Archivo Narrow"/>
              </a:defRPr>
            </a:lvl9pPr>
          </a:lstStyle>
          <a:p>
            <a:pPr>
              <a:buClr>
                <a:srgbClr val="000000"/>
              </a:buClr>
            </a:pPr>
            <a:r>
              <a:rPr lang="es-CO" dirty="0">
                <a:solidFill>
                  <a:schemeClr val="dk2"/>
                </a:solidFill>
                <a:latin typeface="Arial Narrow" pitchFamily="34" charset="0"/>
                <a:sym typeface="Archivo Narrow"/>
              </a:rPr>
              <a:t>INVESTIGACIÓN AD HOC SOBRE PUBLICIDAD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1" y="2404935"/>
            <a:ext cx="718589" cy="6652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14131" r="3618" b="12679"/>
          <a:stretch/>
        </p:blipFill>
        <p:spPr bwMode="auto">
          <a:xfrm>
            <a:off x="372600" y="1786368"/>
            <a:ext cx="1854200" cy="111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t="14062" r="2569" b="13837"/>
          <a:stretch/>
        </p:blipFill>
        <p:spPr bwMode="auto">
          <a:xfrm>
            <a:off x="2174876" y="1786368"/>
            <a:ext cx="2168524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6" y="2900710"/>
            <a:ext cx="2168524" cy="111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00710"/>
            <a:ext cx="1793876" cy="111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2600" y="1786368"/>
            <a:ext cx="3970800" cy="22331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95800" y="3895725"/>
            <a:ext cx="4159078" cy="428625"/>
          </a:xfrm>
          <a:prstGeom prst="rect">
            <a:avLst/>
          </a:prstGeom>
        </p:spPr>
        <p:txBody>
          <a:bodyPr vert="horz" wrap="square" lIns="68140" tIns="0" rIns="68140" bIns="0" rtlCol="0" anchor="b" anchorCtr="0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s-CO" sz="1600" b="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Durante nuestra investigación en Agosto, seguimos midiendo la investigación sobre Publicidad</a:t>
            </a:r>
          </a:p>
          <a:p>
            <a:pPr>
              <a:defRPr/>
            </a:pPr>
            <a:r>
              <a:rPr lang="es-CO" sz="1600" b="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Profundizamos en todos los hogares: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CO" sz="1600" cap="none" dirty="0">
                <a:solidFill>
                  <a:srgbClr val="0070C0"/>
                </a:solidFill>
                <a:latin typeface="Arial Narrow" panose="020B0606020202030204" pitchFamily="34" charset="0"/>
              </a:rPr>
              <a:t>PENETRACIÓN</a:t>
            </a:r>
            <a:r>
              <a:rPr lang="es-CO" sz="1600" b="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: Ha visto, leído o escuchado alguna publicidad (Por cualquier medio) sobre el consumo de papa?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CO" sz="1600" cap="none" dirty="0">
                <a:solidFill>
                  <a:srgbClr val="0070C0"/>
                </a:solidFill>
                <a:latin typeface="Arial Narrow" panose="020B0606020202030204" pitchFamily="34" charset="0"/>
              </a:rPr>
              <a:t>CANAL</a:t>
            </a:r>
            <a:r>
              <a:rPr lang="es-CO" sz="160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: </a:t>
            </a:r>
            <a:r>
              <a:rPr lang="es-CO" sz="1600" b="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Por cuál medio? (TV, Radio, prensa)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CO" sz="1600" cap="none" dirty="0">
                <a:solidFill>
                  <a:srgbClr val="0070C0"/>
                </a:solidFill>
                <a:latin typeface="Arial Narrow" panose="020B0606020202030204" pitchFamily="34" charset="0"/>
              </a:rPr>
              <a:t>RECORDACIÓN</a:t>
            </a:r>
            <a:r>
              <a:rPr lang="es-CO" sz="1600" b="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: Qué mensajes recuerdan?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CO" sz="1600" cap="none" dirty="0">
                <a:solidFill>
                  <a:srgbClr val="0070C0"/>
                </a:solidFill>
                <a:latin typeface="Arial Narrow" panose="020B0606020202030204" pitchFamily="34" charset="0"/>
              </a:rPr>
              <a:t>ACEPTACIÓN</a:t>
            </a:r>
            <a:r>
              <a:rPr lang="es-CO" sz="1600" b="0" cap="none" dirty="0">
                <a:solidFill>
                  <a:srgbClr val="000000"/>
                </a:solidFill>
                <a:latin typeface="Arial Narrow" panose="020B0606020202030204" pitchFamily="34" charset="0"/>
              </a:rPr>
              <a:t>: Está de acuerdo con los mensajes sobre el consumo de papa?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s-CO" sz="1600" b="0" cap="none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8" y="4171950"/>
            <a:ext cx="1295400" cy="73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4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625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COSTA FUE MÁS RECEPTIVA A LA PUBLICIDAD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594358" y="4933950"/>
            <a:ext cx="8165591" cy="274319"/>
          </a:xfrm>
        </p:spPr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397240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La región que comprende a B/quilla, Cartagena y Santa Marta concentra el 28% de los hogares que recuerdan la publicidad. Además, más de la mitad de sus hogares (51%) vieron/escucharon/leyeron el comercial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886200" y="1337996"/>
            <a:ext cx="2950912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¿Dónde están los hogares que vieron publicidad?</a:t>
            </a:r>
          </a:p>
        </p:txBody>
      </p:sp>
      <p:pic>
        <p:nvPicPr>
          <p:cNvPr id="10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13" y="1276350"/>
            <a:ext cx="1064687" cy="649427"/>
          </a:xfrm>
          <a:prstGeom prst="rect">
            <a:avLst/>
          </a:prstGeom>
        </p:spPr>
      </p:pic>
      <p:graphicFrame>
        <p:nvGraphicFramePr>
          <p:cNvPr id="12" name="Chart 6"/>
          <p:cNvGraphicFramePr/>
          <p:nvPr>
            <p:extLst>
              <p:ext uri="{D42A27DB-BD31-4B8C-83A1-F6EECF244321}">
                <p14:modId xmlns:p14="http://schemas.microsoft.com/office/powerpoint/2010/main" val="50600898"/>
              </p:ext>
            </p:extLst>
          </p:nvPr>
        </p:nvGraphicFramePr>
        <p:xfrm>
          <a:off x="228600" y="1905404"/>
          <a:ext cx="3581400" cy="31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23"/>
          <p:cNvGraphicFramePr/>
          <p:nvPr>
            <p:extLst>
              <p:ext uri="{D42A27DB-BD31-4B8C-83A1-F6EECF244321}">
                <p14:modId xmlns:p14="http://schemas.microsoft.com/office/powerpoint/2010/main" val="3906019264"/>
              </p:ext>
            </p:extLst>
          </p:nvPr>
        </p:nvGraphicFramePr>
        <p:xfrm>
          <a:off x="3657600" y="2038350"/>
          <a:ext cx="3276600" cy="297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262743"/>
              </p:ext>
            </p:extLst>
          </p:nvPr>
        </p:nvGraphicFramePr>
        <p:xfrm>
          <a:off x="6629400" y="2419350"/>
          <a:ext cx="2233306" cy="14038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EJE CAFETERO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43%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COSTA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51%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BOGOTÁ</a:t>
                      </a:r>
                      <a:endParaRPr lang="en-US" sz="1000" b="1" i="0" u="none" strike="noStrike" dirty="0">
                        <a:solidFill>
                          <a:schemeClr val="accent5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40%</a:t>
                      </a:r>
                      <a:endParaRPr lang="en-US" sz="10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BUCARAMANGA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43%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CALI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46%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MEDELLÍN</a:t>
                      </a:r>
                      <a:endParaRPr lang="en-US" sz="1000" b="1" i="0" u="none" strike="noStrike" dirty="0">
                        <a:solidFill>
                          <a:schemeClr val="accent5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31%</a:t>
                      </a:r>
                      <a:endParaRPr lang="en-US" sz="10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IBAGUE</a:t>
                      </a:r>
                      <a:endParaRPr lang="en-US" sz="1000" b="0" i="0" u="none" strike="noStrike" dirty="0">
                        <a:solidFill>
                          <a:schemeClr val="accent6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44%</a:t>
                      </a:r>
                      <a:endParaRPr lang="en-US" sz="10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 Placeholder 3"/>
          <p:cNvSpPr txBox="1">
            <a:spLocks/>
          </p:cNvSpPr>
          <p:nvPr/>
        </p:nvSpPr>
        <p:spPr>
          <a:xfrm>
            <a:off x="6666614" y="1809750"/>
            <a:ext cx="2172586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1000" b="1" dirty="0">
                <a:latin typeface="Arial Narrow" panose="020B0606020202030204" pitchFamily="34" charset="0"/>
              </a:rPr>
              <a:t>% DE HOGARES QUE VIERON PUBLICIDAD EN CADA ZONA VS. LA CANTIDAD DE HOGARES POR CIUDAD</a:t>
            </a:r>
            <a:endParaRPr lang="es-CO" sz="10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es-CO" sz="1000" b="1" dirty="0">
              <a:latin typeface="Arial Narrow" pitchFamily="34" charset="0"/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-3048000" y="797781"/>
            <a:ext cx="2950912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¿Dónde están los hogares auditados?</a:t>
            </a:r>
          </a:p>
        </p:txBody>
      </p:sp>
      <p:graphicFrame>
        <p:nvGraphicFramePr>
          <p:cNvPr id="17" name="Chart 23"/>
          <p:cNvGraphicFramePr/>
          <p:nvPr>
            <p:extLst>
              <p:ext uri="{D42A27DB-BD31-4B8C-83A1-F6EECF244321}">
                <p14:modId xmlns:p14="http://schemas.microsoft.com/office/powerpoint/2010/main" val="2631926481"/>
              </p:ext>
            </p:extLst>
          </p:nvPr>
        </p:nvGraphicFramePr>
        <p:xfrm>
          <a:off x="-3276600" y="1498135"/>
          <a:ext cx="3276600" cy="297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Cerrar llave 7"/>
          <p:cNvSpPr/>
          <p:nvPr/>
        </p:nvSpPr>
        <p:spPr>
          <a:xfrm>
            <a:off x="3124200" y="2104894"/>
            <a:ext cx="304800" cy="1000256"/>
          </a:xfrm>
          <a:prstGeom prst="rightBrac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3810000" y="1360289"/>
            <a:ext cx="5181600" cy="36483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extBox 1"/>
          <p:cNvSpPr txBox="1"/>
          <p:nvPr/>
        </p:nvSpPr>
        <p:spPr>
          <a:xfrm>
            <a:off x="1066800" y="2291103"/>
            <a:ext cx="461665" cy="17867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  <a:sym typeface="Archivo Narrow"/>
              </a:rPr>
              <a:t>TOTAL</a:t>
            </a:r>
            <a:r>
              <a:rPr lang="es-CO" sz="1000" dirty="0"/>
              <a:t> </a:t>
            </a:r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</a:rPr>
              <a:t>COLOMBIA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791488" y="3943350"/>
            <a:ext cx="192283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err="1">
                <a:solidFill>
                  <a:schemeClr val="accent6"/>
                </a:solidFill>
                <a:latin typeface="Arial Narrow" panose="020B0606020202030204" pitchFamily="34" charset="0"/>
              </a:rPr>
              <a:t>Ej</a:t>
            </a:r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: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 Del total de hogares auditados en Bogotá, un 40% vio, leyó y/o escuchó publicidad sobre el consumo de papa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8600" y="1564736"/>
            <a:ext cx="1198824" cy="633753"/>
          </a:xfrm>
          <a:prstGeom prst="rect">
            <a:avLst/>
          </a:prstGeom>
          <a:solidFill>
            <a:schemeClr val="bg1"/>
          </a:solidFill>
          <a:ln>
            <a:solidFill>
              <a:srgbClr val="9D1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accent6"/>
                </a:solidFill>
              </a:rPr>
              <a:t>Pasó de un 46% en Mayo a un 40% en Agosto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888889" y="4596118"/>
            <a:ext cx="1728034" cy="259339"/>
          </a:xfrm>
          <a:prstGeom prst="rect">
            <a:avLst/>
          </a:prstGeom>
          <a:solidFill>
            <a:schemeClr val="bg1"/>
          </a:solidFill>
          <a:ln w="19050">
            <a:solidFill>
              <a:srgbClr val="DC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>
                <a:solidFill>
                  <a:schemeClr val="accent6"/>
                </a:solidFill>
              </a:rPr>
              <a:t>BOGOTÁ</a:t>
            </a:r>
            <a:r>
              <a:rPr lang="es-CO" sz="800" dirty="0">
                <a:solidFill>
                  <a:schemeClr val="accent6"/>
                </a:solidFill>
              </a:rPr>
              <a:t> PASÓ DE 44% EN MAYO A 35% EN AGOSTO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441253" y="1463443"/>
            <a:ext cx="609600" cy="311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243611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3173352498"/>
              </p:ext>
            </p:extLst>
          </p:nvPr>
        </p:nvGraphicFramePr>
        <p:xfrm>
          <a:off x="4567115" y="1731467"/>
          <a:ext cx="4478537" cy="298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Arial Narrow" pitchFamily="34" charset="0"/>
              </a:rPr>
              <a:t>¿CÓMO SON LOS HOGARES CON PUBLICIDAD?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pic>
        <p:nvPicPr>
          <p:cNvPr id="9" name="Shape 96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4011" y="2571750"/>
            <a:ext cx="486642" cy="5124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223265" y="3110644"/>
            <a:ext cx="116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latin typeface="Arial Narrow" pitchFamily="34" charset="0"/>
              </a:rPr>
              <a:t>NIVEL SOCIOECONÓMICO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7863839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En concordancia con la muestra auditada, los NSE Bajo y Medio son los que concentran el 69% de los hogares que tuvieron contacto con la publicidad relacionada con el consumo de papa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5122234" y="1293890"/>
            <a:ext cx="3335965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1400" b="1" dirty="0">
                <a:latin typeface="Arial Narrow" pitchFamily="34" charset="0"/>
              </a:rPr>
              <a:t>¿Qué nivel socioeconómico tienen los </a:t>
            </a:r>
            <a:r>
              <a:rPr lang="es-CO" sz="1400" b="1" dirty="0">
                <a:solidFill>
                  <a:schemeClr val="accent2"/>
                </a:solidFill>
                <a:latin typeface="Arial Narrow" pitchFamily="34" charset="0"/>
              </a:rPr>
              <a:t>hogares que vieron/escucharon/leyeron la publicidad</a:t>
            </a:r>
            <a:r>
              <a:rPr lang="es-CO" sz="1400" b="1" dirty="0">
                <a:latin typeface="Arial Narrow" pitchFamily="34" charset="0"/>
              </a:rPr>
              <a:t>? - 2018</a:t>
            </a:r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491652015"/>
              </p:ext>
            </p:extLst>
          </p:nvPr>
        </p:nvGraphicFramePr>
        <p:xfrm>
          <a:off x="457200" y="1713927"/>
          <a:ext cx="4478537" cy="298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Shape 96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096" y="2554210"/>
            <a:ext cx="486642" cy="5124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5"/>
          <p:cNvSpPr txBox="1"/>
          <p:nvPr/>
        </p:nvSpPr>
        <p:spPr>
          <a:xfrm>
            <a:off x="2113350" y="3093104"/>
            <a:ext cx="116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latin typeface="Arial Narrow" pitchFamily="34" charset="0"/>
              </a:rPr>
              <a:t>NIVEL SOCIOECONÓMICO</a:t>
            </a: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1012319" y="1276350"/>
            <a:ext cx="3335965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1600" b="1" dirty="0">
                <a:latin typeface="Arial Narrow" pitchFamily="34" charset="0"/>
              </a:rPr>
              <a:t>¿Qué nivel socioeconómico tienen los hogares auditados? - 2018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2319" y="2173342"/>
            <a:ext cx="461665" cy="17867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  <a:sym typeface="Archivo Narrow"/>
              </a:rPr>
              <a:t>TOTAL</a:t>
            </a:r>
            <a:r>
              <a:rPr lang="es-CO" sz="1000" dirty="0"/>
              <a:t> </a:t>
            </a:r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</a:rPr>
              <a:t>COLOMBIA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924800" y="2360027"/>
            <a:ext cx="685800" cy="317437"/>
          </a:xfrm>
          <a:prstGeom prst="rect">
            <a:avLst/>
          </a:prstGeom>
          <a:solidFill>
            <a:schemeClr val="bg1"/>
          </a:solidFill>
          <a:ln>
            <a:solidFill>
              <a:srgbClr val="8B1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31%</a:t>
            </a:r>
          </a:p>
          <a:p>
            <a:pPr algn="ctr"/>
            <a:r>
              <a:rPr lang="es-CO" sz="900" dirty="0">
                <a:solidFill>
                  <a:schemeClr val="accent6"/>
                </a:solidFill>
              </a:rPr>
              <a:t>A = 34%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7354111" y="3998656"/>
            <a:ext cx="685800" cy="317437"/>
          </a:xfrm>
          <a:prstGeom prst="rect">
            <a:avLst/>
          </a:prstGeom>
          <a:solidFill>
            <a:schemeClr val="bg1"/>
          </a:solidFill>
          <a:ln>
            <a:solidFill>
              <a:srgbClr val="A61A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38%</a:t>
            </a:r>
          </a:p>
          <a:p>
            <a:pPr algn="ctr"/>
            <a:r>
              <a:rPr lang="es-CO" sz="900" dirty="0">
                <a:solidFill>
                  <a:schemeClr val="accent6"/>
                </a:solidFill>
              </a:rPr>
              <a:t>A = 36%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240999" y="1913552"/>
            <a:ext cx="685800" cy="317437"/>
          </a:xfrm>
          <a:prstGeom prst="rect">
            <a:avLst/>
          </a:prstGeom>
          <a:solidFill>
            <a:schemeClr val="bg1"/>
          </a:solidFill>
          <a:ln>
            <a:solidFill>
              <a:srgbClr val="D7AF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7%</a:t>
            </a:r>
          </a:p>
          <a:p>
            <a:pPr algn="ctr"/>
            <a:r>
              <a:rPr lang="es-CO" sz="900" dirty="0">
                <a:solidFill>
                  <a:schemeClr val="accent6"/>
                </a:solidFill>
              </a:rPr>
              <a:t>A = 8%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4957360" y="2977873"/>
            <a:ext cx="685800" cy="317437"/>
          </a:xfrm>
          <a:prstGeom prst="rect">
            <a:avLst/>
          </a:prstGeom>
          <a:solidFill>
            <a:schemeClr val="bg1"/>
          </a:solidFill>
          <a:ln>
            <a:solidFill>
              <a:srgbClr val="BF6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23%</a:t>
            </a:r>
          </a:p>
          <a:p>
            <a:pPr algn="ctr"/>
            <a:r>
              <a:rPr lang="es-CO" sz="900" dirty="0">
                <a:solidFill>
                  <a:schemeClr val="accent6"/>
                </a:solidFill>
              </a:rPr>
              <a:t>A = 23%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6075724" y="4837595"/>
            <a:ext cx="1461317" cy="21675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Mayo A = Agosto</a:t>
            </a:r>
          </a:p>
        </p:txBody>
      </p:sp>
    </p:spTree>
    <p:extLst>
      <p:ext uri="{BB962C8B-B14F-4D97-AF65-F5344CB8AC3E}">
        <p14:creationId xmlns:p14="http://schemas.microsoft.com/office/powerpoint/2010/main" val="22738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4"/>
          <p:cNvGraphicFramePr/>
          <p:nvPr>
            <p:extLst>
              <p:ext uri="{D42A27DB-BD31-4B8C-83A1-F6EECF244321}">
                <p14:modId xmlns:p14="http://schemas.microsoft.com/office/powerpoint/2010/main" val="3704865038"/>
              </p:ext>
            </p:extLst>
          </p:nvPr>
        </p:nvGraphicFramePr>
        <p:xfrm>
          <a:off x="838199" y="1788998"/>
          <a:ext cx="7620000" cy="2991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1219200" y="1352550"/>
            <a:ext cx="73152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ES" sz="1600" b="1" dirty="0">
                <a:latin typeface="Arial Narrow" pitchFamily="34" charset="0"/>
              </a:rPr>
              <a:t>Recuerda haber visto, leído o escuchado publicidad sobre el consumo de papa en</a:t>
            </a:r>
            <a:r>
              <a:rPr lang="es-CO" sz="1600" b="1" dirty="0">
                <a:latin typeface="Arial Narrow" pitchFamily="34" charset="0"/>
              </a:rPr>
              <a:t>: - 2018</a:t>
            </a: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TV FUE EL MEDIO PREFERIDO POR LOS HOGARES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55940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Dentro de los hogares que tuvieron contacto con el comercial, un 93% vio algún mensaje asociado al consumo de papa en televisión. Internet es el siguiente medio con mayor impacto, aunque es solo un 3%</a:t>
            </a:r>
          </a:p>
        </p:txBody>
      </p:sp>
      <p:sp>
        <p:nvSpPr>
          <p:cNvPr id="2" name="Oval 1"/>
          <p:cNvSpPr/>
          <p:nvPr/>
        </p:nvSpPr>
        <p:spPr>
          <a:xfrm>
            <a:off x="7900670" y="1896333"/>
            <a:ext cx="762000" cy="685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TextBox 2"/>
          <p:cNvSpPr txBox="1"/>
          <p:nvPr/>
        </p:nvSpPr>
        <p:spPr>
          <a:xfrm>
            <a:off x="7914167" y="2039178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Arial Black" panose="020B0A04020102020204" pitchFamily="34" charset="0"/>
              </a:rPr>
              <a:t>43%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26080" y="2552640"/>
            <a:ext cx="161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Arial Narrow" panose="020B0606020202030204" pitchFamily="34" charset="0"/>
              </a:rPr>
              <a:t>Sobre la base de hogares que recuerdan la publicidad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2385242"/>
            <a:ext cx="461665" cy="17867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  <a:sym typeface="Archivo Narrow"/>
              </a:rPr>
              <a:t>TOTAL</a:t>
            </a:r>
            <a:r>
              <a:rPr lang="es-CO" sz="1000" dirty="0"/>
              <a:t> </a:t>
            </a:r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</a:rPr>
              <a:t>COLOMBIA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375313" y="2521703"/>
            <a:ext cx="1336987" cy="1046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COSTA (92% de sus hogares) </a:t>
            </a:r>
            <a:r>
              <a:rPr lang="es-CO" sz="1050" dirty="0">
                <a:solidFill>
                  <a:schemeClr val="accent6"/>
                </a:solidFill>
                <a:latin typeface="Arial Narrow" panose="020B0606020202030204" pitchFamily="34" charset="0"/>
              </a:rPr>
              <a:t>y</a:t>
            </a:r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 BOGOTÁ (97% de sus hogares) </a:t>
            </a:r>
            <a:r>
              <a:rPr lang="es-CO" sz="1050" dirty="0">
                <a:solidFill>
                  <a:schemeClr val="accent6"/>
                </a:solidFill>
                <a:latin typeface="Arial Narrow" panose="020B0606020202030204" pitchFamily="34" charset="0"/>
              </a:rPr>
              <a:t>concentran el </a:t>
            </a:r>
            <a:r>
              <a:rPr lang="es-CO" sz="105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50%</a:t>
            </a:r>
            <a:r>
              <a:rPr lang="es-CO" sz="1050" dirty="0">
                <a:solidFill>
                  <a:schemeClr val="accent6"/>
                </a:solidFill>
                <a:latin typeface="Arial Narrow" panose="020B0606020202030204" pitchFamily="34" charset="0"/>
              </a:rPr>
              <a:t> de los hogares que vieron la publicidad en tv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4068591" y="2333863"/>
            <a:ext cx="1590714" cy="1525405"/>
            <a:chOff x="5391292" y="2413559"/>
            <a:chExt cx="1298329" cy="1245024"/>
          </a:xfrm>
        </p:grpSpPr>
        <p:pic>
          <p:nvPicPr>
            <p:cNvPr id="26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292" y="2413559"/>
              <a:ext cx="1298329" cy="1245024"/>
            </a:xfrm>
            <a:prstGeom prst="rect">
              <a:avLst/>
            </a:prstGeom>
          </p:spPr>
        </p:pic>
        <p:pic>
          <p:nvPicPr>
            <p:cNvPr id="25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66" y="2722626"/>
              <a:ext cx="704580" cy="429773"/>
            </a:xfrm>
            <a:prstGeom prst="rect">
              <a:avLst/>
            </a:prstGeom>
          </p:spPr>
        </p:pic>
      </p:grpSp>
      <p:sp>
        <p:nvSpPr>
          <p:cNvPr id="15" name="Rectángulo 14"/>
          <p:cNvSpPr/>
          <p:nvPr/>
        </p:nvSpPr>
        <p:spPr>
          <a:xfrm>
            <a:off x="3700613" y="1783285"/>
            <a:ext cx="1337643" cy="47637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>
                <a:solidFill>
                  <a:schemeClr val="accent6"/>
                </a:solidFill>
              </a:rPr>
              <a:t>Costa en Mayo era un 87% de sus hogares y en Agosto fue un 97%</a:t>
            </a:r>
          </a:p>
        </p:txBody>
      </p:sp>
      <p:cxnSp>
        <p:nvCxnSpPr>
          <p:cNvPr id="8" name="Conector curvado 7"/>
          <p:cNvCxnSpPr>
            <a:stCxn id="14" idx="0"/>
            <a:endCxn id="15" idx="1"/>
          </p:cNvCxnSpPr>
          <p:nvPr/>
        </p:nvCxnSpPr>
        <p:spPr>
          <a:xfrm rot="5400000" flipH="1" flipV="1">
            <a:off x="3122095" y="1943185"/>
            <a:ext cx="500230" cy="656806"/>
          </a:xfrm>
          <a:prstGeom prst="curvedConnector2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1304231" y="2236156"/>
            <a:ext cx="803866" cy="476376"/>
          </a:xfrm>
          <a:prstGeom prst="rect">
            <a:avLst/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>
                <a:solidFill>
                  <a:schemeClr val="bg1"/>
                </a:solidFill>
              </a:rPr>
              <a:t>Pasa de 90% en Mayo a 96% en Agosto</a:t>
            </a:r>
          </a:p>
        </p:txBody>
      </p:sp>
    </p:spTree>
    <p:extLst>
      <p:ext uri="{BB962C8B-B14F-4D97-AF65-F5344CB8AC3E}">
        <p14:creationId xmlns:p14="http://schemas.microsoft.com/office/powerpoint/2010/main" val="23343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Arial Narrow" pitchFamily="34" charset="0"/>
              </a:rPr>
              <a:t>PERO COMENCEMOS POR LO BÁSICO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666750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latin typeface="Arial Narrow" panose="020B0606020202030204" pitchFamily="34" charset="0"/>
              </a:rPr>
              <a:t>Entenderemos… ¿Qué es </a:t>
            </a:r>
            <a:r>
              <a:rPr lang="es-CO" dirty="0" err="1">
                <a:latin typeface="Arial Narrow" panose="020B0606020202030204" pitchFamily="34" charset="0"/>
              </a:rPr>
              <a:t>Homescan</a:t>
            </a:r>
            <a:r>
              <a:rPr lang="es-CO" dirty="0">
                <a:latin typeface="Arial Narrow" panose="020B0606020202030204" pitchFamily="34" charset="0"/>
              </a:rPr>
              <a:t>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8" y="1171574"/>
            <a:ext cx="3420070" cy="343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1440418"/>
            <a:ext cx="251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CO" sz="1800" b="1" kern="1200" dirty="0">
                <a:solidFill>
                  <a:srgbClr val="0070C0"/>
                </a:solidFill>
                <a:latin typeface="Arial Narrow" panose="020B0606020202030204" pitchFamily="34" charset="0"/>
                <a:ea typeface="+mn-ea"/>
              </a:rPr>
              <a:t>La razón detrás de esto…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495799" y="1801664"/>
            <a:ext cx="4347695" cy="867209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F5F5F"/>
              </a:buClr>
              <a:buFont typeface="Arial"/>
              <a:buNone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None/>
              <a:defRPr sz="2000" b="1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None/>
              <a:defRPr sz="1800" b="1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None/>
              <a:defRPr sz="1600" b="1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None/>
              <a:defRPr sz="1600" b="1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dirty="0">
                <a:solidFill>
                  <a:srgbClr val="5F5F5F"/>
                </a:solidFill>
                <a:latin typeface="Arial Narrow" panose="020B0606020202030204" pitchFamily="34" charset="0"/>
              </a:rPr>
              <a:t>Ayudar a nuestros clientes a mejorar la competitividad de sus marcas a través del entendimiento de los patrones de compra </a:t>
            </a:r>
            <a:r>
              <a:rPr lang="es-CO" b="1" dirty="0">
                <a:solidFill>
                  <a:srgbClr val="5F5F5F"/>
                </a:solidFill>
                <a:latin typeface="Arial Narrow" panose="020B0606020202030204" pitchFamily="34" charset="0"/>
              </a:rPr>
              <a:t>de los consumidores </a:t>
            </a:r>
            <a:r>
              <a:rPr lang="es-CO" dirty="0">
                <a:solidFill>
                  <a:srgbClr val="5F5F5F"/>
                </a:solidFill>
                <a:latin typeface="Arial Narrow" panose="020B0606020202030204" pitchFamily="34" charset="0"/>
              </a:rPr>
              <a:t>en los hogares a través de la entrega de información clave</a:t>
            </a:r>
          </a:p>
          <a:p>
            <a:pPr algn="r"/>
            <a:endParaRPr lang="es-CO" b="1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r"/>
            <a:r>
              <a:rPr lang="es-CO" b="1" dirty="0">
                <a:solidFill>
                  <a:srgbClr val="0070C0"/>
                </a:solidFill>
                <a:latin typeface="Arial Narrow" panose="020B0606020202030204" pitchFamily="34" charset="0"/>
              </a:rPr>
              <a:t>Lo que consideramos un hogar Nielsen:</a:t>
            </a:r>
          </a:p>
          <a:p>
            <a:pPr algn="r"/>
            <a:r>
              <a:rPr lang="es-CO" dirty="0">
                <a:solidFill>
                  <a:srgbClr val="5F5F5F"/>
                </a:solidFill>
                <a:latin typeface="Arial Narrow" panose="020B0606020202030204" pitchFamily="34" charset="0"/>
              </a:rPr>
              <a:t>Es un conjunto de 2 o más personas con un gasto en común, que cuente con un ama de casa y un jefe de familia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9048" y="4743129"/>
            <a:ext cx="4328429" cy="19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s-CO" sz="800" kern="1200" dirty="0">
                <a:latin typeface="Arial Narrow" panose="020B0606020202030204" pitchFamily="34" charset="0"/>
                <a:ea typeface="+mn-ea"/>
              </a:rPr>
              <a:t>*Quedan excluidos </a:t>
            </a:r>
            <a:r>
              <a:rPr lang="es-ES" sz="800" kern="1200" dirty="0">
                <a:latin typeface="Arial Narrow" panose="020B0606020202030204" pitchFamily="34" charset="0"/>
                <a:ea typeface="+mn-ea"/>
              </a:rPr>
              <a:t>hogares a grupos o instituciones tales como: Zonas Militares, Hospitales, Conventos, etc… </a:t>
            </a:r>
            <a:endParaRPr lang="es-CO" sz="800" kern="1200" dirty="0">
              <a:latin typeface="Arial Narrow" panose="020B0606020202030204" pitchFamily="34" charset="0"/>
              <a:ea typeface="+mn-ea"/>
            </a:endParaRPr>
          </a:p>
        </p:txBody>
      </p:sp>
      <p:sp>
        <p:nvSpPr>
          <p:cNvPr id="13" name="Arc 12"/>
          <p:cNvSpPr/>
          <p:nvPr/>
        </p:nvSpPr>
        <p:spPr>
          <a:xfrm>
            <a:off x="685800" y="1200150"/>
            <a:ext cx="3421501" cy="3428013"/>
          </a:xfrm>
          <a:prstGeom prst="arc">
            <a:avLst>
              <a:gd name="adj1" fmla="val 17636021"/>
              <a:gd name="adj2" fmla="val 20263749"/>
            </a:avLst>
          </a:prstGeom>
          <a:noFill/>
          <a:ln w="38100" cap="flat" cmpd="sng" algn="ctr">
            <a:solidFill>
              <a:srgbClr val="FF8300"/>
            </a:solidFill>
            <a:prstDash val="solid"/>
            <a:headEnd type="oval"/>
            <a:tailEnd type="oval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s-CO" sz="1800" kern="1200">
              <a:solidFill>
                <a:srgbClr val="5F5F5F"/>
              </a:solidFill>
              <a:latin typeface="Calibri"/>
              <a:ea typeface="+mn-ea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733800" y="1396494"/>
            <a:ext cx="457200" cy="413256"/>
          </a:xfrm>
          <a:prstGeom prst="line">
            <a:avLst/>
          </a:prstGeom>
          <a:noFill/>
          <a:ln w="19050" cap="flat" cmpd="sng" algn="ctr">
            <a:solidFill>
              <a:srgbClr val="FF8300"/>
            </a:solidFill>
            <a:prstDash val="solid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4191000" y="1396494"/>
            <a:ext cx="4572000" cy="0"/>
          </a:xfrm>
          <a:prstGeom prst="line">
            <a:avLst/>
          </a:prstGeom>
          <a:ln w="19050">
            <a:solidFill>
              <a:srgbClr val="FF8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6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graphicFrame>
        <p:nvGraphicFramePr>
          <p:cNvPr id="19" name="Chart 14"/>
          <p:cNvGraphicFramePr/>
          <p:nvPr>
            <p:extLst>
              <p:ext uri="{D42A27DB-BD31-4B8C-83A1-F6EECF244321}">
                <p14:modId xmlns:p14="http://schemas.microsoft.com/office/powerpoint/2010/main" val="3074289455"/>
              </p:ext>
            </p:extLst>
          </p:nvPr>
        </p:nvGraphicFramePr>
        <p:xfrm>
          <a:off x="838199" y="1788998"/>
          <a:ext cx="7620000" cy="2991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 Placeholder 3"/>
          <p:cNvSpPr txBox="1">
            <a:spLocks/>
          </p:cNvSpPr>
          <p:nvPr/>
        </p:nvSpPr>
        <p:spPr>
          <a:xfrm>
            <a:off x="1219200" y="1352550"/>
            <a:ext cx="706247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ES" sz="1600" b="1" dirty="0">
                <a:latin typeface="Arial Narrow" pitchFamily="34" charset="0"/>
              </a:rPr>
              <a:t> ¿Qué recuerda del mensaje? - 2018</a:t>
            </a:r>
            <a:endParaRPr lang="es-CO" sz="1600" b="1" dirty="0">
              <a:latin typeface="Arial Narrow" pitchFamily="34" charset="0"/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BUENA PERCEPCIÓN DE SUS BENEFICIOS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55940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Un 64% de las personas que tuvieron contacto con la publicidad recuerdan a la papa como un alimento saludable, mientras un 29% recuerda que la papa da energía. Atención al 12% que no recuerda nada</a:t>
            </a:r>
            <a:endParaRPr lang="es-CO" sz="1600" b="1" u="sng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9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96" y="1767850"/>
            <a:ext cx="516225" cy="842262"/>
          </a:xfrm>
          <a:prstGeom prst="rect">
            <a:avLst/>
          </a:prstGeom>
        </p:spPr>
      </p:pic>
      <p:pic>
        <p:nvPicPr>
          <p:cNvPr id="10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8" y="1423286"/>
            <a:ext cx="982147" cy="8871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900670" y="1896333"/>
            <a:ext cx="762000" cy="685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11"/>
          <p:cNvSpPr txBox="1"/>
          <p:nvPr/>
        </p:nvSpPr>
        <p:spPr>
          <a:xfrm>
            <a:off x="7914167" y="2039178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Arial Black" panose="020B0A04020102020204" pitchFamily="34" charset="0"/>
              </a:rPr>
              <a:t>43%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6080" y="2552640"/>
            <a:ext cx="161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Arial Narrow" panose="020B0606020202030204" pitchFamily="34" charset="0"/>
              </a:rPr>
              <a:t>Sobre la base de hogares que recuerdan la publicidad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" y="2385242"/>
            <a:ext cx="461665" cy="17867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  <a:sym typeface="Archivo Narrow"/>
              </a:rPr>
              <a:t>TOTAL</a:t>
            </a:r>
            <a:r>
              <a:rPr lang="es-CO" sz="1000" dirty="0"/>
              <a:t> </a:t>
            </a:r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</a:rPr>
              <a:t>COLOMBIA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189995" y="2457257"/>
            <a:ext cx="1336987" cy="1187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COSTA (67% de sus hogares) 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y </a:t>
            </a:r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BOGOTÁ (55% de sus hogares) 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concentran el </a:t>
            </a:r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48%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 de los hogares que recuerdan la que la papa es saludable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598166" y="2722626"/>
            <a:ext cx="1336987" cy="121146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COSTA (29% de sus hogares) 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y </a:t>
            </a:r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BOGOTÁ (33% de sus hogares) 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concentran el </a:t>
            </a:r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52%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 de los hogares que recuerdan la que la papa da energía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7006337" y="3095595"/>
            <a:ext cx="1969050" cy="73613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BOGOTÁ (15% de sus hogares) 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y </a:t>
            </a:r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CALI (16% de sus hogares) 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concentran el </a:t>
            </a:r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48%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 de los hogares que no recuerdan nada de la publicidad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181658" y="2264587"/>
            <a:ext cx="803866" cy="476376"/>
          </a:xfrm>
          <a:prstGeom prst="rect">
            <a:avLst/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>
                <a:solidFill>
                  <a:schemeClr val="bg1"/>
                </a:solidFill>
              </a:rPr>
              <a:t>Pasa de 65% en Mayo a 63% en Agosto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635133" y="3387774"/>
            <a:ext cx="803866" cy="476376"/>
          </a:xfrm>
          <a:prstGeom prst="rect">
            <a:avLst/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>
                <a:solidFill>
                  <a:schemeClr val="bg1"/>
                </a:solidFill>
              </a:rPr>
              <a:t>Pasa de 27% en Mayo a 32% en Agosto</a:t>
            </a:r>
          </a:p>
        </p:txBody>
      </p:sp>
    </p:spTree>
    <p:extLst>
      <p:ext uri="{BB962C8B-B14F-4D97-AF65-F5344CB8AC3E}">
        <p14:creationId xmlns:p14="http://schemas.microsoft.com/office/powerpoint/2010/main" val="12736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22"/>
          <p:cNvGraphicFramePr/>
          <p:nvPr>
            <p:extLst>
              <p:ext uri="{D42A27DB-BD31-4B8C-83A1-F6EECF244321}">
                <p14:modId xmlns:p14="http://schemas.microsoft.com/office/powerpoint/2010/main" val="3560945289"/>
              </p:ext>
            </p:extLst>
          </p:nvPr>
        </p:nvGraphicFramePr>
        <p:xfrm>
          <a:off x="1579268" y="2831246"/>
          <a:ext cx="2032591" cy="196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1219199" y="1268611"/>
            <a:ext cx="706247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ES" sz="1600" b="1" dirty="0">
                <a:latin typeface="Arial Narrow" pitchFamily="34" charset="0"/>
              </a:rPr>
              <a:t>¿Está de acuerdo con este mensaje? - 2018</a:t>
            </a:r>
            <a:endParaRPr lang="es-CO" sz="1600" b="1" dirty="0">
              <a:latin typeface="Arial Narrow" pitchFamily="34" charset="0"/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3210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LA PAPA COMO ALIMENTO ECONÓMICO Y VERSÁTIL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313290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Vemos como la publicidad refuerza los mensajes positivos sobre el consumo de papa, donde los hogares con publicidad piensan en mayor medida que la papa es económica, no engorda y soluciona en </a:t>
            </a:r>
            <a:r>
              <a:rPr lang="es-CO" sz="1600" dirty="0" err="1">
                <a:latin typeface="Arial Narrow" pitchFamily="34" charset="0"/>
              </a:rPr>
              <a:t>dif</a:t>
            </a:r>
            <a:r>
              <a:rPr lang="es-CO" sz="1600" dirty="0">
                <a:latin typeface="Arial Narrow" pitchFamily="34" charset="0"/>
              </a:rPr>
              <a:t>. momentos  </a:t>
            </a:r>
          </a:p>
        </p:txBody>
      </p:sp>
      <p:graphicFrame>
        <p:nvGraphicFramePr>
          <p:cNvPr id="11" name="Chart 22"/>
          <p:cNvGraphicFramePr/>
          <p:nvPr>
            <p:extLst>
              <p:ext uri="{D42A27DB-BD31-4B8C-83A1-F6EECF244321}">
                <p14:modId xmlns:p14="http://schemas.microsoft.com/office/powerpoint/2010/main" val="12188633"/>
              </p:ext>
            </p:extLst>
          </p:nvPr>
        </p:nvGraphicFramePr>
        <p:xfrm>
          <a:off x="193632" y="2002811"/>
          <a:ext cx="2032591" cy="196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 Placeholder 3"/>
          <p:cNvSpPr txBox="1">
            <a:spLocks/>
          </p:cNvSpPr>
          <p:nvPr/>
        </p:nvSpPr>
        <p:spPr>
          <a:xfrm>
            <a:off x="1295400" y="1699319"/>
            <a:ext cx="1499191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ES" sz="1400" b="1" dirty="0">
                <a:latin typeface="Arial Narrow" pitchFamily="34" charset="0"/>
              </a:rPr>
              <a:t>La papa engorda</a:t>
            </a:r>
            <a:endParaRPr lang="es-CO" sz="1400" b="1" dirty="0">
              <a:latin typeface="Arial Narrow" pitchFamily="34" charset="0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3817154" y="1699318"/>
            <a:ext cx="1866561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ES" sz="1400" b="1" dirty="0">
                <a:latin typeface="Arial Narrow" pitchFamily="34" charset="0"/>
              </a:rPr>
              <a:t>La papa es económica</a:t>
            </a:r>
            <a:endParaRPr lang="es-CO" sz="1400" b="1" dirty="0">
              <a:latin typeface="Arial Narrow" pitchFamily="34" charset="0"/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6248400" y="1657350"/>
            <a:ext cx="2590800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ES" sz="1400" b="1" dirty="0">
                <a:latin typeface="Arial Narrow" pitchFamily="34" charset="0"/>
              </a:rPr>
              <a:t>La papa me soluciona en diferentes momentos de consumo</a:t>
            </a:r>
            <a:endParaRPr lang="es-CO" sz="1400" b="1" dirty="0">
              <a:latin typeface="Arial Narrow" pitchFamily="34" charset="0"/>
            </a:endParaRPr>
          </a:p>
        </p:txBody>
      </p:sp>
      <p:graphicFrame>
        <p:nvGraphicFramePr>
          <p:cNvPr id="18" name="Chart 22"/>
          <p:cNvGraphicFramePr/>
          <p:nvPr>
            <p:extLst>
              <p:ext uri="{D42A27DB-BD31-4B8C-83A1-F6EECF244321}">
                <p14:modId xmlns:p14="http://schemas.microsoft.com/office/powerpoint/2010/main" val="1093361305"/>
              </p:ext>
            </p:extLst>
          </p:nvPr>
        </p:nvGraphicFramePr>
        <p:xfrm>
          <a:off x="2971800" y="1992444"/>
          <a:ext cx="2032591" cy="196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2"/>
          <p:cNvGraphicFramePr/>
          <p:nvPr>
            <p:extLst>
              <p:ext uri="{D42A27DB-BD31-4B8C-83A1-F6EECF244321}">
                <p14:modId xmlns:p14="http://schemas.microsoft.com/office/powerpoint/2010/main" val="1450781049"/>
              </p:ext>
            </p:extLst>
          </p:nvPr>
        </p:nvGraphicFramePr>
        <p:xfrm>
          <a:off x="4369097" y="2840555"/>
          <a:ext cx="2032591" cy="196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Chart 22"/>
          <p:cNvGraphicFramePr/>
          <p:nvPr>
            <p:extLst>
              <p:ext uri="{D42A27DB-BD31-4B8C-83A1-F6EECF244321}">
                <p14:modId xmlns:p14="http://schemas.microsoft.com/office/powerpoint/2010/main" val="4181844544"/>
              </p:ext>
            </p:extLst>
          </p:nvPr>
        </p:nvGraphicFramePr>
        <p:xfrm>
          <a:off x="5867400" y="2004120"/>
          <a:ext cx="2032591" cy="196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Chart 22"/>
          <p:cNvGraphicFramePr/>
          <p:nvPr>
            <p:extLst>
              <p:ext uri="{D42A27DB-BD31-4B8C-83A1-F6EECF244321}">
                <p14:modId xmlns:p14="http://schemas.microsoft.com/office/powerpoint/2010/main" val="1423956926"/>
              </p:ext>
            </p:extLst>
          </p:nvPr>
        </p:nvGraphicFramePr>
        <p:xfrm>
          <a:off x="7264697" y="2852231"/>
          <a:ext cx="2032591" cy="196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Rectángulo redondeado 1"/>
          <p:cNvSpPr/>
          <p:nvPr/>
        </p:nvSpPr>
        <p:spPr>
          <a:xfrm>
            <a:off x="952499" y="2685288"/>
            <a:ext cx="533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70C0"/>
                </a:solidFill>
              </a:rPr>
              <a:t>SIN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3733800" y="2685288"/>
            <a:ext cx="533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70C0"/>
                </a:solidFill>
              </a:rPr>
              <a:t>SIN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6629400" y="2685288"/>
            <a:ext cx="533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70C0"/>
                </a:solidFill>
              </a:rPr>
              <a:t>SIN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2286000" y="3516773"/>
            <a:ext cx="6096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2"/>
                </a:solidFill>
              </a:rPr>
              <a:t>CON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5109632" y="3516773"/>
            <a:ext cx="622089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2"/>
                </a:solidFill>
              </a:rPr>
              <a:t>CON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7945753" y="3516773"/>
            <a:ext cx="671831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2"/>
                </a:solidFill>
              </a:rPr>
              <a:t>CON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428830" y="4701741"/>
            <a:ext cx="4509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CON</a:t>
            </a:r>
            <a:r>
              <a:rPr lang="es-CO" sz="1050" dirty="0">
                <a:latin typeface="Arial Narrow" panose="020B0606020202030204" pitchFamily="34" charset="0"/>
              </a:rPr>
              <a:t> = Hogares que vieron/escucharon/leyeron la publicidad </a:t>
            </a:r>
          </a:p>
          <a:p>
            <a:r>
              <a:rPr lang="es-CO" sz="1050" b="1" dirty="0">
                <a:solidFill>
                  <a:srgbClr val="0070C0"/>
                </a:solidFill>
                <a:latin typeface="Arial Narrow" panose="020B0606020202030204" pitchFamily="34" charset="0"/>
              </a:rPr>
              <a:t>SIN</a:t>
            </a:r>
            <a:r>
              <a:rPr lang="es-CO" sz="1050" dirty="0">
                <a:latin typeface="Arial Narrow" panose="020B0606020202030204" pitchFamily="34" charset="0"/>
              </a:rPr>
              <a:t> = Hogares que NO vieron/escucharon/leyeron la publicidad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72" y="3207764"/>
            <a:ext cx="285750" cy="2857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46" y="3943350"/>
            <a:ext cx="285750" cy="2857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900" y="3350639"/>
            <a:ext cx="285750" cy="2857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2400" y="2038350"/>
            <a:ext cx="461665" cy="17867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  <a:sym typeface="Archivo Narrow"/>
              </a:rPr>
              <a:t>TOTAL</a:t>
            </a:r>
            <a:r>
              <a:rPr lang="es-CO" sz="1000" dirty="0"/>
              <a:t> </a:t>
            </a:r>
            <a:r>
              <a:rPr lang="es-CO" sz="1800" b="1" dirty="0">
                <a:solidFill>
                  <a:schemeClr val="dk2"/>
                </a:solidFill>
                <a:latin typeface="Arial Narrow" pitchFamily="34" charset="0"/>
                <a:ea typeface="Archivo Narrow"/>
                <a:cs typeface="Archivo Narrow"/>
              </a:rPr>
              <a:t>COLOMBIA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167" y="4075211"/>
            <a:ext cx="1246633" cy="523220"/>
          </a:xfrm>
          <a:prstGeom prst="rect">
            <a:avLst/>
          </a:prstGeom>
          <a:noFill/>
          <a:ln>
            <a:solidFill>
              <a:schemeClr val="accent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3"/>
                </a:solidFill>
                <a:latin typeface="Arial Narrow" panose="020B0606020202030204" pitchFamily="34" charset="0"/>
              </a:rPr>
              <a:t>El mensaje de mayor impacto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1917256" y="2295957"/>
            <a:ext cx="1225114" cy="56390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>
                <a:solidFill>
                  <a:srgbClr val="0070C0"/>
                </a:solidFill>
              </a:rPr>
              <a:t>SIN: </a:t>
            </a:r>
            <a:r>
              <a:rPr lang="es-CO" sz="800" dirty="0">
                <a:solidFill>
                  <a:schemeClr val="accent6"/>
                </a:solidFill>
              </a:rPr>
              <a:t>Pasa de 55% en MAY a 61% en AGO</a:t>
            </a:r>
          </a:p>
          <a:p>
            <a:pPr algn="ctr"/>
            <a:r>
              <a:rPr lang="es-CO" sz="800" b="1" dirty="0">
                <a:solidFill>
                  <a:srgbClr val="B21DAC"/>
                </a:solidFill>
              </a:rPr>
              <a:t>CON:</a:t>
            </a:r>
            <a:r>
              <a:rPr lang="es-CO" sz="800" b="1" dirty="0">
                <a:solidFill>
                  <a:srgbClr val="C14ABD"/>
                </a:solidFill>
              </a:rPr>
              <a:t> </a:t>
            </a:r>
            <a:r>
              <a:rPr lang="es-CO" sz="800" dirty="0">
                <a:solidFill>
                  <a:schemeClr val="accent6"/>
                </a:solidFill>
              </a:rPr>
              <a:t>Pasa de 63% en MAY a 67% en AGO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4648200" y="2302151"/>
            <a:ext cx="1225114" cy="563909"/>
          </a:xfrm>
          <a:prstGeom prst="rect">
            <a:avLst/>
          </a:prstGeom>
          <a:solidFill>
            <a:schemeClr val="bg1"/>
          </a:solidFill>
          <a:ln w="19050">
            <a:solidFill>
              <a:srgbClr val="DC001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>
                <a:solidFill>
                  <a:srgbClr val="0070C0"/>
                </a:solidFill>
              </a:rPr>
              <a:t>SIN: </a:t>
            </a:r>
            <a:r>
              <a:rPr lang="es-CO" sz="800" dirty="0">
                <a:solidFill>
                  <a:schemeClr val="accent6"/>
                </a:solidFill>
              </a:rPr>
              <a:t>Pasa de 73% en MAY a 87% en AGO</a:t>
            </a:r>
          </a:p>
          <a:p>
            <a:pPr algn="ctr"/>
            <a:r>
              <a:rPr lang="es-CO" sz="800" b="1" dirty="0">
                <a:solidFill>
                  <a:srgbClr val="B21DAC"/>
                </a:solidFill>
              </a:rPr>
              <a:t>CON:</a:t>
            </a:r>
            <a:r>
              <a:rPr lang="es-CO" sz="800" b="1" dirty="0">
                <a:solidFill>
                  <a:srgbClr val="C14ABD"/>
                </a:solidFill>
              </a:rPr>
              <a:t> </a:t>
            </a:r>
            <a:r>
              <a:rPr lang="es-CO" sz="800" dirty="0">
                <a:solidFill>
                  <a:schemeClr val="accent6"/>
                </a:solidFill>
              </a:rPr>
              <a:t>Pasa de 78% en MAY a 90% en AGO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7682536" y="2307503"/>
            <a:ext cx="1225114" cy="563909"/>
          </a:xfrm>
          <a:prstGeom prst="rect">
            <a:avLst/>
          </a:prstGeom>
          <a:solidFill>
            <a:schemeClr val="bg1"/>
          </a:solidFill>
          <a:ln w="19050">
            <a:solidFill>
              <a:srgbClr val="DC001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>
                <a:solidFill>
                  <a:srgbClr val="0070C0"/>
                </a:solidFill>
              </a:rPr>
              <a:t>SIN: </a:t>
            </a:r>
            <a:r>
              <a:rPr lang="es-CO" sz="800" dirty="0">
                <a:solidFill>
                  <a:schemeClr val="accent6"/>
                </a:solidFill>
              </a:rPr>
              <a:t>Se mantiene en 94% </a:t>
            </a:r>
          </a:p>
          <a:p>
            <a:pPr algn="ctr"/>
            <a:r>
              <a:rPr lang="es-CO" sz="800" b="1" dirty="0">
                <a:solidFill>
                  <a:srgbClr val="B21DAC"/>
                </a:solidFill>
              </a:rPr>
              <a:t>CON:</a:t>
            </a:r>
            <a:r>
              <a:rPr lang="es-CO" sz="800" b="1" dirty="0">
                <a:solidFill>
                  <a:srgbClr val="C14ABD"/>
                </a:solidFill>
              </a:rPr>
              <a:t> </a:t>
            </a:r>
            <a:r>
              <a:rPr lang="es-CO" sz="800" dirty="0">
                <a:solidFill>
                  <a:schemeClr val="accent6"/>
                </a:solidFill>
              </a:rPr>
              <a:t>Pasa de 95% en MAY a 98% en AGO</a:t>
            </a:r>
          </a:p>
        </p:txBody>
      </p:sp>
    </p:spTree>
    <p:extLst>
      <p:ext uri="{BB962C8B-B14F-4D97-AF65-F5344CB8AC3E}">
        <p14:creationId xmlns:p14="http://schemas.microsoft.com/office/powerpoint/2010/main" val="36778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Graphic spid="21" grpId="0">
        <p:bldAsOne/>
      </p:bldGraphic>
      <p:bldGraphic spid="27" grpId="0">
        <p:bldAsOne/>
      </p:bldGraphic>
      <p:bldP spid="30" grpId="0"/>
      <p:bldP spid="31" grpId="0"/>
      <p:bldP spid="32" grpId="0"/>
      <p:bldP spid="35" grpId="0" animBg="1"/>
      <p:bldP spid="36" grpId="0" animBg="1"/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625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¿CÓMO SON LOS HOGARES SIN PUBLICIDAD?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594358" y="4933950"/>
            <a:ext cx="8165591" cy="274319"/>
          </a:xfrm>
        </p:spPr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397240" cy="304800"/>
          </a:xfrm>
        </p:spPr>
        <p:txBody>
          <a:bodyPr/>
          <a:lstStyle/>
          <a:p>
            <a:r>
              <a:rPr lang="es-CO" sz="1600" dirty="0">
                <a:latin typeface="Arial Narrow" pitchFamily="34" charset="0"/>
              </a:rPr>
              <a:t>La publicidad con menor impacto en ciudades clave como Bogotá y Medellín. En cuanto a los NSE, el 70% de las personas que no vieron publicidad también concentrado en los niveles bajo y medio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81000" y="1337996"/>
            <a:ext cx="2950912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¿Dónde están los hogares que NO vieron publicidad?</a:t>
            </a:r>
          </a:p>
        </p:txBody>
      </p:sp>
      <p:graphicFrame>
        <p:nvGraphicFramePr>
          <p:cNvPr id="13" name="Chart 23"/>
          <p:cNvGraphicFramePr/>
          <p:nvPr>
            <p:extLst>
              <p:ext uri="{D42A27DB-BD31-4B8C-83A1-F6EECF244321}">
                <p14:modId xmlns:p14="http://schemas.microsoft.com/office/powerpoint/2010/main" val="1278738268"/>
              </p:ext>
            </p:extLst>
          </p:nvPr>
        </p:nvGraphicFramePr>
        <p:xfrm>
          <a:off x="152400" y="2038350"/>
          <a:ext cx="3276600" cy="297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825967"/>
              </p:ext>
            </p:extLst>
          </p:nvPr>
        </p:nvGraphicFramePr>
        <p:xfrm>
          <a:off x="3124200" y="2427089"/>
          <a:ext cx="2233306" cy="14038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EJE CAFETERO</a:t>
                      </a:r>
                      <a:endParaRPr lang="en-US" sz="1000" b="0" i="0" u="none" strike="noStrike" dirty="0">
                        <a:solidFill>
                          <a:schemeClr val="accent6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57%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COSTA</a:t>
                      </a:r>
                      <a:endParaRPr lang="en-US" sz="1000" b="0" i="0" u="none" strike="noStrike" dirty="0">
                        <a:solidFill>
                          <a:schemeClr val="accent6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49%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accent5"/>
                          </a:solidFill>
                          <a:effectLst/>
                          <a:latin typeface="Arial Narrow" panose="020B0606020202030204" pitchFamily="34" charset="0"/>
                        </a:rPr>
                        <a:t>BOGOTÁ</a:t>
                      </a:r>
                      <a:endParaRPr lang="en-US" sz="1000" b="1" i="0" u="none" strike="noStrike" dirty="0">
                        <a:solidFill>
                          <a:schemeClr val="accent5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accent5"/>
                          </a:solidFill>
                          <a:effectLst/>
                          <a:latin typeface="Arial Narrow" panose="020B0606020202030204" pitchFamily="34" charset="0"/>
                        </a:rPr>
                        <a:t>60%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BUCARAMANGA</a:t>
                      </a:r>
                      <a:endParaRPr lang="en-US" sz="1000" b="0" i="0" u="none" strike="noStrike" dirty="0">
                        <a:solidFill>
                          <a:schemeClr val="accent6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57%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CALI</a:t>
                      </a:r>
                      <a:endParaRPr lang="en-US" sz="1000" b="0" i="0" u="none" strike="noStrike" dirty="0">
                        <a:solidFill>
                          <a:schemeClr val="accent6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54%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accent5"/>
                          </a:solidFill>
                          <a:effectLst/>
                          <a:latin typeface="Arial Narrow" panose="020B0606020202030204" pitchFamily="34" charset="0"/>
                        </a:rPr>
                        <a:t>MEDELLÍN</a:t>
                      </a:r>
                      <a:endParaRPr lang="en-US" sz="1000" b="1" i="0" u="none" strike="noStrike" dirty="0">
                        <a:solidFill>
                          <a:schemeClr val="accent5"/>
                        </a:solidFill>
                        <a:effectLst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accent5"/>
                          </a:solidFill>
                          <a:effectLst/>
                          <a:latin typeface="Arial Narrow" panose="020B0606020202030204" pitchFamily="34" charset="0"/>
                        </a:rPr>
                        <a:t>69%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70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IBAGUE</a:t>
                      </a:r>
                    </a:p>
                  </a:txBody>
                  <a:tcPr marL="10737" marR="10737" marT="10737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56%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 Placeholder 3"/>
          <p:cNvSpPr txBox="1">
            <a:spLocks/>
          </p:cNvSpPr>
          <p:nvPr/>
        </p:nvSpPr>
        <p:spPr>
          <a:xfrm>
            <a:off x="3200400" y="1809750"/>
            <a:ext cx="2154488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1000" b="1" dirty="0">
                <a:latin typeface="Arial Narrow" panose="020B0606020202030204" pitchFamily="34" charset="0"/>
              </a:rPr>
              <a:t>% DE HOGARES QUE NO VIERON  PUBLICICDAD EN CADA ZONA VS. LA CANTIDAD DE HOGARES POR CIUDAD</a:t>
            </a:r>
            <a:endParaRPr lang="es-CO" sz="10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es-CO" sz="10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es-CO" sz="1000" b="1" dirty="0">
              <a:latin typeface="Arial Narrow" pitchFamily="34" charset="0"/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-3048000" y="797781"/>
            <a:ext cx="2950912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2000" b="1" dirty="0">
                <a:latin typeface="Arial Narrow" pitchFamily="34" charset="0"/>
              </a:rPr>
              <a:t>¿Dónde están los hogares auditados?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04800" y="1360289"/>
            <a:ext cx="5181600" cy="357366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1520056126"/>
              </p:ext>
            </p:extLst>
          </p:nvPr>
        </p:nvGraphicFramePr>
        <p:xfrm>
          <a:off x="5105400" y="1943385"/>
          <a:ext cx="4478537" cy="298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 Placeholder 3"/>
          <p:cNvSpPr txBox="1">
            <a:spLocks/>
          </p:cNvSpPr>
          <p:nvPr/>
        </p:nvSpPr>
        <p:spPr>
          <a:xfrm>
            <a:off x="5660519" y="1381083"/>
            <a:ext cx="3335965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1400" b="1" dirty="0">
                <a:latin typeface="Arial Narrow" pitchFamily="34" charset="0"/>
              </a:rPr>
              <a:t>¿Qué nivel socioeconómico tienen los </a:t>
            </a:r>
            <a:r>
              <a:rPr lang="es-CO" sz="1400" b="1" dirty="0">
                <a:solidFill>
                  <a:srgbClr val="0070C0"/>
                </a:solidFill>
                <a:latin typeface="Arial Narrow" pitchFamily="34" charset="0"/>
              </a:rPr>
              <a:t>hogares que NO vieron/escucharon/leyeron la publicidad</a:t>
            </a:r>
            <a:r>
              <a:rPr lang="es-CO" sz="1400" b="1" dirty="0">
                <a:latin typeface="Arial Narrow" pitchFamily="34" charset="0"/>
              </a:rPr>
              <a:t>?</a:t>
            </a:r>
          </a:p>
        </p:txBody>
      </p:sp>
      <p:pic>
        <p:nvPicPr>
          <p:cNvPr id="21" name="Shape 96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2546" y="2831051"/>
            <a:ext cx="486642" cy="51248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5"/>
          <p:cNvSpPr txBox="1"/>
          <p:nvPr/>
        </p:nvSpPr>
        <p:spPr>
          <a:xfrm>
            <a:off x="6781800" y="3369945"/>
            <a:ext cx="116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latin typeface="Arial Narrow" pitchFamily="34" charset="0"/>
              </a:rPr>
              <a:t>NIVEL SOCIOECONÓMICO</a:t>
            </a: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9775319" y="1151625"/>
            <a:ext cx="3335965" cy="388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s-CO" sz="1600" b="1" dirty="0">
                <a:latin typeface="Arial Narrow" pitchFamily="34" charset="0"/>
              </a:rPr>
              <a:t>¿Qué nivel socioeconómico tienen los hogares auditados?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3200400" y="3943350"/>
            <a:ext cx="2154488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err="1">
                <a:solidFill>
                  <a:schemeClr val="accent6"/>
                </a:solidFill>
                <a:latin typeface="Arial Narrow" panose="020B0606020202030204" pitchFamily="34" charset="0"/>
              </a:rPr>
              <a:t>Ej</a:t>
            </a:r>
            <a:r>
              <a:rPr lang="es-CO" sz="1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:</a:t>
            </a:r>
            <a:r>
              <a:rPr lang="es-CO" sz="1000" dirty="0">
                <a:solidFill>
                  <a:schemeClr val="accent6"/>
                </a:solidFill>
                <a:latin typeface="Arial Narrow" panose="020B0606020202030204" pitchFamily="34" charset="0"/>
              </a:rPr>
              <a:t> Del total de hogares auditados en Medellín, un 69% NO vio, leyó ni escuchó publicidad sobre el consumo de papa</a:t>
            </a:r>
          </a:p>
        </p:txBody>
      </p:sp>
      <p:graphicFrame>
        <p:nvGraphicFramePr>
          <p:cNvPr id="25" name="Chart 23"/>
          <p:cNvGraphicFramePr/>
          <p:nvPr>
            <p:extLst>
              <p:ext uri="{D42A27DB-BD31-4B8C-83A1-F6EECF244321}">
                <p14:modId xmlns:p14="http://schemas.microsoft.com/office/powerpoint/2010/main" val="3232641357"/>
              </p:ext>
            </p:extLst>
          </p:nvPr>
        </p:nvGraphicFramePr>
        <p:xfrm>
          <a:off x="-3276600" y="1498135"/>
          <a:ext cx="3276600" cy="297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Rectángulo 26"/>
          <p:cNvSpPr/>
          <p:nvPr/>
        </p:nvSpPr>
        <p:spPr>
          <a:xfrm>
            <a:off x="3410537" y="4576207"/>
            <a:ext cx="1728034" cy="259339"/>
          </a:xfrm>
          <a:prstGeom prst="rect">
            <a:avLst/>
          </a:prstGeom>
          <a:solidFill>
            <a:schemeClr val="bg1"/>
          </a:solidFill>
          <a:ln w="19050">
            <a:solidFill>
              <a:srgbClr val="DC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>
                <a:solidFill>
                  <a:schemeClr val="accent6"/>
                </a:solidFill>
              </a:rPr>
              <a:t>BOGOTÁ</a:t>
            </a:r>
            <a:r>
              <a:rPr lang="es-CO" sz="800" dirty="0">
                <a:solidFill>
                  <a:schemeClr val="accent6"/>
                </a:solidFill>
              </a:rPr>
              <a:t> PASÓ DE 56% EN MAYO A 65% EN AGOSTO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3940613" y="1498135"/>
            <a:ext cx="609600" cy="311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57%</a:t>
            </a:r>
          </a:p>
        </p:txBody>
      </p:sp>
      <p:graphicFrame>
        <p:nvGraphicFramePr>
          <p:cNvPr id="29" name="Gráfico 28"/>
          <p:cNvGraphicFramePr/>
          <p:nvPr>
            <p:extLst>
              <p:ext uri="{D42A27DB-BD31-4B8C-83A1-F6EECF244321}">
                <p14:modId xmlns:p14="http://schemas.microsoft.com/office/powerpoint/2010/main" val="1899223901"/>
              </p:ext>
            </p:extLst>
          </p:nvPr>
        </p:nvGraphicFramePr>
        <p:xfrm>
          <a:off x="9204032" y="1877099"/>
          <a:ext cx="4478537" cy="298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6597842" y="4847110"/>
            <a:ext cx="1461317" cy="21675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Mayo A = Agosto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8305800" y="2343157"/>
            <a:ext cx="685800" cy="317437"/>
          </a:xfrm>
          <a:prstGeom prst="rect">
            <a:avLst/>
          </a:prstGeom>
          <a:solidFill>
            <a:schemeClr val="bg1"/>
          </a:solidFill>
          <a:ln>
            <a:solidFill>
              <a:srgbClr val="008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35%</a:t>
            </a:r>
          </a:p>
          <a:p>
            <a:pPr algn="ctr"/>
            <a:r>
              <a:rPr lang="es-CO" sz="900" dirty="0">
                <a:solidFill>
                  <a:schemeClr val="accent6"/>
                </a:solidFill>
              </a:rPr>
              <a:t>A = 37%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7945796" y="4214454"/>
            <a:ext cx="685800" cy="317437"/>
          </a:xfrm>
          <a:prstGeom prst="rect">
            <a:avLst/>
          </a:prstGeom>
          <a:solidFill>
            <a:schemeClr val="bg1"/>
          </a:solidFill>
          <a:ln>
            <a:solidFill>
              <a:srgbClr val="00A3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35%</a:t>
            </a:r>
          </a:p>
          <a:p>
            <a:pPr algn="ctr"/>
            <a:r>
              <a:rPr lang="es-CO" sz="900" dirty="0">
                <a:solidFill>
                  <a:schemeClr val="accent6"/>
                </a:solidFill>
              </a:rPr>
              <a:t>A = 35%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5562600" y="3369945"/>
            <a:ext cx="685800" cy="317437"/>
          </a:xfrm>
          <a:prstGeom prst="rect">
            <a:avLst/>
          </a:prstGeom>
          <a:solidFill>
            <a:schemeClr val="bg1"/>
          </a:solidFill>
          <a:ln>
            <a:solidFill>
              <a:srgbClr val="69BC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22%</a:t>
            </a:r>
          </a:p>
          <a:p>
            <a:pPr algn="ctr"/>
            <a:r>
              <a:rPr lang="es-CO" sz="900" dirty="0">
                <a:solidFill>
                  <a:schemeClr val="accent6"/>
                </a:solidFill>
              </a:rPr>
              <a:t>A = 21%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5981700" y="2103732"/>
            <a:ext cx="685800" cy="317437"/>
          </a:xfrm>
          <a:prstGeom prst="rect">
            <a:avLst/>
          </a:prstGeom>
          <a:solidFill>
            <a:schemeClr val="bg1"/>
          </a:solidFill>
          <a:ln>
            <a:solidFill>
              <a:srgbClr val="ADD5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>
                <a:solidFill>
                  <a:schemeClr val="accent6"/>
                </a:solidFill>
              </a:rPr>
              <a:t>M = 8%</a:t>
            </a:r>
          </a:p>
          <a:p>
            <a:pPr algn="ctr"/>
            <a:r>
              <a:rPr lang="es-CO" sz="900" dirty="0">
                <a:solidFill>
                  <a:schemeClr val="accent6"/>
                </a:solidFill>
              </a:rPr>
              <a:t>A = 7%</a:t>
            </a:r>
          </a:p>
        </p:txBody>
      </p:sp>
    </p:spTree>
    <p:extLst>
      <p:ext uri="{BB962C8B-B14F-4D97-AF65-F5344CB8AC3E}">
        <p14:creationId xmlns:p14="http://schemas.microsoft.com/office/powerpoint/2010/main" val="151959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2448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CONCLUSIONES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4358" y="782836"/>
            <a:ext cx="8168639" cy="304800"/>
          </a:xfrm>
        </p:spPr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dirty="0"/>
              <a:t>Dentro de los hogares consultados, un </a:t>
            </a:r>
            <a:r>
              <a:rPr lang="es-CO" sz="1200" b="1" dirty="0"/>
              <a:t>43% asegura haber visto/escuchado/leído publicidad sobre el consumo de papa </a:t>
            </a:r>
            <a:r>
              <a:rPr lang="es-CO" sz="1200" dirty="0"/>
              <a:t>(46% en Mayo y 40% en Agosto)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Costa es la zona más receptiva</a:t>
            </a:r>
            <a:r>
              <a:rPr lang="es-CO" sz="1200" dirty="0"/>
              <a:t> a los mensajes publicitarios, concentrando el 28% de los hogares que tuvieron contacto con la publicidad. Si bien </a:t>
            </a:r>
            <a:r>
              <a:rPr lang="es-CO" sz="1200" b="1" dirty="0"/>
              <a:t>Bogotá y Medellín </a:t>
            </a:r>
            <a:r>
              <a:rPr lang="es-CO" sz="1200" dirty="0"/>
              <a:t>concentran cerca de 1/3 de estos hogares, </a:t>
            </a:r>
            <a:r>
              <a:rPr lang="es-CO" sz="1200" b="1" dirty="0"/>
              <a:t>menos de la mitad de la muestra en estas ciudades vio la publicidad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dirty="0"/>
              <a:t>Los hogares que vieron la publicidad </a:t>
            </a:r>
            <a:r>
              <a:rPr lang="es-CO" sz="1200" b="1" dirty="0"/>
              <a:t>se concentran en los NSE Bajo y Medio</a:t>
            </a:r>
            <a:r>
              <a:rPr lang="es-CO" sz="1200" dirty="0"/>
              <a:t>, siendo </a:t>
            </a:r>
            <a:r>
              <a:rPr lang="es-CO" sz="1200" b="1" dirty="0"/>
              <a:t>TV el medio preferido</a:t>
            </a:r>
            <a:r>
              <a:rPr lang="es-CO" sz="1200" dirty="0"/>
              <a:t> para ver el mensaje publicitario (93% de los hogares). Además, los hogares que vieron el comercial </a:t>
            </a:r>
            <a:r>
              <a:rPr lang="es-CO" sz="1200" b="1" dirty="0"/>
              <a:t>recuerdan principalmente que la papa es saludable (64%) y que da energía (29%)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dirty="0"/>
              <a:t>Se aprecia además cómo </a:t>
            </a:r>
            <a:r>
              <a:rPr lang="es-CO" sz="1200" b="1" dirty="0"/>
              <a:t>la publicidad refuerza mensajes positivos sobre la papa</a:t>
            </a:r>
            <a:r>
              <a:rPr lang="es-CO" sz="1200" dirty="0"/>
              <a:t>, ya que los </a:t>
            </a:r>
            <a:r>
              <a:rPr lang="es-CO" sz="1200" b="1" dirty="0"/>
              <a:t>hogares que vieron la publicidad consideran en mayor medida que la papa no engorda </a:t>
            </a:r>
            <a:r>
              <a:rPr lang="es-CO" sz="1200" dirty="0"/>
              <a:t>(65% frente a un 58% que no vio la publicidad) </a:t>
            </a:r>
            <a:r>
              <a:rPr lang="es-CO" sz="1200" b="1" dirty="0"/>
              <a:t>y que la papa es económica </a:t>
            </a:r>
            <a:r>
              <a:rPr lang="es-CO" sz="1200" dirty="0"/>
              <a:t>(84% frente a un 80% que no vio la publicidad). En ambos casos </a:t>
            </a:r>
            <a:r>
              <a:rPr lang="es-CO" sz="1200" b="1" dirty="0"/>
              <a:t>más del 90% considera a la papa un alimento versátil</a:t>
            </a:r>
            <a:r>
              <a:rPr lang="es-CO" sz="1200" dirty="0"/>
              <a:t> que soluciona en diferentes momentos de consumo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¿Cómo hacer para que estos mensajes positivos sobre la papa sean más efectivos e impacten a más hogares colombianos?</a:t>
            </a:r>
            <a:endParaRPr lang="en-U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Arial Narrow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Arial Narrow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Arial Narrow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09550"/>
            <a:ext cx="8166672" cy="433917"/>
          </a:xfrm>
        </p:spPr>
        <p:txBody>
          <a:bodyPr/>
          <a:lstStyle/>
          <a:p>
            <a:r>
              <a:rPr lang="es-CO" sz="2400" dirty="0"/>
              <a:t>DEFINICION DE VARIABLES - INVENTARIO PAPAS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6"/>
          </p:nvPr>
        </p:nvSpPr>
        <p:spPr>
          <a:xfrm>
            <a:off x="594360" y="675217"/>
            <a:ext cx="8165592" cy="236339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Penetración: </a:t>
            </a:r>
            <a:r>
              <a:rPr lang="es-CO" sz="1200" dirty="0"/>
              <a:t>es el % de hogares que compraron papa en un periodo dado del total de hogares de la muestra</a:t>
            </a:r>
          </a:p>
          <a:p>
            <a:pPr algn="just"/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Distribución: </a:t>
            </a:r>
            <a:r>
              <a:rPr lang="es-CO" sz="1200" dirty="0"/>
              <a:t>es el % de hogares compradores de la categoría en un determinado mercado (Ciudad o NSE)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Tasa de Compra: </a:t>
            </a:r>
            <a:r>
              <a:rPr lang="es-CO" sz="1200" dirty="0"/>
              <a:t>es la compra promedio por hogar de papa en kilos durante un determinado periodo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Consumo Per Cápita Promedio: </a:t>
            </a:r>
            <a:r>
              <a:rPr lang="es-CO" sz="1200" dirty="0"/>
              <a:t>es el consumo promedio de papa por persona al año. Se calcula tomando la cantidad total de compras que realizaron los hogares en el periodo y la cantidad de personas de la muestra que consumieron papa en el periodo. Este cálculo se hace a total y en cada zona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Importancia de cantidad comprada: </a:t>
            </a:r>
            <a:r>
              <a:rPr lang="es-CO" sz="1200" dirty="0"/>
              <a:t>es el % de ocasiones que los hogares compraron un determinado rango (gramos) de papa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Frecuencia de compra:</a:t>
            </a:r>
            <a:r>
              <a:rPr lang="es-CO" sz="1200" dirty="0"/>
              <a:t> cada cuántos días o veces compra un hogar en promedio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% de cantidad comprada:</a:t>
            </a:r>
            <a:r>
              <a:rPr lang="es-CO" sz="1200" dirty="0"/>
              <a:t> del total de las compras de papa cuánto en términos porcentuales le corresponde a una ciudad, tipo de papa, etc.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% de Momentos de consumo:</a:t>
            </a:r>
            <a:r>
              <a:rPr lang="es-CO" sz="1200" dirty="0"/>
              <a:t> nos dice el porcentaje de ocasiones de consumo de papa (</a:t>
            </a:r>
            <a:r>
              <a:rPr lang="es-CO" sz="1200" dirty="0" err="1"/>
              <a:t>ej</a:t>
            </a:r>
            <a:r>
              <a:rPr lang="es-CO" sz="1200" dirty="0"/>
              <a:t>: 71% de las ocasiones que un hogar consumió papa lo hizo al almuerzo)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 dirty="0"/>
              <a:t>Tipo de preparación:</a:t>
            </a:r>
            <a:r>
              <a:rPr lang="es-CO" sz="1200" dirty="0"/>
              <a:t> nos dice el porcentaje de ocasiones que un hogar preparó la papa de determinada forma (</a:t>
            </a:r>
            <a:r>
              <a:rPr lang="es-CO" sz="1200" dirty="0" err="1"/>
              <a:t>Ej</a:t>
            </a:r>
            <a:r>
              <a:rPr lang="es-CO" sz="1200" dirty="0"/>
              <a:t>: 39% de las ocasiones de consumo al almuerzo los hogares prepararon la papa en sopa)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9108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4325"/>
            <a:ext cx="868680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EL “DÍA A DÍA” DE NUESTRO PANEL DE HOGARES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6479" y="735211"/>
            <a:ext cx="8160321" cy="236339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Para cumplir su expectativa y contar con excelentes insumos</a:t>
            </a:r>
          </a:p>
          <a:p>
            <a:r>
              <a:rPr lang="es-CO" dirty="0">
                <a:latin typeface="Arial Narrow" pitchFamily="34" charset="0"/>
              </a:rPr>
              <a:t>¿Cuál es la metodología de recolección de la data?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1000" y="1581150"/>
            <a:ext cx="2120900" cy="2580619"/>
            <a:chOff x="533400" y="1809750"/>
            <a:chExt cx="2120900" cy="2580619"/>
          </a:xfrm>
        </p:grpSpPr>
        <p:grpSp>
          <p:nvGrpSpPr>
            <p:cNvPr id="39" name="Group 38"/>
            <p:cNvGrpSpPr/>
            <p:nvPr/>
          </p:nvGrpSpPr>
          <p:grpSpPr>
            <a:xfrm>
              <a:off x="533400" y="1809750"/>
              <a:ext cx="2120900" cy="2580619"/>
              <a:chOff x="469900" y="2114551"/>
              <a:chExt cx="2120900" cy="2580619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914229" y="2114551"/>
                <a:ext cx="1232242" cy="123224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60" name="Straight Connector 59"/>
              <p:cNvCxnSpPr>
                <a:stCxn id="59" idx="4"/>
              </p:cNvCxnSpPr>
              <p:nvPr/>
            </p:nvCxnSpPr>
            <p:spPr>
              <a:xfrm>
                <a:off x="1530350" y="3346793"/>
                <a:ext cx="0" cy="228429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1270086" y="3575222"/>
                <a:ext cx="520528" cy="520528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000" b="1" dirty="0">
                    <a:solidFill>
                      <a:schemeClr val="bg1"/>
                    </a:solidFill>
                    <a:latin typeface="Arial Narrow" pitchFamily="34" charset="0"/>
                    <a:ea typeface="Archivo Narrow"/>
                    <a:cs typeface="Archivo Narrow"/>
                    <a:sym typeface="Archivo Narrow"/>
                  </a:rPr>
                  <a:t>1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69900" y="4171950"/>
                <a:ext cx="21209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b="1" dirty="0">
                    <a:latin typeface="Arial Narrow" pitchFamily="34" charset="0"/>
                  </a:rPr>
                  <a:t>RECOLECTA FACTURAS Y DIARIOS DE COMPRA</a:t>
                </a:r>
              </a:p>
            </p:txBody>
          </p:sp>
        </p:grpSp>
        <p:pic>
          <p:nvPicPr>
            <p:cNvPr id="64" name="Shape 24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327762" y="2086131"/>
              <a:ext cx="540000" cy="68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451100" y="1581150"/>
            <a:ext cx="2120900" cy="2796063"/>
            <a:chOff x="2374900" y="1809750"/>
            <a:chExt cx="2120900" cy="2796063"/>
          </a:xfrm>
        </p:grpSpPr>
        <p:grpSp>
          <p:nvGrpSpPr>
            <p:cNvPr id="65" name="Group 64"/>
            <p:cNvGrpSpPr/>
            <p:nvPr/>
          </p:nvGrpSpPr>
          <p:grpSpPr>
            <a:xfrm>
              <a:off x="2374900" y="1809750"/>
              <a:ext cx="2120900" cy="2796063"/>
              <a:chOff x="469900" y="2114551"/>
              <a:chExt cx="2120900" cy="2796063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914229" y="2114551"/>
                <a:ext cx="1232242" cy="1232242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67" name="Straight Connector 66"/>
              <p:cNvCxnSpPr>
                <a:stCxn id="66" idx="4"/>
              </p:cNvCxnSpPr>
              <p:nvPr/>
            </p:nvCxnSpPr>
            <p:spPr>
              <a:xfrm>
                <a:off x="1530350" y="3346793"/>
                <a:ext cx="0" cy="228429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/>
              <p:cNvSpPr/>
              <p:nvPr/>
            </p:nvSpPr>
            <p:spPr>
              <a:xfrm>
                <a:off x="1270086" y="3575222"/>
                <a:ext cx="520528" cy="520528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000" b="1" dirty="0">
                    <a:solidFill>
                      <a:schemeClr val="bg1"/>
                    </a:solidFill>
                    <a:latin typeface="Arial Narrow" pitchFamily="34" charset="0"/>
                    <a:ea typeface="Archivo Narrow"/>
                    <a:cs typeface="Archivo Narrow"/>
                    <a:sym typeface="Archivo Narrow"/>
                  </a:rPr>
                  <a:t>2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69900" y="4171950"/>
                <a:ext cx="21209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b="1" dirty="0">
                    <a:latin typeface="Arial Narrow" pitchFamily="34" charset="0"/>
                  </a:rPr>
                  <a:t>AUDITAMOS EMPAQUES Y PRODUCTOS TERMINADOS</a:t>
                </a:r>
              </a:p>
            </p:txBody>
          </p:sp>
        </p:grpSp>
        <p:pic>
          <p:nvPicPr>
            <p:cNvPr id="71" name="Shape 90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32299" y="2006451"/>
              <a:ext cx="398642" cy="7877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" name="Group 85"/>
          <p:cNvGrpSpPr/>
          <p:nvPr/>
        </p:nvGrpSpPr>
        <p:grpSpPr>
          <a:xfrm>
            <a:off x="4508500" y="1581150"/>
            <a:ext cx="2273300" cy="2796063"/>
            <a:chOff x="4508500" y="1809750"/>
            <a:chExt cx="2273300" cy="2796063"/>
          </a:xfrm>
        </p:grpSpPr>
        <p:grpSp>
          <p:nvGrpSpPr>
            <p:cNvPr id="72" name="Group 71"/>
            <p:cNvGrpSpPr/>
            <p:nvPr/>
          </p:nvGrpSpPr>
          <p:grpSpPr>
            <a:xfrm>
              <a:off x="4508500" y="1809750"/>
              <a:ext cx="2273300" cy="2796063"/>
              <a:chOff x="469900" y="2114551"/>
              <a:chExt cx="2273300" cy="279606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914229" y="2114551"/>
                <a:ext cx="1232242" cy="1232242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74" name="Straight Connector 73"/>
              <p:cNvCxnSpPr>
                <a:stCxn id="73" idx="4"/>
              </p:cNvCxnSpPr>
              <p:nvPr/>
            </p:nvCxnSpPr>
            <p:spPr>
              <a:xfrm>
                <a:off x="1530350" y="3346793"/>
                <a:ext cx="0" cy="228429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/>
              <p:cNvSpPr/>
              <p:nvPr/>
            </p:nvSpPr>
            <p:spPr>
              <a:xfrm>
                <a:off x="1270086" y="3575222"/>
                <a:ext cx="520528" cy="520528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000" b="1" dirty="0">
                    <a:solidFill>
                      <a:schemeClr val="bg1"/>
                    </a:solidFill>
                    <a:latin typeface="Arial Narrow" pitchFamily="34" charset="0"/>
                    <a:ea typeface="Archivo Narrow"/>
                    <a:cs typeface="Archivo Narrow"/>
                    <a:sym typeface="Archivo Narrow"/>
                  </a:rPr>
                  <a:t>3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69900" y="4171950"/>
                <a:ext cx="22733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b="1" dirty="0">
                    <a:latin typeface="Arial Narrow" pitchFamily="34" charset="0"/>
                  </a:rPr>
                  <a:t>AUDITAMOS Y CHEQUEAMOS PRODUCTOS </a:t>
                </a:r>
                <a:r>
                  <a:rPr lang="en-US" b="1" dirty="0">
                    <a:solidFill>
                      <a:schemeClr val="accent2"/>
                    </a:solidFill>
                  </a:rPr>
                  <a:t>(Pantry Check)</a:t>
                </a:r>
              </a:p>
            </p:txBody>
          </p:sp>
        </p:grpSp>
        <p:pic>
          <p:nvPicPr>
            <p:cNvPr id="84" name="Shape 1180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35553" y="2042035"/>
              <a:ext cx="466793" cy="7515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" name="Group 77"/>
          <p:cNvGrpSpPr/>
          <p:nvPr/>
        </p:nvGrpSpPr>
        <p:grpSpPr>
          <a:xfrm>
            <a:off x="6642100" y="1581150"/>
            <a:ext cx="2120900" cy="2796063"/>
            <a:chOff x="469900" y="2114551"/>
            <a:chExt cx="2120900" cy="2796063"/>
          </a:xfrm>
        </p:grpSpPr>
        <p:sp>
          <p:nvSpPr>
            <p:cNvPr id="79" name="Oval 78"/>
            <p:cNvSpPr/>
            <p:nvPr/>
          </p:nvSpPr>
          <p:spPr>
            <a:xfrm>
              <a:off x="914229" y="2114551"/>
              <a:ext cx="1232242" cy="12322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80" name="Straight Connector 79"/>
            <p:cNvCxnSpPr>
              <a:stCxn id="79" idx="4"/>
            </p:cNvCxnSpPr>
            <p:nvPr/>
          </p:nvCxnSpPr>
          <p:spPr>
            <a:xfrm>
              <a:off x="1530350" y="3346793"/>
              <a:ext cx="0" cy="228429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1270086" y="3575222"/>
              <a:ext cx="520528" cy="520528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3000" b="1" dirty="0">
                  <a:solidFill>
                    <a:schemeClr val="bg1"/>
                  </a:solidFill>
                  <a:latin typeface="Arial Narrow" pitchFamily="34" charset="0"/>
                  <a:ea typeface="Archivo Narrow"/>
                  <a:cs typeface="Archivo Narrow"/>
                  <a:sym typeface="Archivo Narrow"/>
                </a:rPr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69900" y="4171950"/>
              <a:ext cx="21209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latin typeface="Arial Narrow" pitchFamily="34" charset="0"/>
                </a:rPr>
                <a:t>PROYECTAMOS Y PRODUCIMOS LA INFORMACIÓN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953000" y="4572000"/>
            <a:ext cx="3893386" cy="438150"/>
            <a:chOff x="5250614" y="1495431"/>
            <a:chExt cx="3893386" cy="438150"/>
          </a:xfrm>
        </p:grpSpPr>
        <p:sp>
          <p:nvSpPr>
            <p:cNvPr id="90" name="TextBox 89"/>
            <p:cNvSpPr txBox="1"/>
            <p:nvPr/>
          </p:nvSpPr>
          <p:spPr>
            <a:xfrm>
              <a:off x="5250614" y="1608951"/>
              <a:ext cx="38933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i="1" dirty="0">
                  <a:latin typeface="Arial Narrow" pitchFamily="34" charset="0"/>
                </a:rPr>
                <a:t>Nuestras auditoras visitan un hogar 2 veces al mes</a:t>
              </a:r>
            </a:p>
          </p:txBody>
        </p:sp>
        <p:sp>
          <p:nvSpPr>
            <p:cNvPr id="91" name="Freeform 5"/>
            <p:cNvSpPr>
              <a:spLocks noEditPoints="1"/>
            </p:cNvSpPr>
            <p:nvPr/>
          </p:nvSpPr>
          <p:spPr bwMode="auto">
            <a:xfrm>
              <a:off x="5410200" y="1495431"/>
              <a:ext cx="284163" cy="438150"/>
            </a:xfrm>
            <a:custGeom>
              <a:avLst/>
              <a:gdLst>
                <a:gd name="T0" fmla="*/ 225 w 327"/>
                <a:gd name="T1" fmla="*/ 82 h 504"/>
                <a:gd name="T2" fmla="*/ 266 w 327"/>
                <a:gd name="T3" fmla="*/ 41 h 504"/>
                <a:gd name="T4" fmla="*/ 225 w 327"/>
                <a:gd name="T5" fmla="*/ 0 h 504"/>
                <a:gd name="T6" fmla="*/ 184 w 327"/>
                <a:gd name="T7" fmla="*/ 41 h 504"/>
                <a:gd name="T8" fmla="*/ 225 w 327"/>
                <a:gd name="T9" fmla="*/ 82 h 504"/>
                <a:gd name="T10" fmla="*/ 309 w 327"/>
                <a:gd name="T11" fmla="*/ 214 h 504"/>
                <a:gd name="T12" fmla="*/ 258 w 327"/>
                <a:gd name="T13" fmla="*/ 191 h 504"/>
                <a:gd name="T14" fmla="*/ 234 w 327"/>
                <a:gd name="T15" fmla="*/ 124 h 504"/>
                <a:gd name="T16" fmla="*/ 208 w 327"/>
                <a:gd name="T17" fmla="*/ 95 h 504"/>
                <a:gd name="T18" fmla="*/ 189 w 327"/>
                <a:gd name="T19" fmla="*/ 87 h 504"/>
                <a:gd name="T20" fmla="*/ 159 w 327"/>
                <a:gd name="T21" fmla="*/ 85 h 504"/>
                <a:gd name="T22" fmla="*/ 65 w 327"/>
                <a:gd name="T23" fmla="*/ 110 h 504"/>
                <a:gd name="T24" fmla="*/ 47 w 327"/>
                <a:gd name="T25" fmla="*/ 129 h 504"/>
                <a:gd name="T26" fmla="*/ 27 w 327"/>
                <a:gd name="T27" fmla="*/ 213 h 504"/>
                <a:gd name="T28" fmla="*/ 46 w 327"/>
                <a:gd name="T29" fmla="*/ 243 h 504"/>
                <a:gd name="T30" fmla="*/ 51 w 327"/>
                <a:gd name="T31" fmla="*/ 244 h 504"/>
                <a:gd name="T32" fmla="*/ 75 w 327"/>
                <a:gd name="T33" fmla="*/ 225 h 504"/>
                <a:gd name="T34" fmla="*/ 92 w 327"/>
                <a:gd name="T35" fmla="*/ 154 h 504"/>
                <a:gd name="T36" fmla="*/ 124 w 327"/>
                <a:gd name="T37" fmla="*/ 146 h 504"/>
                <a:gd name="T38" fmla="*/ 95 w 327"/>
                <a:gd name="T39" fmla="*/ 220 h 504"/>
                <a:gd name="T40" fmla="*/ 99 w 327"/>
                <a:gd name="T41" fmla="*/ 277 h 504"/>
                <a:gd name="T42" fmla="*/ 7 w 327"/>
                <a:gd name="T43" fmla="*/ 463 h 504"/>
                <a:gd name="T44" fmla="*/ 20 w 327"/>
                <a:gd name="T45" fmla="*/ 501 h 504"/>
                <a:gd name="T46" fmla="*/ 33 w 327"/>
                <a:gd name="T47" fmla="*/ 504 h 504"/>
                <a:gd name="T48" fmla="*/ 58 w 327"/>
                <a:gd name="T49" fmla="*/ 488 h 504"/>
                <a:gd name="T50" fmla="*/ 140 w 327"/>
                <a:gd name="T51" fmla="*/ 323 h 504"/>
                <a:gd name="T52" fmla="*/ 212 w 327"/>
                <a:gd name="T53" fmla="*/ 487 h 504"/>
                <a:gd name="T54" fmla="*/ 238 w 327"/>
                <a:gd name="T55" fmla="*/ 504 h 504"/>
                <a:gd name="T56" fmla="*/ 249 w 327"/>
                <a:gd name="T57" fmla="*/ 501 h 504"/>
                <a:gd name="T58" fmla="*/ 264 w 327"/>
                <a:gd name="T59" fmla="*/ 464 h 504"/>
                <a:gd name="T60" fmla="*/ 176 w 327"/>
                <a:gd name="T61" fmla="*/ 265 h 504"/>
                <a:gd name="T62" fmla="*/ 205 w 327"/>
                <a:gd name="T63" fmla="*/ 191 h 504"/>
                <a:gd name="T64" fmla="*/ 215 w 327"/>
                <a:gd name="T65" fmla="*/ 218 h 504"/>
                <a:gd name="T66" fmla="*/ 228 w 327"/>
                <a:gd name="T67" fmla="*/ 232 h 504"/>
                <a:gd name="T68" fmla="*/ 289 w 327"/>
                <a:gd name="T69" fmla="*/ 259 h 504"/>
                <a:gd name="T70" fmla="*/ 299 w 327"/>
                <a:gd name="T71" fmla="*/ 262 h 504"/>
                <a:gd name="T72" fmla="*/ 322 w 327"/>
                <a:gd name="T73" fmla="*/ 247 h 504"/>
                <a:gd name="T74" fmla="*/ 309 w 327"/>
                <a:gd name="T75" fmla="*/ 21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7" h="504">
                  <a:moveTo>
                    <a:pt x="225" y="82"/>
                  </a:moveTo>
                  <a:cubicBezTo>
                    <a:pt x="247" y="82"/>
                    <a:pt x="266" y="63"/>
                    <a:pt x="266" y="41"/>
                  </a:cubicBezTo>
                  <a:cubicBezTo>
                    <a:pt x="266" y="19"/>
                    <a:pt x="247" y="0"/>
                    <a:pt x="225" y="0"/>
                  </a:cubicBezTo>
                  <a:cubicBezTo>
                    <a:pt x="203" y="0"/>
                    <a:pt x="184" y="19"/>
                    <a:pt x="184" y="41"/>
                  </a:cubicBezTo>
                  <a:cubicBezTo>
                    <a:pt x="184" y="63"/>
                    <a:pt x="203" y="82"/>
                    <a:pt x="225" y="82"/>
                  </a:cubicBezTo>
                  <a:close/>
                  <a:moveTo>
                    <a:pt x="309" y="214"/>
                  </a:moveTo>
                  <a:cubicBezTo>
                    <a:pt x="258" y="191"/>
                    <a:pt x="258" y="191"/>
                    <a:pt x="258" y="191"/>
                  </a:cubicBezTo>
                  <a:cubicBezTo>
                    <a:pt x="234" y="124"/>
                    <a:pt x="234" y="124"/>
                    <a:pt x="234" y="124"/>
                  </a:cubicBezTo>
                  <a:cubicBezTo>
                    <a:pt x="227" y="104"/>
                    <a:pt x="220" y="99"/>
                    <a:pt x="208" y="95"/>
                  </a:cubicBezTo>
                  <a:cubicBezTo>
                    <a:pt x="189" y="87"/>
                    <a:pt x="189" y="87"/>
                    <a:pt x="189" y="87"/>
                  </a:cubicBezTo>
                  <a:cubicBezTo>
                    <a:pt x="176" y="81"/>
                    <a:pt x="164" y="83"/>
                    <a:pt x="159" y="85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56" y="113"/>
                    <a:pt x="49" y="120"/>
                    <a:pt x="47" y="129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4" y="227"/>
                    <a:pt x="32" y="240"/>
                    <a:pt x="46" y="243"/>
                  </a:cubicBezTo>
                  <a:cubicBezTo>
                    <a:pt x="47" y="244"/>
                    <a:pt x="49" y="244"/>
                    <a:pt x="51" y="244"/>
                  </a:cubicBezTo>
                  <a:cubicBezTo>
                    <a:pt x="63" y="244"/>
                    <a:pt x="73" y="236"/>
                    <a:pt x="75" y="225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124" y="146"/>
                    <a:pt x="124" y="146"/>
                    <a:pt x="124" y="146"/>
                  </a:cubicBezTo>
                  <a:cubicBezTo>
                    <a:pt x="95" y="220"/>
                    <a:pt x="95" y="220"/>
                    <a:pt x="95" y="220"/>
                  </a:cubicBezTo>
                  <a:cubicBezTo>
                    <a:pt x="89" y="236"/>
                    <a:pt x="89" y="256"/>
                    <a:pt x="99" y="277"/>
                  </a:cubicBezTo>
                  <a:cubicBezTo>
                    <a:pt x="7" y="463"/>
                    <a:pt x="7" y="463"/>
                    <a:pt x="7" y="463"/>
                  </a:cubicBezTo>
                  <a:cubicBezTo>
                    <a:pt x="0" y="477"/>
                    <a:pt x="6" y="494"/>
                    <a:pt x="20" y="501"/>
                  </a:cubicBezTo>
                  <a:cubicBezTo>
                    <a:pt x="24" y="503"/>
                    <a:pt x="28" y="504"/>
                    <a:pt x="33" y="504"/>
                  </a:cubicBezTo>
                  <a:cubicBezTo>
                    <a:pt x="43" y="504"/>
                    <a:pt x="53" y="498"/>
                    <a:pt x="58" y="488"/>
                  </a:cubicBezTo>
                  <a:cubicBezTo>
                    <a:pt x="140" y="323"/>
                    <a:pt x="140" y="323"/>
                    <a:pt x="140" y="323"/>
                  </a:cubicBezTo>
                  <a:cubicBezTo>
                    <a:pt x="212" y="487"/>
                    <a:pt x="212" y="487"/>
                    <a:pt x="212" y="487"/>
                  </a:cubicBezTo>
                  <a:cubicBezTo>
                    <a:pt x="216" y="497"/>
                    <a:pt x="227" y="504"/>
                    <a:pt x="238" y="504"/>
                  </a:cubicBezTo>
                  <a:cubicBezTo>
                    <a:pt x="242" y="504"/>
                    <a:pt x="245" y="503"/>
                    <a:pt x="249" y="501"/>
                  </a:cubicBezTo>
                  <a:cubicBezTo>
                    <a:pt x="264" y="495"/>
                    <a:pt x="270" y="478"/>
                    <a:pt x="264" y="464"/>
                  </a:cubicBezTo>
                  <a:cubicBezTo>
                    <a:pt x="176" y="265"/>
                    <a:pt x="176" y="265"/>
                    <a:pt x="176" y="265"/>
                  </a:cubicBezTo>
                  <a:cubicBezTo>
                    <a:pt x="205" y="191"/>
                    <a:pt x="205" y="191"/>
                    <a:pt x="205" y="191"/>
                  </a:cubicBezTo>
                  <a:cubicBezTo>
                    <a:pt x="215" y="218"/>
                    <a:pt x="215" y="218"/>
                    <a:pt x="215" y="218"/>
                  </a:cubicBezTo>
                  <a:cubicBezTo>
                    <a:pt x="217" y="224"/>
                    <a:pt x="222" y="229"/>
                    <a:pt x="228" y="232"/>
                  </a:cubicBezTo>
                  <a:cubicBezTo>
                    <a:pt x="289" y="259"/>
                    <a:pt x="289" y="259"/>
                    <a:pt x="289" y="259"/>
                  </a:cubicBezTo>
                  <a:cubicBezTo>
                    <a:pt x="292" y="261"/>
                    <a:pt x="295" y="262"/>
                    <a:pt x="299" y="262"/>
                  </a:cubicBezTo>
                  <a:cubicBezTo>
                    <a:pt x="308" y="262"/>
                    <a:pt x="317" y="256"/>
                    <a:pt x="322" y="247"/>
                  </a:cubicBezTo>
                  <a:cubicBezTo>
                    <a:pt x="327" y="235"/>
                    <a:pt x="322" y="220"/>
                    <a:pt x="309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pic>
        <p:nvPicPr>
          <p:cNvPr id="95" name="Shape 8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4797" y="1857531"/>
            <a:ext cx="775506" cy="708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4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" name="Chart 139"/>
          <p:cNvGraphicFramePr/>
          <p:nvPr>
            <p:extLst>
              <p:ext uri="{D42A27DB-BD31-4B8C-83A1-F6EECF244321}">
                <p14:modId xmlns:p14="http://schemas.microsoft.com/office/powerpoint/2010/main" val="1512589847"/>
              </p:ext>
            </p:extLst>
          </p:nvPr>
        </p:nvGraphicFramePr>
        <p:xfrm>
          <a:off x="2133599" y="1442018"/>
          <a:ext cx="50292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61950"/>
            <a:ext cx="868680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¿DE QUÉ TIPO DE INFORMACIÓN HABLAMOS?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18193" y="582811"/>
            <a:ext cx="8160321" cy="236339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Algunas de las respuestas claves de panel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5486399" y="1562040"/>
            <a:ext cx="3581400" cy="400110"/>
            <a:chOff x="5257800" y="1352550"/>
            <a:chExt cx="3581400" cy="400110"/>
          </a:xfrm>
        </p:grpSpPr>
        <p:cxnSp>
          <p:nvCxnSpPr>
            <p:cNvPr id="240" name="Straight Connector 239"/>
            <p:cNvCxnSpPr/>
            <p:nvPr/>
          </p:nvCxnSpPr>
          <p:spPr>
            <a:xfrm flipV="1">
              <a:off x="5257800" y="1352550"/>
              <a:ext cx="76200" cy="128016"/>
            </a:xfrm>
            <a:prstGeom prst="line">
              <a:avLst/>
            </a:prstGeom>
            <a:noFill/>
            <a:ln w="12700" cap="flat" cmpd="sng" algn="ctr">
              <a:solidFill>
                <a:srgbClr val="009DD9"/>
              </a:solidFill>
              <a:prstDash val="solid"/>
            </a:ln>
            <a:effectLst/>
          </p:spPr>
        </p:cxnSp>
        <p:cxnSp>
          <p:nvCxnSpPr>
            <p:cNvPr id="241" name="Straight Connector 240"/>
            <p:cNvCxnSpPr/>
            <p:nvPr/>
          </p:nvCxnSpPr>
          <p:spPr>
            <a:xfrm>
              <a:off x="5334000" y="1352550"/>
              <a:ext cx="3429000" cy="0"/>
            </a:xfrm>
            <a:prstGeom prst="line">
              <a:avLst/>
            </a:prstGeom>
            <a:noFill/>
            <a:ln w="12700" cap="flat" cmpd="sng" algn="ctr">
              <a:solidFill>
                <a:srgbClr val="009DD9"/>
              </a:solidFill>
              <a:prstDash val="solid"/>
            </a:ln>
            <a:effectLst/>
          </p:spPr>
        </p:cxnSp>
        <p:sp>
          <p:nvSpPr>
            <p:cNvPr id="242" name="TextBox 241"/>
            <p:cNvSpPr txBox="1"/>
            <p:nvPr/>
          </p:nvSpPr>
          <p:spPr>
            <a:xfrm>
              <a:off x="6170006" y="1352550"/>
              <a:ext cx="2669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s-CO" sz="2000" b="1" kern="1200" dirty="0">
                  <a:solidFill>
                    <a:srgbClr val="009DD9"/>
                  </a:solidFill>
                  <a:latin typeface="Arial Narrow" panose="020B0606020202030204" pitchFamily="34" charset="0"/>
                  <a:ea typeface="+mn-ea"/>
                </a:rPr>
                <a:t>¿Cuántos Hogares?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6332219" y="2705040"/>
            <a:ext cx="2735581" cy="400110"/>
            <a:chOff x="5257800" y="1352550"/>
            <a:chExt cx="3581401" cy="400110"/>
          </a:xfrm>
        </p:grpSpPr>
        <p:cxnSp>
          <p:nvCxnSpPr>
            <p:cNvPr id="237" name="Straight Connector 236"/>
            <p:cNvCxnSpPr/>
            <p:nvPr/>
          </p:nvCxnSpPr>
          <p:spPr>
            <a:xfrm flipV="1">
              <a:off x="5257800" y="1352550"/>
              <a:ext cx="86912" cy="128016"/>
            </a:xfrm>
            <a:prstGeom prst="line">
              <a:avLst/>
            </a:prstGeom>
            <a:noFill/>
            <a:ln w="12700" cap="flat" cmpd="sng" algn="ctr">
              <a:solidFill>
                <a:srgbClr val="FF8300"/>
              </a:solidFill>
              <a:prstDash val="solid"/>
            </a:ln>
            <a:effectLst/>
          </p:spPr>
        </p:cxnSp>
        <p:cxnSp>
          <p:nvCxnSpPr>
            <p:cNvPr id="238" name="Straight Connector 237"/>
            <p:cNvCxnSpPr/>
            <p:nvPr/>
          </p:nvCxnSpPr>
          <p:spPr>
            <a:xfrm>
              <a:off x="5344712" y="1352550"/>
              <a:ext cx="3418289" cy="0"/>
            </a:xfrm>
            <a:prstGeom prst="line">
              <a:avLst/>
            </a:prstGeom>
            <a:noFill/>
            <a:ln w="12700" cap="flat" cmpd="sng" algn="ctr">
              <a:solidFill>
                <a:srgbClr val="FF8300"/>
              </a:solidFill>
              <a:prstDash val="solid"/>
            </a:ln>
            <a:effectLst/>
          </p:spPr>
        </p:cxnSp>
        <p:sp>
          <p:nvSpPr>
            <p:cNvPr id="239" name="TextBox 238"/>
            <p:cNvSpPr txBox="1"/>
            <p:nvPr/>
          </p:nvSpPr>
          <p:spPr>
            <a:xfrm>
              <a:off x="6045907" y="1352550"/>
              <a:ext cx="2793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s-CO" sz="2000" b="1" kern="1200" dirty="0">
                  <a:solidFill>
                    <a:srgbClr val="FF8300"/>
                  </a:solidFill>
                  <a:latin typeface="Arial Narrow" panose="020B0606020202030204" pitchFamily="34" charset="0"/>
                  <a:ea typeface="+mn-ea"/>
                </a:rPr>
                <a:t>¿Qué Compraron?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001585" y="4209602"/>
            <a:ext cx="3066215" cy="539794"/>
            <a:chOff x="4824937" y="1212866"/>
            <a:chExt cx="4014264" cy="539794"/>
          </a:xfrm>
        </p:grpSpPr>
        <p:cxnSp>
          <p:nvCxnSpPr>
            <p:cNvPr id="223" name="Straight Connector 222"/>
            <p:cNvCxnSpPr/>
            <p:nvPr/>
          </p:nvCxnSpPr>
          <p:spPr>
            <a:xfrm>
              <a:off x="4824937" y="1212866"/>
              <a:ext cx="86912" cy="128016"/>
            </a:xfrm>
            <a:prstGeom prst="line">
              <a:avLst/>
            </a:prstGeom>
            <a:noFill/>
            <a:ln w="12700" cap="flat" cmpd="sng" algn="ctr">
              <a:solidFill>
                <a:srgbClr val="B21DAC"/>
              </a:solidFill>
              <a:prstDash val="solid"/>
            </a:ln>
            <a:effectLst/>
          </p:spPr>
        </p:cxnSp>
        <p:cxnSp>
          <p:nvCxnSpPr>
            <p:cNvPr id="224" name="Straight Connector 223"/>
            <p:cNvCxnSpPr/>
            <p:nvPr/>
          </p:nvCxnSpPr>
          <p:spPr>
            <a:xfrm>
              <a:off x="4911849" y="1352550"/>
              <a:ext cx="3851152" cy="0"/>
            </a:xfrm>
            <a:prstGeom prst="line">
              <a:avLst/>
            </a:prstGeom>
            <a:noFill/>
            <a:ln w="12700" cap="flat" cmpd="sng" algn="ctr">
              <a:solidFill>
                <a:srgbClr val="B21DAC"/>
              </a:solidFill>
              <a:prstDash val="solid"/>
            </a:ln>
            <a:effectLst/>
          </p:spPr>
        </p:cxnSp>
        <p:sp>
          <p:nvSpPr>
            <p:cNvPr id="225" name="TextBox 224"/>
            <p:cNvSpPr txBox="1"/>
            <p:nvPr/>
          </p:nvSpPr>
          <p:spPr>
            <a:xfrm>
              <a:off x="5638363" y="1352550"/>
              <a:ext cx="32008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s-CO" sz="2000" b="1" kern="1200" dirty="0">
                  <a:solidFill>
                    <a:srgbClr val="B21DAC"/>
                  </a:solidFill>
                  <a:latin typeface="Arial Narrow" panose="020B0606020202030204" pitchFamily="34" charset="0"/>
                  <a:ea typeface="+mn-ea"/>
                </a:rPr>
                <a:t>¿Cuánto Compraron?</a:t>
              </a:r>
            </a:p>
          </p:txBody>
        </p:sp>
      </p:grpSp>
      <p:cxnSp>
        <p:nvCxnSpPr>
          <p:cNvPr id="164" name="Straight Connector 163"/>
          <p:cNvCxnSpPr/>
          <p:nvPr/>
        </p:nvCxnSpPr>
        <p:spPr>
          <a:xfrm flipV="1">
            <a:off x="4639055" y="3804218"/>
            <a:ext cx="0" cy="998220"/>
          </a:xfrm>
          <a:prstGeom prst="line">
            <a:avLst/>
          </a:prstGeom>
          <a:noFill/>
          <a:ln w="10795" cap="flat" cmpd="sng" algn="ctr">
            <a:solidFill>
              <a:srgbClr val="D70036"/>
            </a:solidFill>
            <a:prstDash val="solid"/>
          </a:ln>
          <a:effectLst/>
        </p:spPr>
      </p:cxnSp>
      <p:sp>
        <p:nvSpPr>
          <p:cNvPr id="165" name="TextBox 164"/>
          <p:cNvSpPr txBox="1"/>
          <p:nvPr/>
        </p:nvSpPr>
        <p:spPr>
          <a:xfrm>
            <a:off x="3416607" y="3434124"/>
            <a:ext cx="244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s-CO" sz="2000" b="1" kern="1200" dirty="0">
                <a:solidFill>
                  <a:srgbClr val="D70036"/>
                </a:solidFill>
                <a:latin typeface="Arial Narrow" panose="020B0606020202030204" pitchFamily="34" charset="0"/>
                <a:ea typeface="+mn-ea"/>
              </a:rPr>
              <a:t>¿Cuándo Compraron?</a:t>
            </a:r>
          </a:p>
        </p:txBody>
      </p:sp>
      <p:sp>
        <p:nvSpPr>
          <p:cNvPr id="166" name="Freeform 44"/>
          <p:cNvSpPr>
            <a:spLocks noEditPoints="1"/>
          </p:cNvSpPr>
          <p:nvPr/>
        </p:nvSpPr>
        <p:spPr bwMode="auto">
          <a:xfrm>
            <a:off x="4279899" y="2707256"/>
            <a:ext cx="717550" cy="754062"/>
          </a:xfrm>
          <a:custGeom>
            <a:avLst/>
            <a:gdLst>
              <a:gd name="T0" fmla="*/ 51 w 193"/>
              <a:gd name="T1" fmla="*/ 0 h 203"/>
              <a:gd name="T2" fmla="*/ 55 w 193"/>
              <a:gd name="T3" fmla="*/ 41 h 203"/>
              <a:gd name="T4" fmla="*/ 36 w 193"/>
              <a:gd name="T5" fmla="*/ 45 h 203"/>
              <a:gd name="T6" fmla="*/ 32 w 193"/>
              <a:gd name="T7" fmla="*/ 5 h 203"/>
              <a:gd name="T8" fmla="*/ 135 w 193"/>
              <a:gd name="T9" fmla="*/ 86 h 203"/>
              <a:gd name="T10" fmla="*/ 156 w 193"/>
              <a:gd name="T11" fmla="*/ 107 h 203"/>
              <a:gd name="T12" fmla="*/ 135 w 193"/>
              <a:gd name="T13" fmla="*/ 86 h 203"/>
              <a:gd name="T14" fmla="*/ 58 w 193"/>
              <a:gd name="T15" fmla="*/ 147 h 203"/>
              <a:gd name="T16" fmla="*/ 37 w 193"/>
              <a:gd name="T17" fmla="*/ 168 h 203"/>
              <a:gd name="T18" fmla="*/ 102 w 193"/>
              <a:gd name="T19" fmla="*/ 147 h 203"/>
              <a:gd name="T20" fmla="*/ 124 w 193"/>
              <a:gd name="T21" fmla="*/ 168 h 203"/>
              <a:gd name="T22" fmla="*/ 102 w 193"/>
              <a:gd name="T23" fmla="*/ 147 h 203"/>
              <a:gd name="T24" fmla="*/ 91 w 193"/>
              <a:gd name="T25" fmla="*/ 147 h 203"/>
              <a:gd name="T26" fmla="*/ 69 w 193"/>
              <a:gd name="T27" fmla="*/ 168 h 203"/>
              <a:gd name="T28" fmla="*/ 37 w 193"/>
              <a:gd name="T29" fmla="*/ 117 h 203"/>
              <a:gd name="T30" fmla="*/ 58 w 193"/>
              <a:gd name="T31" fmla="*/ 137 h 203"/>
              <a:gd name="T32" fmla="*/ 37 w 193"/>
              <a:gd name="T33" fmla="*/ 117 h 203"/>
              <a:gd name="T34" fmla="*/ 156 w 193"/>
              <a:gd name="T35" fmla="*/ 117 h 203"/>
              <a:gd name="T36" fmla="*/ 135 w 193"/>
              <a:gd name="T37" fmla="*/ 137 h 203"/>
              <a:gd name="T38" fmla="*/ 102 w 193"/>
              <a:gd name="T39" fmla="*/ 117 h 203"/>
              <a:gd name="T40" fmla="*/ 124 w 193"/>
              <a:gd name="T41" fmla="*/ 137 h 203"/>
              <a:gd name="T42" fmla="*/ 102 w 193"/>
              <a:gd name="T43" fmla="*/ 117 h 203"/>
              <a:gd name="T44" fmla="*/ 91 w 193"/>
              <a:gd name="T45" fmla="*/ 117 h 203"/>
              <a:gd name="T46" fmla="*/ 69 w 193"/>
              <a:gd name="T47" fmla="*/ 137 h 203"/>
              <a:gd name="T48" fmla="*/ 102 w 193"/>
              <a:gd name="T49" fmla="*/ 86 h 203"/>
              <a:gd name="T50" fmla="*/ 124 w 193"/>
              <a:gd name="T51" fmla="*/ 107 h 203"/>
              <a:gd name="T52" fmla="*/ 102 w 193"/>
              <a:gd name="T53" fmla="*/ 86 h 203"/>
              <a:gd name="T54" fmla="*/ 91 w 193"/>
              <a:gd name="T55" fmla="*/ 86 h 203"/>
              <a:gd name="T56" fmla="*/ 69 w 193"/>
              <a:gd name="T57" fmla="*/ 107 h 203"/>
              <a:gd name="T58" fmla="*/ 142 w 193"/>
              <a:gd name="T59" fmla="*/ 0 h 203"/>
              <a:gd name="T60" fmla="*/ 161 w 193"/>
              <a:gd name="T61" fmla="*/ 5 h 203"/>
              <a:gd name="T62" fmla="*/ 156 w 193"/>
              <a:gd name="T63" fmla="*/ 45 h 203"/>
              <a:gd name="T64" fmla="*/ 138 w 193"/>
              <a:gd name="T65" fmla="*/ 41 h 203"/>
              <a:gd name="T66" fmla="*/ 142 w 193"/>
              <a:gd name="T67" fmla="*/ 0 h 203"/>
              <a:gd name="T68" fmla="*/ 193 w 193"/>
              <a:gd name="T69" fmla="*/ 193 h 203"/>
              <a:gd name="T70" fmla="*/ 184 w 193"/>
              <a:gd name="T71" fmla="*/ 23 h 203"/>
              <a:gd name="T72" fmla="*/ 168 w 193"/>
              <a:gd name="T73" fmla="*/ 41 h 203"/>
              <a:gd name="T74" fmla="*/ 142 w 193"/>
              <a:gd name="T75" fmla="*/ 52 h 203"/>
              <a:gd name="T76" fmla="*/ 131 w 193"/>
              <a:gd name="T77" fmla="*/ 23 h 203"/>
              <a:gd name="T78" fmla="*/ 62 w 193"/>
              <a:gd name="T79" fmla="*/ 41 h 203"/>
              <a:gd name="T80" fmla="*/ 36 w 193"/>
              <a:gd name="T81" fmla="*/ 52 h 203"/>
              <a:gd name="T82" fmla="*/ 25 w 193"/>
              <a:gd name="T83" fmla="*/ 23 h 203"/>
              <a:gd name="T84" fmla="*/ 0 w 193"/>
              <a:gd name="T85" fmla="*/ 33 h 203"/>
              <a:gd name="T86" fmla="*/ 9 w 193"/>
              <a:gd name="T87" fmla="*/ 203 h 203"/>
              <a:gd name="T88" fmla="*/ 179 w 193"/>
              <a:gd name="T89" fmla="*/ 193 h 203"/>
              <a:gd name="T90" fmla="*/ 183 w 193"/>
              <a:gd name="T91" fmla="*/ 69 h 203"/>
              <a:gd name="T92" fmla="*/ 14 w 193"/>
              <a:gd name="T93" fmla="*/ 64 h 203"/>
              <a:gd name="T94" fmla="*/ 10 w 193"/>
              <a:gd name="T95" fmla="*/ 189 h 203"/>
              <a:gd name="T96" fmla="*/ 179 w 193"/>
              <a:gd name="T97" fmla="*/ 19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3" h="203">
                <a:moveTo>
                  <a:pt x="36" y="0"/>
                </a:move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5" y="2"/>
                  <a:pt x="55" y="5"/>
                </a:cubicBezTo>
                <a:cubicBezTo>
                  <a:pt x="55" y="41"/>
                  <a:pt x="55" y="41"/>
                  <a:pt x="55" y="41"/>
                </a:cubicBezTo>
                <a:cubicBezTo>
                  <a:pt x="55" y="43"/>
                  <a:pt x="53" y="45"/>
                  <a:pt x="51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4" y="45"/>
                  <a:pt x="32" y="43"/>
                  <a:pt x="32" y="41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2"/>
                  <a:pt x="34" y="0"/>
                  <a:pt x="36" y="0"/>
                </a:cubicBezTo>
                <a:close/>
                <a:moveTo>
                  <a:pt x="135" y="86"/>
                </a:moveTo>
                <a:cubicBezTo>
                  <a:pt x="156" y="86"/>
                  <a:pt x="156" y="86"/>
                  <a:pt x="156" y="86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35" y="107"/>
                  <a:pt x="135" y="107"/>
                  <a:pt x="135" y="107"/>
                </a:cubicBezTo>
                <a:cubicBezTo>
                  <a:pt x="135" y="86"/>
                  <a:pt x="135" y="86"/>
                  <a:pt x="135" y="86"/>
                </a:cubicBezTo>
                <a:close/>
                <a:moveTo>
                  <a:pt x="37" y="147"/>
                </a:moveTo>
                <a:cubicBezTo>
                  <a:pt x="58" y="147"/>
                  <a:pt x="58" y="147"/>
                  <a:pt x="58" y="147"/>
                </a:cubicBezTo>
                <a:cubicBezTo>
                  <a:pt x="58" y="168"/>
                  <a:pt x="58" y="168"/>
                  <a:pt x="58" y="168"/>
                </a:cubicBezTo>
                <a:cubicBezTo>
                  <a:pt x="37" y="168"/>
                  <a:pt x="37" y="168"/>
                  <a:pt x="37" y="168"/>
                </a:cubicBezTo>
                <a:cubicBezTo>
                  <a:pt x="37" y="147"/>
                  <a:pt x="37" y="147"/>
                  <a:pt x="37" y="147"/>
                </a:cubicBezTo>
                <a:close/>
                <a:moveTo>
                  <a:pt x="102" y="147"/>
                </a:moveTo>
                <a:cubicBezTo>
                  <a:pt x="124" y="147"/>
                  <a:pt x="124" y="147"/>
                  <a:pt x="124" y="147"/>
                </a:cubicBezTo>
                <a:cubicBezTo>
                  <a:pt x="124" y="168"/>
                  <a:pt x="124" y="168"/>
                  <a:pt x="124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47"/>
                  <a:pt x="102" y="147"/>
                  <a:pt x="102" y="147"/>
                </a:cubicBezTo>
                <a:close/>
                <a:moveTo>
                  <a:pt x="69" y="147"/>
                </a:moveTo>
                <a:cubicBezTo>
                  <a:pt x="91" y="147"/>
                  <a:pt x="91" y="147"/>
                  <a:pt x="91" y="147"/>
                </a:cubicBezTo>
                <a:cubicBezTo>
                  <a:pt x="91" y="168"/>
                  <a:pt x="91" y="168"/>
                  <a:pt x="91" y="168"/>
                </a:cubicBezTo>
                <a:cubicBezTo>
                  <a:pt x="69" y="168"/>
                  <a:pt x="69" y="168"/>
                  <a:pt x="69" y="168"/>
                </a:cubicBezTo>
                <a:cubicBezTo>
                  <a:pt x="69" y="147"/>
                  <a:pt x="69" y="147"/>
                  <a:pt x="69" y="147"/>
                </a:cubicBezTo>
                <a:close/>
                <a:moveTo>
                  <a:pt x="37" y="117"/>
                </a:moveTo>
                <a:cubicBezTo>
                  <a:pt x="58" y="117"/>
                  <a:pt x="58" y="117"/>
                  <a:pt x="58" y="117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37" y="137"/>
                  <a:pt x="37" y="137"/>
                  <a:pt x="37" y="137"/>
                </a:cubicBezTo>
                <a:cubicBezTo>
                  <a:pt x="37" y="117"/>
                  <a:pt x="37" y="117"/>
                  <a:pt x="37" y="117"/>
                </a:cubicBezTo>
                <a:close/>
                <a:moveTo>
                  <a:pt x="135" y="117"/>
                </a:moveTo>
                <a:cubicBezTo>
                  <a:pt x="156" y="117"/>
                  <a:pt x="156" y="117"/>
                  <a:pt x="156" y="117"/>
                </a:cubicBezTo>
                <a:cubicBezTo>
                  <a:pt x="156" y="137"/>
                  <a:pt x="156" y="137"/>
                  <a:pt x="156" y="137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5" y="117"/>
                  <a:pt x="135" y="117"/>
                  <a:pt x="135" y="117"/>
                </a:cubicBezTo>
                <a:close/>
                <a:moveTo>
                  <a:pt x="102" y="117"/>
                </a:moveTo>
                <a:cubicBezTo>
                  <a:pt x="124" y="117"/>
                  <a:pt x="124" y="117"/>
                  <a:pt x="124" y="117"/>
                </a:cubicBezTo>
                <a:cubicBezTo>
                  <a:pt x="124" y="137"/>
                  <a:pt x="124" y="137"/>
                  <a:pt x="124" y="137"/>
                </a:cubicBezTo>
                <a:cubicBezTo>
                  <a:pt x="102" y="137"/>
                  <a:pt x="102" y="137"/>
                  <a:pt x="102" y="137"/>
                </a:cubicBezTo>
                <a:cubicBezTo>
                  <a:pt x="102" y="117"/>
                  <a:pt x="102" y="117"/>
                  <a:pt x="102" y="117"/>
                </a:cubicBezTo>
                <a:close/>
                <a:moveTo>
                  <a:pt x="69" y="117"/>
                </a:moveTo>
                <a:cubicBezTo>
                  <a:pt x="91" y="117"/>
                  <a:pt x="91" y="117"/>
                  <a:pt x="91" y="117"/>
                </a:cubicBezTo>
                <a:cubicBezTo>
                  <a:pt x="91" y="137"/>
                  <a:pt x="91" y="137"/>
                  <a:pt x="91" y="137"/>
                </a:cubicBezTo>
                <a:cubicBezTo>
                  <a:pt x="69" y="137"/>
                  <a:pt x="69" y="137"/>
                  <a:pt x="69" y="137"/>
                </a:cubicBezTo>
                <a:cubicBezTo>
                  <a:pt x="69" y="117"/>
                  <a:pt x="69" y="117"/>
                  <a:pt x="69" y="117"/>
                </a:cubicBezTo>
                <a:close/>
                <a:moveTo>
                  <a:pt x="102" y="86"/>
                </a:moveTo>
                <a:cubicBezTo>
                  <a:pt x="124" y="86"/>
                  <a:pt x="124" y="86"/>
                  <a:pt x="124" y="86"/>
                </a:cubicBezTo>
                <a:cubicBezTo>
                  <a:pt x="124" y="107"/>
                  <a:pt x="124" y="107"/>
                  <a:pt x="124" y="107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2" y="86"/>
                  <a:pt x="102" y="86"/>
                  <a:pt x="102" y="86"/>
                </a:cubicBezTo>
                <a:close/>
                <a:moveTo>
                  <a:pt x="69" y="86"/>
                </a:moveTo>
                <a:cubicBezTo>
                  <a:pt x="91" y="86"/>
                  <a:pt x="91" y="86"/>
                  <a:pt x="91" y="86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69" y="107"/>
                  <a:pt x="69" y="107"/>
                  <a:pt x="69" y="107"/>
                </a:cubicBezTo>
                <a:cubicBezTo>
                  <a:pt x="69" y="86"/>
                  <a:pt x="69" y="86"/>
                  <a:pt x="69" y="86"/>
                </a:cubicBezTo>
                <a:close/>
                <a:moveTo>
                  <a:pt x="142" y="0"/>
                </a:moveTo>
                <a:cubicBezTo>
                  <a:pt x="156" y="0"/>
                  <a:pt x="156" y="0"/>
                  <a:pt x="156" y="0"/>
                </a:cubicBezTo>
                <a:cubicBezTo>
                  <a:pt x="159" y="0"/>
                  <a:pt x="161" y="2"/>
                  <a:pt x="161" y="5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61" y="43"/>
                  <a:pt x="159" y="45"/>
                  <a:pt x="156" y="45"/>
                </a:cubicBezTo>
                <a:cubicBezTo>
                  <a:pt x="142" y="45"/>
                  <a:pt x="142" y="45"/>
                  <a:pt x="142" y="45"/>
                </a:cubicBezTo>
                <a:cubicBezTo>
                  <a:pt x="140" y="45"/>
                  <a:pt x="138" y="43"/>
                  <a:pt x="138" y="41"/>
                </a:cubicBezTo>
                <a:cubicBezTo>
                  <a:pt x="138" y="5"/>
                  <a:pt x="138" y="5"/>
                  <a:pt x="138" y="5"/>
                </a:cubicBezTo>
                <a:cubicBezTo>
                  <a:pt x="138" y="2"/>
                  <a:pt x="140" y="0"/>
                  <a:pt x="142" y="0"/>
                </a:cubicBezTo>
                <a:close/>
                <a:moveTo>
                  <a:pt x="184" y="203"/>
                </a:moveTo>
                <a:cubicBezTo>
                  <a:pt x="189" y="203"/>
                  <a:pt x="193" y="199"/>
                  <a:pt x="193" y="193"/>
                </a:cubicBezTo>
                <a:cubicBezTo>
                  <a:pt x="193" y="33"/>
                  <a:pt x="193" y="33"/>
                  <a:pt x="193" y="33"/>
                </a:cubicBezTo>
                <a:cubicBezTo>
                  <a:pt x="193" y="27"/>
                  <a:pt x="189" y="23"/>
                  <a:pt x="184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68" y="47"/>
                  <a:pt x="163" y="52"/>
                  <a:pt x="156" y="52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36" y="52"/>
                  <a:pt x="131" y="47"/>
                  <a:pt x="131" y="41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62" y="23"/>
                  <a:pt x="62" y="23"/>
                  <a:pt x="62" y="23"/>
                </a:cubicBezTo>
                <a:cubicBezTo>
                  <a:pt x="62" y="41"/>
                  <a:pt x="62" y="41"/>
                  <a:pt x="62" y="41"/>
                </a:cubicBezTo>
                <a:cubicBezTo>
                  <a:pt x="62" y="47"/>
                  <a:pt x="57" y="52"/>
                  <a:pt x="51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0" y="52"/>
                  <a:pt x="25" y="47"/>
                  <a:pt x="25" y="41"/>
                </a:cubicBezTo>
                <a:cubicBezTo>
                  <a:pt x="25" y="23"/>
                  <a:pt x="25" y="23"/>
                  <a:pt x="25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4" y="23"/>
                  <a:pt x="0" y="27"/>
                  <a:pt x="0" y="33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99"/>
                  <a:pt x="4" y="203"/>
                  <a:pt x="9" y="203"/>
                </a:cubicBezTo>
                <a:cubicBezTo>
                  <a:pt x="184" y="203"/>
                  <a:pt x="184" y="203"/>
                  <a:pt x="184" y="203"/>
                </a:cubicBezTo>
                <a:close/>
                <a:moveTo>
                  <a:pt x="179" y="193"/>
                </a:moveTo>
                <a:cubicBezTo>
                  <a:pt x="181" y="193"/>
                  <a:pt x="183" y="191"/>
                  <a:pt x="183" y="189"/>
                </a:cubicBezTo>
                <a:cubicBezTo>
                  <a:pt x="183" y="69"/>
                  <a:pt x="183" y="69"/>
                  <a:pt x="183" y="69"/>
                </a:cubicBezTo>
                <a:cubicBezTo>
                  <a:pt x="183" y="66"/>
                  <a:pt x="181" y="64"/>
                  <a:pt x="179" y="64"/>
                </a:cubicBezTo>
                <a:cubicBezTo>
                  <a:pt x="14" y="64"/>
                  <a:pt x="14" y="64"/>
                  <a:pt x="14" y="64"/>
                </a:cubicBezTo>
                <a:cubicBezTo>
                  <a:pt x="12" y="64"/>
                  <a:pt x="10" y="66"/>
                  <a:pt x="10" y="69"/>
                </a:cubicBezTo>
                <a:cubicBezTo>
                  <a:pt x="10" y="189"/>
                  <a:pt x="10" y="189"/>
                  <a:pt x="10" y="189"/>
                </a:cubicBezTo>
                <a:cubicBezTo>
                  <a:pt x="10" y="191"/>
                  <a:pt x="12" y="193"/>
                  <a:pt x="14" y="193"/>
                </a:cubicBezTo>
                <a:lnTo>
                  <a:pt x="179" y="193"/>
                </a:lnTo>
                <a:close/>
              </a:path>
            </a:pathLst>
          </a:custGeom>
          <a:solidFill>
            <a:srgbClr val="D7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s-CO" sz="1800" kern="1200">
              <a:solidFill>
                <a:srgbClr val="5F5F5F"/>
              </a:solidFill>
              <a:latin typeface="Calibri"/>
              <a:ea typeface="+mn-ea"/>
            </a:endParaRPr>
          </a:p>
        </p:txBody>
      </p:sp>
      <p:grpSp>
        <p:nvGrpSpPr>
          <p:cNvPr id="167" name="Group 166"/>
          <p:cNvGrpSpPr/>
          <p:nvPr/>
        </p:nvGrpSpPr>
        <p:grpSpPr>
          <a:xfrm flipH="1">
            <a:off x="228600" y="4019550"/>
            <a:ext cx="3035829" cy="539794"/>
            <a:chOff x="4864718" y="1212866"/>
            <a:chExt cx="3974483" cy="539794"/>
          </a:xfrm>
        </p:grpSpPr>
        <p:cxnSp>
          <p:nvCxnSpPr>
            <p:cNvPr id="188" name="Straight Connector 187"/>
            <p:cNvCxnSpPr/>
            <p:nvPr/>
          </p:nvCxnSpPr>
          <p:spPr>
            <a:xfrm>
              <a:off x="4864718" y="1212866"/>
              <a:ext cx="47131" cy="144000"/>
            </a:xfrm>
            <a:prstGeom prst="line">
              <a:avLst/>
            </a:prstGeom>
            <a:noFill/>
            <a:ln w="12700" cap="flat" cmpd="sng" algn="ctr">
              <a:solidFill>
                <a:srgbClr val="707276"/>
              </a:solidFill>
              <a:prstDash val="solid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>
            <a:xfrm>
              <a:off x="4911849" y="1352550"/>
              <a:ext cx="3851152" cy="0"/>
            </a:xfrm>
            <a:prstGeom prst="line">
              <a:avLst/>
            </a:prstGeom>
            <a:noFill/>
            <a:ln w="12700" cap="flat" cmpd="sng" algn="ctr">
              <a:solidFill>
                <a:srgbClr val="707276"/>
              </a:solidFill>
              <a:prstDash val="solid"/>
            </a:ln>
            <a:effectLst/>
          </p:spPr>
        </p:cxnSp>
        <p:sp>
          <p:nvSpPr>
            <p:cNvPr id="190" name="TextBox 189"/>
            <p:cNvSpPr txBox="1"/>
            <p:nvPr/>
          </p:nvSpPr>
          <p:spPr>
            <a:xfrm>
              <a:off x="5638363" y="1352550"/>
              <a:ext cx="32008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s-CO" sz="2000" b="1" kern="1200" dirty="0">
                  <a:solidFill>
                    <a:srgbClr val="707276"/>
                  </a:solidFill>
                  <a:latin typeface="Arial Narrow" panose="020B0606020202030204" pitchFamily="34" charset="0"/>
                  <a:ea typeface="+mn-ea"/>
                </a:rPr>
                <a:t>¿Dónde Compraron?</a:t>
              </a:r>
            </a:p>
          </p:txBody>
        </p:sp>
      </p:grpSp>
      <p:grpSp>
        <p:nvGrpSpPr>
          <p:cNvPr id="169" name="Group 168"/>
          <p:cNvGrpSpPr/>
          <p:nvPr/>
        </p:nvGrpSpPr>
        <p:grpSpPr>
          <a:xfrm flipH="1">
            <a:off x="228600" y="2857440"/>
            <a:ext cx="2735581" cy="400110"/>
            <a:chOff x="5257800" y="1352550"/>
            <a:chExt cx="3581401" cy="400110"/>
          </a:xfrm>
        </p:grpSpPr>
        <p:cxnSp>
          <p:nvCxnSpPr>
            <p:cNvPr id="180" name="Straight Connector 179"/>
            <p:cNvCxnSpPr/>
            <p:nvPr/>
          </p:nvCxnSpPr>
          <p:spPr>
            <a:xfrm flipV="1">
              <a:off x="5257800" y="1352550"/>
              <a:ext cx="86912" cy="128016"/>
            </a:xfrm>
            <a:prstGeom prst="line">
              <a:avLst/>
            </a:prstGeom>
            <a:noFill/>
            <a:ln w="12700" cap="flat" cmpd="sng" algn="ctr">
              <a:solidFill>
                <a:srgbClr val="FFCD00"/>
              </a:solidFill>
              <a:prstDash val="solid"/>
            </a:ln>
            <a:effectLst/>
          </p:spPr>
        </p:cxnSp>
        <p:cxnSp>
          <p:nvCxnSpPr>
            <p:cNvPr id="181" name="Straight Connector 180"/>
            <p:cNvCxnSpPr/>
            <p:nvPr/>
          </p:nvCxnSpPr>
          <p:spPr>
            <a:xfrm>
              <a:off x="5344712" y="1352550"/>
              <a:ext cx="3418289" cy="0"/>
            </a:xfrm>
            <a:prstGeom prst="line">
              <a:avLst/>
            </a:prstGeom>
            <a:noFill/>
            <a:ln w="12700" cap="flat" cmpd="sng" algn="ctr">
              <a:solidFill>
                <a:srgbClr val="FFCD00"/>
              </a:solidFill>
              <a:prstDash val="solid"/>
            </a:ln>
            <a:effectLst/>
          </p:spPr>
        </p:cxnSp>
        <p:sp>
          <p:nvSpPr>
            <p:cNvPr id="182" name="TextBox 181"/>
            <p:cNvSpPr txBox="1"/>
            <p:nvPr/>
          </p:nvSpPr>
          <p:spPr>
            <a:xfrm>
              <a:off x="6045907" y="1352550"/>
              <a:ext cx="2793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s-CO" sz="2000" b="1" kern="1200" dirty="0">
                  <a:solidFill>
                    <a:srgbClr val="FFCD00"/>
                  </a:solidFill>
                  <a:latin typeface="Arial Narrow" panose="020B0606020202030204" pitchFamily="34" charset="0"/>
                  <a:ea typeface="+mn-ea"/>
                </a:rPr>
                <a:t>¿Cuánto Gastaron?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 flipH="1">
            <a:off x="265536" y="1642872"/>
            <a:ext cx="3581402" cy="400110"/>
            <a:chOff x="5257800" y="1352550"/>
            <a:chExt cx="3581402" cy="400110"/>
          </a:xfrm>
        </p:grpSpPr>
        <p:cxnSp>
          <p:nvCxnSpPr>
            <p:cNvPr id="177" name="Straight Connector 176"/>
            <p:cNvCxnSpPr/>
            <p:nvPr/>
          </p:nvCxnSpPr>
          <p:spPr>
            <a:xfrm flipV="1">
              <a:off x="5257800" y="1352550"/>
              <a:ext cx="76200" cy="72000"/>
            </a:xfrm>
            <a:prstGeom prst="line">
              <a:avLst/>
            </a:prstGeom>
            <a:noFill/>
            <a:ln w="12700" cap="flat" cmpd="sng" algn="ctr">
              <a:solidFill>
                <a:srgbClr val="92D050"/>
              </a:solidFill>
              <a:prstDash val="solid"/>
            </a:ln>
            <a:effectLst/>
          </p:spPr>
        </p:cxnSp>
        <p:cxnSp>
          <p:nvCxnSpPr>
            <p:cNvPr id="178" name="Straight Connector 177"/>
            <p:cNvCxnSpPr/>
            <p:nvPr/>
          </p:nvCxnSpPr>
          <p:spPr>
            <a:xfrm>
              <a:off x="5334000" y="1352550"/>
              <a:ext cx="3429000" cy="0"/>
            </a:xfrm>
            <a:prstGeom prst="line">
              <a:avLst/>
            </a:prstGeom>
            <a:noFill/>
            <a:ln w="12700" cap="flat" cmpd="sng" algn="ctr">
              <a:solidFill>
                <a:srgbClr val="92D050"/>
              </a:solidFill>
              <a:prstDash val="solid"/>
            </a:ln>
            <a:effectLst/>
          </p:spPr>
        </p:cxnSp>
        <p:sp>
          <p:nvSpPr>
            <p:cNvPr id="179" name="TextBox 178"/>
            <p:cNvSpPr txBox="1"/>
            <p:nvPr/>
          </p:nvSpPr>
          <p:spPr>
            <a:xfrm>
              <a:off x="5468405" y="1352550"/>
              <a:ext cx="3370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s-CO" sz="2000" b="1" kern="1200" dirty="0">
                  <a:solidFill>
                    <a:srgbClr val="92D050"/>
                  </a:solidFill>
                  <a:latin typeface="Arial Narrow" panose="020B0606020202030204" pitchFamily="34" charset="0"/>
                  <a:ea typeface="+mn-ea"/>
                </a:rPr>
                <a:t>Característica del Hogar</a:t>
              </a:r>
            </a:p>
          </p:txBody>
        </p:sp>
      </p:grpSp>
      <p:pic>
        <p:nvPicPr>
          <p:cNvPr id="245" name="Shape 6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308" y="1123950"/>
            <a:ext cx="728913" cy="49381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Arc 246"/>
          <p:cNvSpPr/>
          <p:nvPr/>
        </p:nvSpPr>
        <p:spPr>
          <a:xfrm rot="18357631">
            <a:off x="2869691" y="1549929"/>
            <a:ext cx="3386328" cy="3386328"/>
          </a:xfrm>
          <a:prstGeom prst="arc">
            <a:avLst>
              <a:gd name="adj1" fmla="val 16999377"/>
              <a:gd name="adj2" fmla="val 18741425"/>
            </a:avLst>
          </a:prstGeom>
          <a:noFill/>
          <a:ln w="28575" cap="flat" cmpd="sng" algn="ctr">
            <a:solidFill>
              <a:srgbClr val="92D050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s-CO" sz="1800" kern="1200">
              <a:solidFill>
                <a:srgbClr val="5F5F5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ea typeface="+mn-ea"/>
            </a:endParaRPr>
          </a:p>
        </p:txBody>
      </p:sp>
      <p:pic>
        <p:nvPicPr>
          <p:cNvPr id="248" name="Shape 29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59" y="2276273"/>
            <a:ext cx="292785" cy="54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9295"/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1000" y="3486150"/>
            <a:ext cx="672221" cy="64208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Arc 249"/>
          <p:cNvSpPr/>
          <p:nvPr/>
        </p:nvSpPr>
        <p:spPr>
          <a:xfrm>
            <a:off x="3022091" y="1505090"/>
            <a:ext cx="3386328" cy="3386328"/>
          </a:xfrm>
          <a:prstGeom prst="arc">
            <a:avLst>
              <a:gd name="adj1" fmla="val 16999377"/>
              <a:gd name="adj2" fmla="val 18672195"/>
            </a:avLst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0000"/>
              </a:solidFill>
            </a:endParaRPr>
          </a:p>
        </p:txBody>
      </p:sp>
      <p:pic>
        <p:nvPicPr>
          <p:cNvPr id="255" name="Shape 118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02755" y="2163004"/>
            <a:ext cx="765044" cy="50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122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46200" y="3924128"/>
            <a:ext cx="545400" cy="3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122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29334" y="3924128"/>
            <a:ext cx="545400" cy="3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12215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85499" y="3922084"/>
            <a:ext cx="545400" cy="3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12215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868633" y="3922084"/>
            <a:ext cx="545400" cy="3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12215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24600" y="3922084"/>
            <a:ext cx="545400" cy="37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7855889" y="1123950"/>
            <a:ext cx="1146392" cy="381140"/>
            <a:chOff x="7855889" y="1123950"/>
            <a:chExt cx="1146392" cy="381140"/>
          </a:xfrm>
        </p:grpSpPr>
        <p:pic>
          <p:nvPicPr>
            <p:cNvPr id="261" name="Shape 966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621281" y="1123950"/>
              <a:ext cx="381000" cy="381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Shape 966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236915" y="1123950"/>
              <a:ext cx="381000" cy="381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Shape 966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55889" y="1123950"/>
              <a:ext cx="381000" cy="3811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4" name="Group 263"/>
          <p:cNvGrpSpPr/>
          <p:nvPr/>
        </p:nvGrpSpPr>
        <p:grpSpPr>
          <a:xfrm>
            <a:off x="6702208" y="1123950"/>
            <a:ext cx="1146392" cy="381140"/>
            <a:chOff x="7855889" y="1123950"/>
            <a:chExt cx="1146392" cy="381140"/>
          </a:xfrm>
        </p:grpSpPr>
        <p:pic>
          <p:nvPicPr>
            <p:cNvPr id="265" name="Shape 966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621281" y="1123950"/>
              <a:ext cx="381000" cy="381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Shape 9664"/>
            <p:cNvPicPr preferRelativeResize="0"/>
            <p:nvPr/>
          </p:nvPicPr>
          <p:blipFill rotWithShape="1">
            <a:blip r:embed="rId12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236915" y="1123950"/>
              <a:ext cx="381000" cy="381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Shape 9664"/>
            <p:cNvPicPr preferRelativeResize="0"/>
            <p:nvPr/>
          </p:nvPicPr>
          <p:blipFill rotWithShape="1">
            <a:blip r:embed="rId12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7855889" y="1123950"/>
              <a:ext cx="381000" cy="3811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8" name="Group 267"/>
          <p:cNvGrpSpPr/>
          <p:nvPr/>
        </p:nvGrpSpPr>
        <p:grpSpPr>
          <a:xfrm>
            <a:off x="5929601" y="1123950"/>
            <a:ext cx="765366" cy="381140"/>
            <a:chOff x="8236915" y="1123950"/>
            <a:chExt cx="765366" cy="381140"/>
          </a:xfrm>
        </p:grpSpPr>
        <p:pic>
          <p:nvPicPr>
            <p:cNvPr id="269" name="Shape 9664"/>
            <p:cNvPicPr preferRelativeResize="0"/>
            <p:nvPr/>
          </p:nvPicPr>
          <p:blipFill rotWithShape="1">
            <a:blip r:embed="rId12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621281" y="1123950"/>
              <a:ext cx="381000" cy="381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Shape 9664"/>
            <p:cNvPicPr preferRelativeResize="0"/>
            <p:nvPr/>
          </p:nvPicPr>
          <p:blipFill rotWithShape="1">
            <a:blip r:embed="rId12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236915" y="1123950"/>
              <a:ext cx="381000" cy="381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Arc 272"/>
          <p:cNvSpPr/>
          <p:nvPr/>
        </p:nvSpPr>
        <p:spPr>
          <a:xfrm rot="3025351">
            <a:off x="3006264" y="1564386"/>
            <a:ext cx="3386328" cy="3386328"/>
          </a:xfrm>
          <a:prstGeom prst="arc">
            <a:avLst>
              <a:gd name="adj1" fmla="val 16999377"/>
              <a:gd name="adj2" fmla="val 18672195"/>
            </a:avLst>
          </a:prstGeom>
          <a:noFill/>
          <a:ln w="28575" cap="flat" cmpd="sng" algn="ctr">
            <a:solidFill>
              <a:srgbClr val="FF8300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s-CO" sz="1800" kern="1200">
              <a:solidFill>
                <a:srgbClr val="5F5F5F"/>
              </a:solidFill>
              <a:latin typeface="Calibri"/>
              <a:ea typeface="+mn-ea"/>
            </a:endParaRPr>
          </a:p>
        </p:txBody>
      </p:sp>
      <p:sp>
        <p:nvSpPr>
          <p:cNvPr id="275" name="Arc 274"/>
          <p:cNvSpPr/>
          <p:nvPr/>
        </p:nvSpPr>
        <p:spPr>
          <a:xfrm rot="15241231">
            <a:off x="2947193" y="1524644"/>
            <a:ext cx="3386328" cy="3386328"/>
          </a:xfrm>
          <a:prstGeom prst="arc">
            <a:avLst>
              <a:gd name="adj1" fmla="val 16999377"/>
              <a:gd name="adj2" fmla="val 18672195"/>
            </a:avLst>
          </a:prstGeom>
          <a:noFill/>
          <a:ln w="28575" cap="flat" cmpd="sng" algn="ctr">
            <a:solidFill>
              <a:srgbClr val="FFC000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s-CO" sz="1800" kern="1200">
              <a:solidFill>
                <a:srgbClr val="5F5F5F"/>
              </a:solidFill>
              <a:latin typeface="Calibri"/>
              <a:ea typeface="+mn-ea"/>
            </a:endParaRPr>
          </a:p>
        </p:txBody>
      </p:sp>
      <p:sp>
        <p:nvSpPr>
          <p:cNvPr id="277" name="Arc 276"/>
          <p:cNvSpPr/>
          <p:nvPr/>
        </p:nvSpPr>
        <p:spPr>
          <a:xfrm rot="6060530">
            <a:off x="2948537" y="1449788"/>
            <a:ext cx="3386328" cy="3386328"/>
          </a:xfrm>
          <a:prstGeom prst="arc">
            <a:avLst>
              <a:gd name="adj1" fmla="val 16999377"/>
              <a:gd name="adj2" fmla="val 18672195"/>
            </a:avLst>
          </a:prstGeom>
          <a:noFill/>
          <a:ln w="28575" cap="flat" cmpd="sng" algn="ctr">
            <a:solidFill>
              <a:srgbClr val="B21DAC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s-CO" sz="1800" kern="1200">
              <a:solidFill>
                <a:srgbClr val="5F5F5F"/>
              </a:solidFill>
              <a:latin typeface="Calibri"/>
              <a:ea typeface="+mn-ea"/>
            </a:endParaRPr>
          </a:p>
        </p:txBody>
      </p:sp>
      <p:sp>
        <p:nvSpPr>
          <p:cNvPr id="279" name="Arc 278"/>
          <p:cNvSpPr/>
          <p:nvPr/>
        </p:nvSpPr>
        <p:spPr>
          <a:xfrm rot="12221676">
            <a:off x="2899885" y="1280635"/>
            <a:ext cx="3386328" cy="3386328"/>
          </a:xfrm>
          <a:prstGeom prst="arc">
            <a:avLst>
              <a:gd name="adj1" fmla="val 16999377"/>
              <a:gd name="adj2" fmla="val 18672195"/>
            </a:avLst>
          </a:prstGeom>
          <a:noFill/>
          <a:ln w="28575" cap="flat" cmpd="sng" algn="ctr">
            <a:solidFill>
              <a:srgbClr val="707276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s-CO" sz="1800" kern="1200">
              <a:solidFill>
                <a:srgbClr val="5F5F5F"/>
              </a:solidFill>
              <a:latin typeface="Calibri"/>
              <a:ea typeface="+mn-ea"/>
            </a:endParaRPr>
          </a:p>
        </p:txBody>
      </p:sp>
      <p:sp>
        <p:nvSpPr>
          <p:cNvPr id="282" name="Arc 281"/>
          <p:cNvSpPr/>
          <p:nvPr/>
        </p:nvSpPr>
        <p:spPr>
          <a:xfrm rot="9083676">
            <a:off x="2911239" y="1423123"/>
            <a:ext cx="3386328" cy="3386328"/>
          </a:xfrm>
          <a:prstGeom prst="arc">
            <a:avLst>
              <a:gd name="adj1" fmla="val 16999377"/>
              <a:gd name="adj2" fmla="val 18672195"/>
            </a:avLst>
          </a:prstGeom>
          <a:noFill/>
          <a:ln w="28575" cap="flat" cmpd="sng" algn="ctr">
            <a:solidFill>
              <a:srgbClr val="D70036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s-CO" sz="1800" kern="1200">
              <a:solidFill>
                <a:srgbClr val="5F5F5F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353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¿CÓMO DETERMINAMOS LOS NSE?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0321" cy="236339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A través de análisis estadístico llamado “escalamiento multidimensional” usando 70 variables se definió un modelo de clasificación de análisis discriminante lineal de Fisher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432739"/>
            <a:ext cx="4168129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dirty="0">
                <a:latin typeface="Arial Narrow" panose="020B0606020202030204" pitchFamily="34" charset="0"/>
              </a:rPr>
              <a:t>¿Qué variables tomamos en consideración?</a:t>
            </a:r>
          </a:p>
          <a:p>
            <a:r>
              <a:rPr lang="es-CO" dirty="0">
                <a:latin typeface="Arial Narrow" panose="020B0606020202030204" pitchFamily="34" charset="0"/>
              </a:rPr>
              <a:t>Ciudad</a:t>
            </a:r>
          </a:p>
          <a:p>
            <a:r>
              <a:rPr lang="es-CO" dirty="0">
                <a:latin typeface="Arial Narrow" panose="020B0606020202030204" pitchFamily="34" charset="0"/>
              </a:rPr>
              <a:t>Estrato</a:t>
            </a:r>
          </a:p>
          <a:p>
            <a:r>
              <a:rPr lang="es-CO" dirty="0">
                <a:latin typeface="Arial Narrow" panose="020B0606020202030204" pitchFamily="34" charset="0"/>
              </a:rPr>
              <a:t>Urbanización</a:t>
            </a:r>
          </a:p>
          <a:p>
            <a:r>
              <a:rPr lang="es-CO" dirty="0">
                <a:latin typeface="Arial Narrow" panose="020B0606020202030204" pitchFamily="34" charset="0"/>
              </a:rPr>
              <a:t>Estado construcción</a:t>
            </a:r>
          </a:p>
          <a:p>
            <a:r>
              <a:rPr lang="es-CO" dirty="0">
                <a:latin typeface="Arial Narrow" panose="020B0606020202030204" pitchFamily="34" charset="0"/>
              </a:rPr>
              <a:t>Emplea &gt; 40 horas / semana</a:t>
            </a:r>
          </a:p>
          <a:p>
            <a:r>
              <a:rPr lang="es-CO" dirty="0">
                <a:latin typeface="Arial Narrow" panose="020B0606020202030204" pitchFamily="34" charset="0"/>
              </a:rPr>
              <a:t>Emplea &lt; 40 horas / semana</a:t>
            </a:r>
          </a:p>
          <a:p>
            <a:r>
              <a:rPr lang="es-CO" dirty="0">
                <a:latin typeface="Arial Narrow" panose="020B0606020202030204" pitchFamily="34" charset="0"/>
              </a:rPr>
              <a:t>Autos</a:t>
            </a:r>
          </a:p>
          <a:p>
            <a:r>
              <a:rPr lang="es-CO" dirty="0">
                <a:latin typeface="Arial Narrow" panose="020B0606020202030204" pitchFamily="34" charset="0"/>
              </a:rPr>
              <a:t>Vacaciones</a:t>
            </a:r>
          </a:p>
          <a:p>
            <a:r>
              <a:rPr lang="es-CO" dirty="0">
                <a:latin typeface="Arial Narrow" panose="020B0606020202030204" pitchFamily="34" charset="0"/>
              </a:rPr>
              <a:t>Teatro en casa</a:t>
            </a:r>
          </a:p>
          <a:p>
            <a:r>
              <a:rPr lang="es-CO" dirty="0">
                <a:latin typeface="Arial Narrow" panose="020B0606020202030204" pitchFamily="34" charset="0"/>
              </a:rPr>
              <a:t>Tipo de Colegio</a:t>
            </a:r>
          </a:p>
          <a:p>
            <a:endParaRPr lang="es-CO" dirty="0">
              <a:latin typeface="Arial Narrow" panose="020B0606020202030204" pitchFamily="34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8569"/>
              </p:ext>
            </p:extLst>
          </p:nvPr>
        </p:nvGraphicFramePr>
        <p:xfrm>
          <a:off x="4581027" y="1798082"/>
          <a:ext cx="4038600" cy="309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800600" y="1428750"/>
            <a:ext cx="391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dirty="0">
                <a:latin typeface="Arial Narrow" panose="020B0606020202030204" pitchFamily="34" charset="0"/>
              </a:rPr>
              <a:t>Pesos de las variables NSE de homescan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29" y="2027469"/>
            <a:ext cx="1828800" cy="15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Placeholder 4"/>
          <p:cNvSpPr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</p:spPr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</p:spTree>
    <p:extLst>
      <p:ext uri="{BB962C8B-B14F-4D97-AF65-F5344CB8AC3E}">
        <p14:creationId xmlns:p14="http://schemas.microsoft.com/office/powerpoint/2010/main" val="31433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55084"/>
            <a:ext cx="36576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¿CÓMO ES EL PERFIL POR NSE?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0321" cy="236339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A través de la metodología de análisis discriminante lineal de Fisher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</p:spPr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200150"/>
            <a:ext cx="8483600" cy="3527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s-MX" b="1" dirty="0">
                <a:latin typeface="Arial Narrow" panose="020B0606020202030204" pitchFamily="34" charset="0"/>
              </a:rPr>
              <a:t>NIVEL SOCIOECONÓMICO ALTO (4)</a:t>
            </a:r>
            <a:endParaRPr lang="es-MX" dirty="0">
              <a:latin typeface="Arial Narrow" panose="020B0606020202030204" pitchFamily="34" charset="0"/>
            </a:endParaRPr>
          </a:p>
          <a:p>
            <a:pPr algn="ctr"/>
            <a:endParaRPr lang="es-MX" sz="2000" i="1" dirty="0">
              <a:latin typeface="Arial Narrow" panose="020B0606020202030204" pitchFamily="34" charset="0"/>
            </a:endParaRPr>
          </a:p>
          <a:p>
            <a:pPr algn="ctr"/>
            <a:r>
              <a:rPr lang="es-MX" sz="2000" i="1" dirty="0">
                <a:latin typeface="Arial Narrow" panose="020B0606020202030204" pitchFamily="34" charset="0"/>
              </a:rPr>
              <a:t>Perfil del Hogar</a:t>
            </a:r>
            <a:endParaRPr lang="es-MX" sz="20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 Narrow" panose="020B0606020202030204" pitchFamily="34" charset="0"/>
              </a:rPr>
              <a:t>Los hogares de las personas que pertenecen al nivel 4 son casas o departamentos propios de lujo (o en conjuntos residenciales), el piso de los cuartos es de materiales especializados distintos al cemento y en todos los hogares la construcción es completa o terminada.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 Narrow" panose="020B0606020202030204" pitchFamily="34" charset="0"/>
              </a:rPr>
              <a:t>En este nivel las amas de casa pueden contar con una o más personas a su servicio, ya sean de planta o de entrada por salida.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 Narrow" panose="020B0606020202030204" pitchFamily="34" charset="0"/>
              </a:rPr>
              <a:t>Pueden poseer un automóvil por persona y viajan continuamente al exterior donde tienen propiedades en los principales balnearios y centros financieros. De vacaciones a lugares turísticos de lujo, visitando al menos una vez al año el extranjero y varias veces el interior de la república.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 Narrow" panose="020B0606020202030204" pitchFamily="34" charset="0"/>
              </a:rPr>
              <a:t>Los hijos de estas familias asisten a los colegios privados (en su mayoría)</a:t>
            </a:r>
          </a:p>
        </p:txBody>
      </p:sp>
    </p:spTree>
    <p:extLst>
      <p:ext uri="{BB962C8B-B14F-4D97-AF65-F5344CB8AC3E}">
        <p14:creationId xmlns:p14="http://schemas.microsoft.com/office/powerpoint/2010/main" val="40038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55084"/>
            <a:ext cx="4191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94360" y="354211"/>
            <a:ext cx="8155940" cy="428625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¿CÓMO ES EL PERFIL POR NSE?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idx="1"/>
          </p:nvPr>
        </p:nvSpPr>
        <p:spPr>
          <a:xfrm>
            <a:off x="594360" y="590550"/>
            <a:ext cx="8160321" cy="236339"/>
          </a:xfrm>
        </p:spPr>
        <p:txBody>
          <a:bodyPr/>
          <a:lstStyle/>
          <a:p>
            <a:r>
              <a:rPr lang="es-CO" dirty="0">
                <a:latin typeface="Arial Narrow" pitchFamily="34" charset="0"/>
              </a:rPr>
              <a:t>A través de la metodología de análisis discriminante lineal de Fisher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idx="2"/>
          </p:nvPr>
        </p:nvSpPr>
        <p:spPr>
          <a:xfrm>
            <a:off x="594358" y="4780026"/>
            <a:ext cx="8165591" cy="274319"/>
          </a:xfrm>
        </p:spPr>
        <p:txBody>
          <a:bodyPr/>
          <a:lstStyle/>
          <a:p>
            <a:r>
              <a:rPr lang="es-CO" dirty="0"/>
              <a:t>PREPARADO POR EL EQUIPO CPS COLOMBIA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200150"/>
            <a:ext cx="8483600" cy="3527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NIVEL SOCIOECONÓMICO MEDIO ALTO (3)</a:t>
            </a:r>
          </a:p>
          <a:p>
            <a:pPr algn="ctr"/>
            <a:endParaRPr lang="es-MX" sz="2000" i="1" dirty="0">
              <a:latin typeface="Arial Narrow" panose="020B0606020202030204" pitchFamily="34" charset="0"/>
            </a:endParaRPr>
          </a:p>
          <a:p>
            <a:pPr algn="ctr"/>
            <a:r>
              <a:rPr lang="es-MX" sz="2000" i="1" dirty="0">
                <a:latin typeface="Arial Narrow" panose="020B0606020202030204" pitchFamily="34" charset="0"/>
              </a:rPr>
              <a:t>Perfil del Hogar</a:t>
            </a:r>
            <a:endParaRPr lang="es-MX" sz="20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Las viviendas de las personas que pertenecen al Nivel 3 son casas o departamentos propios.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 panose="020B0606020202030204" pitchFamily="34" charset="0"/>
              </a:rPr>
              <a:t>Los hijos son educados en primarias y secundarias particulares, y algunos de ellos terminan su educación en universidades privadas caras o de alto reconocimiento.</a:t>
            </a:r>
          </a:p>
        </p:txBody>
      </p:sp>
    </p:spTree>
    <p:extLst>
      <p:ext uri="{BB962C8B-B14F-4D97-AF65-F5344CB8AC3E}">
        <p14:creationId xmlns:p14="http://schemas.microsoft.com/office/powerpoint/2010/main" val="5993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ielsen Widescreen Texture 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707276"/>
      </a:lt2>
      <a:accent1>
        <a:srgbClr val="00AEEF"/>
      </a:accent1>
      <a:accent2>
        <a:srgbClr val="B21DAC"/>
      </a:accent2>
      <a:accent3>
        <a:srgbClr val="8DC63F"/>
      </a:accent3>
      <a:accent4>
        <a:srgbClr val="FFB100"/>
      </a:accent4>
      <a:accent5>
        <a:srgbClr val="DC0015"/>
      </a:accent5>
      <a:accent6>
        <a:srgbClr val="000000"/>
      </a:accent6>
      <a:hlink>
        <a:srgbClr val="B21DAC"/>
      </a:hlink>
      <a:folHlink>
        <a:srgbClr val="DC00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ielsen Widescreen Texture 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707276"/>
      </a:lt2>
      <a:accent1>
        <a:srgbClr val="00AEEF"/>
      </a:accent1>
      <a:accent2>
        <a:srgbClr val="B21DAC"/>
      </a:accent2>
      <a:accent3>
        <a:srgbClr val="8DC63F"/>
      </a:accent3>
      <a:accent4>
        <a:srgbClr val="FFB100"/>
      </a:accent4>
      <a:accent5>
        <a:srgbClr val="DC0015"/>
      </a:accent5>
      <a:accent6>
        <a:srgbClr val="000000"/>
      </a:accent6>
      <a:hlink>
        <a:srgbClr val="B21DAC"/>
      </a:hlink>
      <a:folHlink>
        <a:srgbClr val="DC001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Yellow">
      <a:srgbClr val="FFCD00"/>
    </a:custClr>
    <a:custClr name="Dark Red">
      <a:srgbClr val="9B0C10"/>
    </a:custClr>
    <a:custClr name="Light Red">
      <a:srgbClr val="F69493"/>
    </a:custClr>
    <a:custClr name="Pale Red">
      <a:srgbClr val="FACAC7"/>
    </a:custClr>
    <a:custClr name="Dark Purple">
      <a:srgbClr val="80076B"/>
    </a:custClr>
    <a:custClr name="Light Purple">
      <a:srgbClr val="DE98D5"/>
    </a:custClr>
    <a:custClr name="Pale Purple">
      <a:srgbClr val="F0CCEB"/>
    </a:custClr>
    <a:custClr name="Dark Orange">
      <a:srgbClr val="F15722"/>
    </a:custClr>
    <a:custClr name="Light Orange">
      <a:srgbClr val="FCBC85"/>
    </a:custClr>
    <a:custClr name="Pale Orange">
      <a:srgbClr val="FEDBBD"/>
    </a:custClr>
    <a:custClr name="Dark Cyan">
      <a:srgbClr val="007FC7"/>
    </a:custClr>
    <a:custClr name="Light Cyan">
      <a:srgbClr val="6ECFF6"/>
    </a:custClr>
    <a:custClr name="Pale Cyan">
      <a:srgbClr val="B9E5FB"/>
    </a:custClr>
    <a:custClr name="Dark Green">
      <a:srgbClr val="218535"/>
    </a:custClr>
    <a:custClr name="Green">
      <a:srgbClr val="8DC63F"/>
    </a:custClr>
    <a:custClr name="Light Green">
      <a:srgbClr val="C4DF9B"/>
    </a:custClr>
    <a:custClr name="Pale Green">
      <a:srgbClr val="E0EED0"/>
    </a:custClr>
    <a:custClr name="Light Gray">
      <a:srgbClr val="B6B6B9"/>
    </a:custClr>
  </a:custClr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lticolor">
    <a:dk1>
      <a:srgbClr val="5F5F5F"/>
    </a:dk1>
    <a:lt1>
      <a:srgbClr val="FFFFFF"/>
    </a:lt1>
    <a:dk2>
      <a:srgbClr val="000000"/>
    </a:dk2>
    <a:lt2>
      <a:srgbClr val="707276"/>
    </a:lt2>
    <a:accent1>
      <a:srgbClr val="009DD9"/>
    </a:accent1>
    <a:accent2>
      <a:srgbClr val="FF8300"/>
    </a:accent2>
    <a:accent3>
      <a:srgbClr val="B21DAC"/>
    </a:accent3>
    <a:accent4>
      <a:srgbClr val="D70036"/>
    </a:accent4>
    <a:accent5>
      <a:srgbClr val="707276"/>
    </a:accent5>
    <a:accent6>
      <a:srgbClr val="000000"/>
    </a:accent6>
    <a:hlink>
      <a:srgbClr val="B21DAC"/>
    </a:hlink>
    <a:folHlink>
      <a:srgbClr val="D7003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18859</TotalTime>
  <Words>6354</Words>
  <Application>Microsoft Office PowerPoint</Application>
  <PresentationFormat>Presentación en pantalla (16:9)</PresentationFormat>
  <Paragraphs>838</Paragraphs>
  <Slides>45</Slides>
  <Notes>32</Notes>
  <HiddenSlides>8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54" baseType="lpstr">
      <vt:lpstr>Archivo Narrow</vt:lpstr>
      <vt:lpstr>Arial</vt:lpstr>
      <vt:lpstr>Arial Black</vt:lpstr>
      <vt:lpstr>Arial Narrow</vt:lpstr>
      <vt:lpstr>Calibri</vt:lpstr>
      <vt:lpstr>Open Sans</vt:lpstr>
      <vt:lpstr>Wingdings</vt:lpstr>
      <vt:lpstr>Nielsen Widescreen Texture 1</vt:lpstr>
      <vt:lpstr>1_Nielsen Widescreen Texture 1</vt:lpstr>
      <vt:lpstr>Descifrando el Consumo de Papa Fresca en los hogares</vt:lpstr>
      <vt:lpstr>INVENTARIO DE HOGARES EN COLOMBIA</vt:lpstr>
      <vt:lpstr>Presentación de PowerPoint</vt:lpstr>
      <vt:lpstr>PERO COMENCEMOS POR LO BÁSICO</vt:lpstr>
      <vt:lpstr>EL “DÍA A DÍA” DE NUESTRO PANEL DE HOGARES</vt:lpstr>
      <vt:lpstr>¿DE QUÉ TIPO DE INFORMACIÓN HABLAMOS?</vt:lpstr>
      <vt:lpstr>¿CÓMO DETERMINAMOS LOS NSE?</vt:lpstr>
      <vt:lpstr>¿CÓMO ES EL PERFIL POR NSE?</vt:lpstr>
      <vt:lpstr>¿CÓMO ES EL PERFIL POR NSE?</vt:lpstr>
      <vt:lpstr>¿CÓMO ES EL PERFIL POR NSE?</vt:lpstr>
      <vt:lpstr>¿CÓMO ES EL PERFIL POR NSE?</vt:lpstr>
      <vt:lpstr>Veamos cómo fue el comportamiento de compra y consumo de papa en nuestro inventario Consolidado de 2018</vt:lpstr>
      <vt:lpstr>¿CÓMO SON ESTOS HOGARES CONSUMIDORES? </vt:lpstr>
      <vt:lpstr>¿DÓNDE ESTÁN LOS HOGARES CONSUMIDORES? </vt:lpstr>
      <vt:lpstr>BOGOTÁ Y MEDELLÍN SON HEAVY CONSUMERS</vt:lpstr>
      <vt:lpstr>USUALMENTE LOS HOGARES COMPRAN ENTRE 1 Y 2 LIBRAS</vt:lpstr>
      <vt:lpstr>BOGOTA JALONA ESTA DINÁMICA NACIONAL</vt:lpstr>
      <vt:lpstr>LA TIENDA SE CONSOLIDA COMO EL CANAL CLAVE</vt:lpstr>
      <vt:lpstr>LA TIENDA SE CONSOLIDA COMO EL CANAL CLAVE</vt:lpstr>
      <vt:lpstr>HOGARES PREFIEREN LAS COMPRAS SEMANALES</vt:lpstr>
      <vt:lpstr>PAPA REGULAR SIGUE DOMINANDO EN EL PAÍS</vt:lpstr>
      <vt:lpstr>EL ALMUERZO SE MANTIENE COMO EL MOMENTO MÁS USUAL</vt:lpstr>
      <vt:lpstr>3 PREPARACIONES CONCENTRAN EL CONSUMO</vt:lpstr>
      <vt:lpstr>DIFERENTES PREPARACIONES POR REGIÓN</vt:lpstr>
      <vt:lpstr>ESTRUCTURAS SIMILARES POR NSE</vt:lpstr>
      <vt:lpstr>ARROZ Y CARNE, EL ACOMPAÑAMIENTO IDEAL</vt:lpstr>
      <vt:lpstr>ACOMPAÑAMIENTO VARÍA POR ZONA Y OCASIÓN</vt:lpstr>
      <vt:lpstr>CONSUMO PER CÁPITA PROMEDIO 2018</vt:lpstr>
      <vt:lpstr>PERFIL DEL CONSUMIDOR POR ZONA EN 2018</vt:lpstr>
      <vt:lpstr>PERFIL DEL CONSUMIDOR POR ZONA EN 2018</vt:lpstr>
      <vt:lpstr>PERFIL DEL CONSUMIDOR POR ZONA EN 2018</vt:lpstr>
      <vt:lpstr>HEMOS VISTO QUE…</vt:lpstr>
      <vt:lpstr>HEMOS VISTO QUE…</vt:lpstr>
      <vt:lpstr>¿CÓMO SON LOS HOGARES CON/SIN PUBLICIDAD?</vt:lpstr>
      <vt:lpstr>Resultados sobre la Publicidad sobre el consumo de papa en Colombia - 2018</vt:lpstr>
      <vt:lpstr>Presentación de PowerPoint</vt:lpstr>
      <vt:lpstr>COSTA FUE MÁS RECEPTIVA A LA PUBLICIDAD</vt:lpstr>
      <vt:lpstr>¿CÓMO SON LOS HOGARES CON PUBLICIDAD? </vt:lpstr>
      <vt:lpstr>TV FUE EL MEDIO PREFERIDO POR LOS HOGARES</vt:lpstr>
      <vt:lpstr>BUENA PERCEPCIÓN DE SUS BENEFICIOS</vt:lpstr>
      <vt:lpstr>LA PAPA COMO ALIMENTO ECONÓMICO Y VERSÁTIL</vt:lpstr>
      <vt:lpstr>¿CÓMO SON LOS HOGARES SIN PUBLICIDAD?</vt:lpstr>
      <vt:lpstr>CONCLUSIONES</vt:lpstr>
      <vt:lpstr>Presentación de PowerPoint</vt:lpstr>
      <vt:lpstr>DEFINICION DE VARIABLES - INVENTARIO PAPAS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TWO-LINE HEADLINE GOES HERE</dc:title>
  <dc:creator>Gutierrez, Ricardo</dc:creator>
  <cp:lastModifiedBy>ECONOMISTA</cp:lastModifiedBy>
  <cp:revision>417</cp:revision>
  <dcterms:modified xsi:type="dcterms:W3CDTF">2019-09-13T13:11:06Z</dcterms:modified>
</cp:coreProperties>
</file>