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61" r:id="rId5"/>
    <p:sldId id="260" r:id="rId6"/>
    <p:sldId id="304" r:id="rId7"/>
    <p:sldId id="259" r:id="rId8"/>
    <p:sldId id="298" r:id="rId9"/>
    <p:sldId id="299" r:id="rId10"/>
    <p:sldId id="300" r:id="rId11"/>
    <p:sldId id="301" r:id="rId12"/>
    <p:sldId id="305" r:id="rId13"/>
    <p:sldId id="306" r:id="rId14"/>
    <p:sldId id="303" r:id="rId15"/>
    <p:sldId id="278" r:id="rId16"/>
    <p:sldId id="302" r:id="rId17"/>
    <p:sldId id="307" r:id="rId18"/>
    <p:sldId id="308" r:id="rId19"/>
    <p:sldId id="309" r:id="rId20"/>
    <p:sldId id="310" r:id="rId21"/>
    <p:sldId id="268" r:id="rId22"/>
    <p:sldId id="312" r:id="rId23"/>
    <p:sldId id="313" r:id="rId24"/>
    <p:sldId id="314" r:id="rId25"/>
    <p:sldId id="315" r:id="rId26"/>
    <p:sldId id="316" r:id="rId27"/>
    <p:sldId id="281" r:id="rId28"/>
    <p:sldId id="282" r:id="rId29"/>
    <p:sldId id="283" r:id="rId30"/>
    <p:sldId id="285" r:id="rId31"/>
    <p:sldId id="284" r:id="rId32"/>
    <p:sldId id="291" r:id="rId33"/>
    <p:sldId id="286" r:id="rId34"/>
    <p:sldId id="288" r:id="rId35"/>
    <p:sldId id="289" r:id="rId36"/>
  </p:sldIdLst>
  <p:sldSz cx="9144000" cy="5715000" type="screen16x1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1104" y="15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c:v>
                </c:pt>
                <c:pt idx="1">
                  <c:v>2018</c:v>
                </c:pt>
                <c:pt idx="2">
                  <c:v>2019-I</c:v>
                </c:pt>
                <c:pt idx="3">
                  <c:v>2019-FY</c:v>
                </c:pt>
              </c:strCache>
            </c:strRef>
          </c:cat>
          <c:val>
            <c:numRef>
              <c:f>Sheet1!$B$2:$B$5</c:f>
              <c:numCache>
                <c:formatCode>0.0</c:formatCode>
                <c:ptCount val="4"/>
                <c:pt idx="0">
                  <c:v>37.976467167847176</c:v>
                </c:pt>
                <c:pt idx="1">
                  <c:v>29.812703903961292</c:v>
                </c:pt>
                <c:pt idx="2">
                  <c:v>34.842159078642609</c:v>
                </c:pt>
                <c:pt idx="3">
                  <c:v>35.542184126658746</c:v>
                </c:pt>
              </c:numCache>
            </c:numRef>
          </c:val>
          <c:extLst>
            <c:ext xmlns:c16="http://schemas.microsoft.com/office/drawing/2014/chart" uri="{C3380CC4-5D6E-409C-BE32-E72D297353CC}">
              <c16:uniqueId val="{00000000-CA1A-46E7-ABCB-86CAD28A296B}"/>
            </c:ext>
          </c:extLst>
        </c:ser>
        <c:dLbls>
          <c:showLegendKey val="0"/>
          <c:showVal val="0"/>
          <c:showCatName val="0"/>
          <c:showSerName val="0"/>
          <c:showPercent val="0"/>
          <c:showBubbleSize val="0"/>
        </c:dLbls>
        <c:gapWidth val="20"/>
        <c:axId val="866838400"/>
        <c:axId val="866839936"/>
      </c:barChart>
      <c:catAx>
        <c:axId val="866838400"/>
        <c:scaling>
          <c:orientation val="minMax"/>
        </c:scaling>
        <c:delete val="0"/>
        <c:axPos val="b"/>
        <c:numFmt formatCode="General" sourceLinked="1"/>
        <c:majorTickMark val="out"/>
        <c:minorTickMark val="none"/>
        <c:tickLblPos val="nextTo"/>
        <c:crossAx val="866839936"/>
        <c:crosses val="autoZero"/>
        <c:auto val="1"/>
        <c:lblAlgn val="ctr"/>
        <c:lblOffset val="100"/>
        <c:noMultiLvlLbl val="0"/>
      </c:catAx>
      <c:valAx>
        <c:axId val="866839936"/>
        <c:scaling>
          <c:orientation val="minMax"/>
          <c:max val="50"/>
        </c:scaling>
        <c:delete val="1"/>
        <c:axPos val="l"/>
        <c:numFmt formatCode="0.0" sourceLinked="1"/>
        <c:majorTickMark val="out"/>
        <c:minorTickMark val="none"/>
        <c:tickLblPos val="nextTo"/>
        <c:crossAx val="866838400"/>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2"/>
            <c:invertIfNegative val="0"/>
            <c:bubble3D val="0"/>
            <c:spPr>
              <a:solidFill>
                <a:schemeClr val="accent5"/>
              </a:solidFill>
            </c:spPr>
            <c:extLst>
              <c:ext xmlns:c16="http://schemas.microsoft.com/office/drawing/2014/chart" uri="{C3380CC4-5D6E-409C-BE32-E72D297353CC}">
                <c16:uniqueId val="{00000001-28C5-4F60-9F88-85E9B92EAC2B}"/>
              </c:ext>
            </c:extLst>
          </c:dPt>
          <c:dLbls>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0.0</c:formatCode>
                <c:ptCount val="11"/>
                <c:pt idx="0">
                  <c:v>10.202717113779261</c:v>
                </c:pt>
                <c:pt idx="1">
                  <c:v>2.6043948231290024</c:v>
                </c:pt>
                <c:pt idx="2">
                  <c:v>-1.8560522300538587</c:v>
                </c:pt>
                <c:pt idx="3">
                  <c:v>2.8474020218704297</c:v>
                </c:pt>
                <c:pt idx="4">
                  <c:v>6.0986849650641375</c:v>
                </c:pt>
                <c:pt idx="5">
                  <c:v>20.070882815659736</c:v>
                </c:pt>
                <c:pt idx="6">
                  <c:v>-0.41310863628973138</c:v>
                </c:pt>
                <c:pt idx="7">
                  <c:v>8.1402427011545377</c:v>
                </c:pt>
                <c:pt idx="8">
                  <c:v>6.9227709626310272</c:v>
                </c:pt>
                <c:pt idx="9">
                  <c:v>8.0825097729078017</c:v>
                </c:pt>
                <c:pt idx="10">
                  <c:v>11.133481459871028</c:v>
                </c:pt>
              </c:numCache>
            </c:numRef>
          </c:val>
          <c:extLst>
            <c:ext xmlns:c16="http://schemas.microsoft.com/office/drawing/2014/chart" uri="{C3380CC4-5D6E-409C-BE32-E72D297353CC}">
              <c16:uniqueId val="{00000002-28C5-4F60-9F88-85E9B92EAC2B}"/>
            </c:ext>
          </c:extLst>
        </c:ser>
        <c:dLbls>
          <c:showLegendKey val="0"/>
          <c:showVal val="0"/>
          <c:showCatName val="0"/>
          <c:showSerName val="0"/>
          <c:showPercent val="0"/>
          <c:showBubbleSize val="0"/>
        </c:dLbls>
        <c:gapWidth val="20"/>
        <c:axId val="883330432"/>
        <c:axId val="883332224"/>
      </c:barChart>
      <c:catAx>
        <c:axId val="883330432"/>
        <c:scaling>
          <c:orientation val="minMax"/>
        </c:scaling>
        <c:delete val="1"/>
        <c:axPos val="l"/>
        <c:numFmt formatCode="General" sourceLinked="0"/>
        <c:majorTickMark val="out"/>
        <c:minorTickMark val="none"/>
        <c:tickLblPos val="low"/>
        <c:crossAx val="883332224"/>
        <c:crosses val="autoZero"/>
        <c:auto val="1"/>
        <c:lblAlgn val="ctr"/>
        <c:lblOffset val="100"/>
        <c:noMultiLvlLbl val="0"/>
      </c:catAx>
      <c:valAx>
        <c:axId val="883332224"/>
        <c:scaling>
          <c:orientation val="minMax"/>
          <c:min val="-30"/>
        </c:scaling>
        <c:delete val="1"/>
        <c:axPos val="b"/>
        <c:numFmt formatCode="0.0" sourceLinked="1"/>
        <c:majorTickMark val="out"/>
        <c:minorTickMark val="none"/>
        <c:tickLblPos val="nextTo"/>
        <c:crossAx val="883330432"/>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2"/>
            <c:invertIfNegative val="0"/>
            <c:bubble3D val="0"/>
            <c:spPr>
              <a:solidFill>
                <a:schemeClr val="accent5"/>
              </a:solidFill>
            </c:spPr>
            <c:extLst>
              <c:ext xmlns:c16="http://schemas.microsoft.com/office/drawing/2014/chart" uri="{C3380CC4-5D6E-409C-BE32-E72D297353CC}">
                <c16:uniqueId val="{00000001-B3BB-43A2-B338-92F9C9F0E44D}"/>
              </c:ext>
            </c:extLst>
          </c:dPt>
          <c:dPt>
            <c:idx val="3"/>
            <c:invertIfNegative val="0"/>
            <c:bubble3D val="0"/>
            <c:spPr>
              <a:solidFill>
                <a:schemeClr val="accent5"/>
              </a:solidFill>
            </c:spPr>
            <c:extLst>
              <c:ext xmlns:c16="http://schemas.microsoft.com/office/drawing/2014/chart" uri="{C3380CC4-5D6E-409C-BE32-E72D297353CC}">
                <c16:uniqueId val="{00000003-B3BB-43A2-B338-92F9C9F0E44D}"/>
              </c:ext>
            </c:extLst>
          </c:dPt>
          <c:dPt>
            <c:idx val="4"/>
            <c:invertIfNegative val="0"/>
            <c:bubble3D val="0"/>
            <c:spPr>
              <a:solidFill>
                <a:schemeClr val="accent5"/>
              </a:solidFill>
            </c:spPr>
            <c:extLst>
              <c:ext xmlns:c16="http://schemas.microsoft.com/office/drawing/2014/chart" uri="{C3380CC4-5D6E-409C-BE32-E72D297353CC}">
                <c16:uniqueId val="{00000005-B3BB-43A2-B338-92F9C9F0E44D}"/>
              </c:ext>
            </c:extLst>
          </c:dPt>
          <c:dPt>
            <c:idx val="5"/>
            <c:invertIfNegative val="0"/>
            <c:bubble3D val="0"/>
            <c:extLst>
              <c:ext xmlns:c16="http://schemas.microsoft.com/office/drawing/2014/chart" uri="{C3380CC4-5D6E-409C-BE32-E72D297353CC}">
                <c16:uniqueId val="{00000006-B3BB-43A2-B338-92F9C9F0E44D}"/>
              </c:ext>
            </c:extLst>
          </c:dPt>
          <c:dPt>
            <c:idx val="6"/>
            <c:invertIfNegative val="0"/>
            <c:bubble3D val="0"/>
            <c:spPr>
              <a:solidFill>
                <a:schemeClr val="accent5"/>
              </a:solidFill>
            </c:spPr>
            <c:extLst>
              <c:ext xmlns:c16="http://schemas.microsoft.com/office/drawing/2014/chart" uri="{C3380CC4-5D6E-409C-BE32-E72D297353CC}">
                <c16:uniqueId val="{00000008-B3BB-43A2-B338-92F9C9F0E44D}"/>
              </c:ext>
            </c:extLst>
          </c:dPt>
          <c:dLbls>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General</c:formatCode>
                <c:ptCount val="11"/>
                <c:pt idx="2" formatCode="0.0">
                  <c:v>-10.522527832475067</c:v>
                </c:pt>
                <c:pt idx="3" formatCode="0.0">
                  <c:v>-9.1297086283903113</c:v>
                </c:pt>
                <c:pt idx="4" formatCode="0.0">
                  <c:v>-4.6715128383996429</c:v>
                </c:pt>
                <c:pt idx="5" formatCode="0.0">
                  <c:v>1.4532538077093733</c:v>
                </c:pt>
                <c:pt idx="6" formatCode="0.0">
                  <c:v>-1.3517185608259012</c:v>
                </c:pt>
                <c:pt idx="7" formatCode="0.0">
                  <c:v>1.4314779515006393</c:v>
                </c:pt>
                <c:pt idx="8" formatCode="0.0">
                  <c:v>5.7926181868372169</c:v>
                </c:pt>
                <c:pt idx="9" formatCode="0.0">
                  <c:v>4.1596186288669408</c:v>
                </c:pt>
                <c:pt idx="10" formatCode="0.0">
                  <c:v>8.9308623321696317</c:v>
                </c:pt>
              </c:numCache>
            </c:numRef>
          </c:val>
          <c:extLst>
            <c:ext xmlns:c16="http://schemas.microsoft.com/office/drawing/2014/chart" uri="{C3380CC4-5D6E-409C-BE32-E72D297353CC}">
              <c16:uniqueId val="{00000009-B3BB-43A2-B338-92F9C9F0E44D}"/>
            </c:ext>
          </c:extLst>
        </c:ser>
        <c:dLbls>
          <c:showLegendKey val="0"/>
          <c:showVal val="0"/>
          <c:showCatName val="0"/>
          <c:showSerName val="0"/>
          <c:showPercent val="0"/>
          <c:showBubbleSize val="0"/>
        </c:dLbls>
        <c:gapWidth val="20"/>
        <c:axId val="883386624"/>
        <c:axId val="883396608"/>
      </c:barChart>
      <c:catAx>
        <c:axId val="883386624"/>
        <c:scaling>
          <c:orientation val="minMax"/>
        </c:scaling>
        <c:delete val="1"/>
        <c:axPos val="l"/>
        <c:numFmt formatCode="General" sourceLinked="0"/>
        <c:majorTickMark val="out"/>
        <c:minorTickMark val="none"/>
        <c:tickLblPos val="low"/>
        <c:crossAx val="883396608"/>
        <c:crosses val="autoZero"/>
        <c:auto val="1"/>
        <c:lblAlgn val="ctr"/>
        <c:lblOffset val="100"/>
        <c:noMultiLvlLbl val="0"/>
      </c:catAx>
      <c:valAx>
        <c:axId val="883396608"/>
        <c:scaling>
          <c:orientation val="minMax"/>
          <c:min val="-30"/>
        </c:scaling>
        <c:delete val="1"/>
        <c:axPos val="b"/>
        <c:numFmt formatCode="General" sourceLinked="1"/>
        <c:majorTickMark val="out"/>
        <c:minorTickMark val="none"/>
        <c:tickLblPos val="nextTo"/>
        <c:crossAx val="883386624"/>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2"/>
            <c:invertIfNegative val="0"/>
            <c:bubble3D val="0"/>
            <c:spPr>
              <a:solidFill>
                <a:schemeClr val="accent5"/>
              </a:solidFill>
            </c:spPr>
            <c:extLst>
              <c:ext xmlns:c16="http://schemas.microsoft.com/office/drawing/2014/chart" uri="{C3380CC4-5D6E-409C-BE32-E72D297353CC}">
                <c16:uniqueId val="{00000001-53FD-49F9-B04B-21B5AB4F32EE}"/>
              </c:ext>
            </c:extLst>
          </c:dPt>
          <c:dLbls>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0.0</c:formatCode>
                <c:ptCount val="11"/>
                <c:pt idx="0">
                  <c:v>14.859524141759639</c:v>
                </c:pt>
                <c:pt idx="1">
                  <c:v>3.8016243428584389</c:v>
                </c:pt>
                <c:pt idx="2">
                  <c:v>-4.2136429252134704</c:v>
                </c:pt>
                <c:pt idx="3">
                  <c:v>1.7344006869462874</c:v>
                </c:pt>
                <c:pt idx="4">
                  <c:v>3.1515538859922252</c:v>
                </c:pt>
                <c:pt idx="5">
                  <c:v>11.401351948277373</c:v>
                </c:pt>
                <c:pt idx="6">
                  <c:v>0.97954706163038097</c:v>
                </c:pt>
                <c:pt idx="7">
                  <c:v>8.7556051021619474</c:v>
                </c:pt>
                <c:pt idx="8">
                  <c:v>5.2741761096664419</c:v>
                </c:pt>
                <c:pt idx="9">
                  <c:v>8.7932548794759668</c:v>
                </c:pt>
                <c:pt idx="10">
                  <c:v>11.595870245129589</c:v>
                </c:pt>
              </c:numCache>
            </c:numRef>
          </c:val>
          <c:extLst>
            <c:ext xmlns:c16="http://schemas.microsoft.com/office/drawing/2014/chart" uri="{C3380CC4-5D6E-409C-BE32-E72D297353CC}">
              <c16:uniqueId val="{00000002-53FD-49F9-B04B-21B5AB4F32EE}"/>
            </c:ext>
          </c:extLst>
        </c:ser>
        <c:dLbls>
          <c:showLegendKey val="0"/>
          <c:showVal val="0"/>
          <c:showCatName val="0"/>
          <c:showSerName val="0"/>
          <c:showPercent val="0"/>
          <c:showBubbleSize val="0"/>
        </c:dLbls>
        <c:gapWidth val="20"/>
        <c:axId val="884101120"/>
        <c:axId val="884102656"/>
      </c:barChart>
      <c:catAx>
        <c:axId val="884101120"/>
        <c:scaling>
          <c:orientation val="minMax"/>
        </c:scaling>
        <c:delete val="1"/>
        <c:axPos val="l"/>
        <c:numFmt formatCode="General" sourceLinked="0"/>
        <c:majorTickMark val="out"/>
        <c:minorTickMark val="none"/>
        <c:tickLblPos val="low"/>
        <c:crossAx val="884102656"/>
        <c:crosses val="autoZero"/>
        <c:auto val="1"/>
        <c:lblAlgn val="ctr"/>
        <c:lblOffset val="100"/>
        <c:noMultiLvlLbl val="0"/>
      </c:catAx>
      <c:valAx>
        <c:axId val="884102656"/>
        <c:scaling>
          <c:orientation val="minMax"/>
          <c:min val="-30"/>
        </c:scaling>
        <c:delete val="1"/>
        <c:axPos val="b"/>
        <c:numFmt formatCode="0.0" sourceLinked="1"/>
        <c:majorTickMark val="out"/>
        <c:minorTickMark val="none"/>
        <c:tickLblPos val="nextTo"/>
        <c:crossAx val="884101120"/>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10F-4D41-B085-F70AE313B51A}"/>
                </c:ext>
              </c:extLst>
            </c:dLbl>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General</c:formatCode>
                <c:ptCount val="11"/>
                <c:pt idx="0" formatCode="0.0">
                  <c:v>0</c:v>
                </c:pt>
                <c:pt idx="2" formatCode="0.0">
                  <c:v>-7.9</c:v>
                </c:pt>
                <c:pt idx="3" formatCode="0.0">
                  <c:v>-10.199999999999999</c:v>
                </c:pt>
                <c:pt idx="4" formatCode="0.0">
                  <c:v>-9.1</c:v>
                </c:pt>
                <c:pt idx="5" formatCode="0.0">
                  <c:v>-17.8</c:v>
                </c:pt>
                <c:pt idx="6" formatCode="0.0">
                  <c:v>-1.2</c:v>
                </c:pt>
                <c:pt idx="7" formatCode="0.0">
                  <c:v>-5.7</c:v>
                </c:pt>
                <c:pt idx="8" formatCode="0.0">
                  <c:v>0.7</c:v>
                </c:pt>
                <c:pt idx="9" formatCode="0.0">
                  <c:v>-1</c:v>
                </c:pt>
                <c:pt idx="10" formatCode="0.0">
                  <c:v>-0.7</c:v>
                </c:pt>
              </c:numCache>
            </c:numRef>
          </c:val>
          <c:extLst>
            <c:ext xmlns:c16="http://schemas.microsoft.com/office/drawing/2014/chart" uri="{C3380CC4-5D6E-409C-BE32-E72D297353CC}">
              <c16:uniqueId val="{00000001-F10F-4D41-B085-F70AE313B51A}"/>
            </c:ext>
          </c:extLst>
        </c:ser>
        <c:dLbls>
          <c:showLegendKey val="0"/>
          <c:showVal val="0"/>
          <c:showCatName val="0"/>
          <c:showSerName val="0"/>
          <c:showPercent val="0"/>
          <c:showBubbleSize val="0"/>
        </c:dLbls>
        <c:gapWidth val="20"/>
        <c:axId val="886555776"/>
        <c:axId val="886557312"/>
      </c:barChart>
      <c:catAx>
        <c:axId val="886555776"/>
        <c:scaling>
          <c:orientation val="minMax"/>
        </c:scaling>
        <c:delete val="0"/>
        <c:axPos val="l"/>
        <c:numFmt formatCode="General" sourceLinked="0"/>
        <c:majorTickMark val="out"/>
        <c:minorTickMark val="none"/>
        <c:tickLblPos val="low"/>
        <c:txPr>
          <a:bodyPr/>
          <a:lstStyle/>
          <a:p>
            <a:pPr>
              <a:defRPr sz="1100"/>
            </a:pPr>
            <a:endParaRPr lang="es-419"/>
          </a:p>
        </c:txPr>
        <c:crossAx val="886557312"/>
        <c:crosses val="autoZero"/>
        <c:auto val="1"/>
        <c:lblAlgn val="ctr"/>
        <c:lblOffset val="100"/>
        <c:noMultiLvlLbl val="0"/>
      </c:catAx>
      <c:valAx>
        <c:axId val="886557312"/>
        <c:scaling>
          <c:orientation val="minMax"/>
          <c:min val="-30"/>
        </c:scaling>
        <c:delete val="1"/>
        <c:axPos val="b"/>
        <c:numFmt formatCode="0.0" sourceLinked="1"/>
        <c:majorTickMark val="out"/>
        <c:minorTickMark val="none"/>
        <c:tickLblPos val="nextTo"/>
        <c:crossAx val="886555776"/>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2"/>
            <c:invertIfNegative val="0"/>
            <c:bubble3D val="0"/>
            <c:spPr>
              <a:solidFill>
                <a:schemeClr val="accent5"/>
              </a:solidFill>
            </c:spPr>
            <c:extLst>
              <c:ext xmlns:c16="http://schemas.microsoft.com/office/drawing/2014/chart" uri="{C3380CC4-5D6E-409C-BE32-E72D297353CC}">
                <c16:uniqueId val="{00000001-9314-4742-84FD-76FA2B9E2A17}"/>
              </c:ext>
            </c:extLst>
          </c:dPt>
          <c:dPt>
            <c:idx val="6"/>
            <c:invertIfNegative val="0"/>
            <c:bubble3D val="0"/>
            <c:spPr>
              <a:solidFill>
                <a:schemeClr val="accent5"/>
              </a:solidFill>
            </c:spPr>
            <c:extLst>
              <c:ext xmlns:c16="http://schemas.microsoft.com/office/drawing/2014/chart" uri="{C3380CC4-5D6E-409C-BE32-E72D297353CC}">
                <c16:uniqueId val="{00000003-9314-4742-84FD-76FA2B9E2A17}"/>
              </c:ext>
            </c:extLst>
          </c:dPt>
          <c:dLbls>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0.0</c:formatCode>
                <c:ptCount val="11"/>
                <c:pt idx="0">
                  <c:v>9.7799999999999976</c:v>
                </c:pt>
                <c:pt idx="1">
                  <c:v>0.55999999999999872</c:v>
                </c:pt>
                <c:pt idx="2">
                  <c:v>-2.25</c:v>
                </c:pt>
                <c:pt idx="3">
                  <c:v>1.8599999999999994</c:v>
                </c:pt>
                <c:pt idx="4">
                  <c:v>5.66</c:v>
                </c:pt>
                <c:pt idx="5">
                  <c:v>20.649999999999995</c:v>
                </c:pt>
                <c:pt idx="6">
                  <c:v>-0.19000000000000128</c:v>
                </c:pt>
                <c:pt idx="7">
                  <c:v>6.370000000000001</c:v>
                </c:pt>
                <c:pt idx="8">
                  <c:v>6.93</c:v>
                </c:pt>
                <c:pt idx="9">
                  <c:v>5.8599999999999994</c:v>
                </c:pt>
                <c:pt idx="10">
                  <c:v>9.3099999999999987</c:v>
                </c:pt>
              </c:numCache>
            </c:numRef>
          </c:val>
          <c:extLst>
            <c:ext xmlns:c16="http://schemas.microsoft.com/office/drawing/2014/chart" uri="{C3380CC4-5D6E-409C-BE32-E72D297353CC}">
              <c16:uniqueId val="{00000004-9314-4742-84FD-76FA2B9E2A17}"/>
            </c:ext>
          </c:extLst>
        </c:ser>
        <c:dLbls>
          <c:showLegendKey val="0"/>
          <c:showVal val="0"/>
          <c:showCatName val="0"/>
          <c:showSerName val="0"/>
          <c:showPercent val="0"/>
          <c:showBubbleSize val="0"/>
        </c:dLbls>
        <c:gapWidth val="20"/>
        <c:axId val="894958592"/>
        <c:axId val="895165184"/>
      </c:barChart>
      <c:catAx>
        <c:axId val="894958592"/>
        <c:scaling>
          <c:orientation val="minMax"/>
        </c:scaling>
        <c:delete val="1"/>
        <c:axPos val="l"/>
        <c:numFmt formatCode="General" sourceLinked="0"/>
        <c:majorTickMark val="out"/>
        <c:minorTickMark val="none"/>
        <c:tickLblPos val="low"/>
        <c:crossAx val="895165184"/>
        <c:crosses val="autoZero"/>
        <c:auto val="1"/>
        <c:lblAlgn val="ctr"/>
        <c:lblOffset val="100"/>
        <c:noMultiLvlLbl val="0"/>
      </c:catAx>
      <c:valAx>
        <c:axId val="895165184"/>
        <c:scaling>
          <c:orientation val="minMax"/>
          <c:min val="-30"/>
        </c:scaling>
        <c:delete val="1"/>
        <c:axPos val="b"/>
        <c:numFmt formatCode="0.0" sourceLinked="1"/>
        <c:majorTickMark val="out"/>
        <c:minorTickMark val="none"/>
        <c:tickLblPos val="nextTo"/>
        <c:crossAx val="894958592"/>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2"/>
            <c:invertIfNegative val="0"/>
            <c:bubble3D val="0"/>
            <c:spPr>
              <a:solidFill>
                <a:schemeClr val="accent5"/>
              </a:solidFill>
            </c:spPr>
            <c:extLst>
              <c:ext xmlns:c16="http://schemas.microsoft.com/office/drawing/2014/chart" uri="{C3380CC4-5D6E-409C-BE32-E72D297353CC}">
                <c16:uniqueId val="{00000001-E889-4689-992B-3C5F67FF48E1}"/>
              </c:ext>
            </c:extLst>
          </c:dPt>
          <c:dPt>
            <c:idx val="3"/>
            <c:invertIfNegative val="0"/>
            <c:bubble3D val="0"/>
            <c:spPr>
              <a:solidFill>
                <a:schemeClr val="accent5"/>
              </a:solidFill>
            </c:spPr>
            <c:extLst>
              <c:ext xmlns:c16="http://schemas.microsoft.com/office/drawing/2014/chart" uri="{C3380CC4-5D6E-409C-BE32-E72D297353CC}">
                <c16:uniqueId val="{00000003-E889-4689-992B-3C5F67FF48E1}"/>
              </c:ext>
            </c:extLst>
          </c:dPt>
          <c:dPt>
            <c:idx val="4"/>
            <c:invertIfNegative val="0"/>
            <c:bubble3D val="0"/>
            <c:spPr>
              <a:solidFill>
                <a:schemeClr val="accent5"/>
              </a:solidFill>
            </c:spPr>
            <c:extLst>
              <c:ext xmlns:c16="http://schemas.microsoft.com/office/drawing/2014/chart" uri="{C3380CC4-5D6E-409C-BE32-E72D297353CC}">
                <c16:uniqueId val="{00000005-E889-4689-992B-3C5F67FF48E1}"/>
              </c:ext>
            </c:extLst>
          </c:dPt>
          <c:dPt>
            <c:idx val="5"/>
            <c:invertIfNegative val="0"/>
            <c:bubble3D val="0"/>
            <c:extLst>
              <c:ext xmlns:c16="http://schemas.microsoft.com/office/drawing/2014/chart" uri="{C3380CC4-5D6E-409C-BE32-E72D297353CC}">
                <c16:uniqueId val="{00000006-E889-4689-992B-3C5F67FF48E1}"/>
              </c:ext>
            </c:extLst>
          </c:dPt>
          <c:dPt>
            <c:idx val="6"/>
            <c:invertIfNegative val="0"/>
            <c:bubble3D val="0"/>
            <c:spPr>
              <a:solidFill>
                <a:schemeClr val="accent5"/>
              </a:solidFill>
            </c:spPr>
            <c:extLst>
              <c:ext xmlns:c16="http://schemas.microsoft.com/office/drawing/2014/chart" uri="{C3380CC4-5D6E-409C-BE32-E72D297353CC}">
                <c16:uniqueId val="{00000008-E889-4689-992B-3C5F67FF48E1}"/>
              </c:ext>
            </c:extLst>
          </c:dPt>
          <c:dLbls>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General</c:formatCode>
                <c:ptCount val="11"/>
                <c:pt idx="2" formatCode="0.0">
                  <c:v>-10.149999999999999</c:v>
                </c:pt>
                <c:pt idx="3" formatCode="0.0">
                  <c:v>-8.3500000000000014</c:v>
                </c:pt>
                <c:pt idx="4" formatCode="0.0">
                  <c:v>-3.4199999999999982</c:v>
                </c:pt>
                <c:pt idx="5" formatCode="0.0">
                  <c:v>2.8899999999999935</c:v>
                </c:pt>
                <c:pt idx="6" formatCode="0.0">
                  <c:v>-1.3999999999999986</c:v>
                </c:pt>
                <c:pt idx="7" formatCode="0.0">
                  <c:v>0.69999999999999929</c:v>
                </c:pt>
                <c:pt idx="8" formatCode="0.0">
                  <c:v>7.6300000000000026</c:v>
                </c:pt>
                <c:pt idx="9" formatCode="0.0">
                  <c:v>4.84</c:v>
                </c:pt>
                <c:pt idx="10" formatCode="0.0">
                  <c:v>8.629999999999999</c:v>
                </c:pt>
              </c:numCache>
            </c:numRef>
          </c:val>
          <c:extLst>
            <c:ext xmlns:c16="http://schemas.microsoft.com/office/drawing/2014/chart" uri="{C3380CC4-5D6E-409C-BE32-E72D297353CC}">
              <c16:uniqueId val="{00000009-E889-4689-992B-3C5F67FF48E1}"/>
            </c:ext>
          </c:extLst>
        </c:ser>
        <c:dLbls>
          <c:showLegendKey val="0"/>
          <c:showVal val="0"/>
          <c:showCatName val="0"/>
          <c:showSerName val="0"/>
          <c:showPercent val="0"/>
          <c:showBubbleSize val="0"/>
        </c:dLbls>
        <c:gapWidth val="20"/>
        <c:axId val="895207296"/>
        <c:axId val="895208832"/>
      </c:barChart>
      <c:catAx>
        <c:axId val="895207296"/>
        <c:scaling>
          <c:orientation val="minMax"/>
        </c:scaling>
        <c:delete val="1"/>
        <c:axPos val="l"/>
        <c:numFmt formatCode="General" sourceLinked="0"/>
        <c:majorTickMark val="out"/>
        <c:minorTickMark val="none"/>
        <c:tickLblPos val="low"/>
        <c:crossAx val="895208832"/>
        <c:crosses val="autoZero"/>
        <c:auto val="1"/>
        <c:lblAlgn val="ctr"/>
        <c:lblOffset val="100"/>
        <c:noMultiLvlLbl val="0"/>
      </c:catAx>
      <c:valAx>
        <c:axId val="895208832"/>
        <c:scaling>
          <c:orientation val="minMax"/>
          <c:min val="-30"/>
        </c:scaling>
        <c:delete val="1"/>
        <c:axPos val="b"/>
        <c:numFmt formatCode="General" sourceLinked="1"/>
        <c:majorTickMark val="out"/>
        <c:minorTickMark val="none"/>
        <c:tickLblPos val="nextTo"/>
        <c:crossAx val="895207296"/>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2"/>
            <c:invertIfNegative val="0"/>
            <c:bubble3D val="0"/>
            <c:spPr>
              <a:solidFill>
                <a:schemeClr val="accent5"/>
              </a:solidFill>
            </c:spPr>
            <c:extLst>
              <c:ext xmlns:c16="http://schemas.microsoft.com/office/drawing/2014/chart" uri="{C3380CC4-5D6E-409C-BE32-E72D297353CC}">
                <c16:uniqueId val="{00000001-CE8F-4556-A297-A8DED8A7DE0A}"/>
              </c:ext>
            </c:extLst>
          </c:dPt>
          <c:dLbls>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0.0</c:formatCode>
                <c:ptCount val="11"/>
                <c:pt idx="0">
                  <c:v>9.8000000000000007</c:v>
                </c:pt>
                <c:pt idx="1">
                  <c:v>0.3</c:v>
                </c:pt>
                <c:pt idx="2">
                  <c:v>-3.8</c:v>
                </c:pt>
                <c:pt idx="3">
                  <c:v>-0.4</c:v>
                </c:pt>
                <c:pt idx="4">
                  <c:v>3.5</c:v>
                </c:pt>
                <c:pt idx="5">
                  <c:v>10.9</c:v>
                </c:pt>
                <c:pt idx="6">
                  <c:v>0.9</c:v>
                </c:pt>
                <c:pt idx="7">
                  <c:v>7.1</c:v>
                </c:pt>
                <c:pt idx="8">
                  <c:v>4.8</c:v>
                </c:pt>
                <c:pt idx="9">
                  <c:v>7.1</c:v>
                </c:pt>
                <c:pt idx="10">
                  <c:v>9.4</c:v>
                </c:pt>
              </c:numCache>
            </c:numRef>
          </c:val>
          <c:extLst>
            <c:ext xmlns:c16="http://schemas.microsoft.com/office/drawing/2014/chart" uri="{C3380CC4-5D6E-409C-BE32-E72D297353CC}">
              <c16:uniqueId val="{00000002-CE8F-4556-A297-A8DED8A7DE0A}"/>
            </c:ext>
          </c:extLst>
        </c:ser>
        <c:dLbls>
          <c:showLegendKey val="0"/>
          <c:showVal val="0"/>
          <c:showCatName val="0"/>
          <c:showSerName val="0"/>
          <c:showPercent val="0"/>
          <c:showBubbleSize val="0"/>
        </c:dLbls>
        <c:gapWidth val="20"/>
        <c:axId val="895278464"/>
        <c:axId val="895300736"/>
      </c:barChart>
      <c:catAx>
        <c:axId val="895278464"/>
        <c:scaling>
          <c:orientation val="minMax"/>
        </c:scaling>
        <c:delete val="1"/>
        <c:axPos val="l"/>
        <c:numFmt formatCode="General" sourceLinked="0"/>
        <c:majorTickMark val="out"/>
        <c:minorTickMark val="none"/>
        <c:tickLblPos val="low"/>
        <c:crossAx val="895300736"/>
        <c:crosses val="autoZero"/>
        <c:auto val="1"/>
        <c:lblAlgn val="ctr"/>
        <c:lblOffset val="100"/>
        <c:noMultiLvlLbl val="0"/>
      </c:catAx>
      <c:valAx>
        <c:axId val="895300736"/>
        <c:scaling>
          <c:orientation val="minMax"/>
          <c:min val="-30"/>
        </c:scaling>
        <c:delete val="1"/>
        <c:axPos val="b"/>
        <c:numFmt formatCode="0.0" sourceLinked="1"/>
        <c:majorTickMark val="out"/>
        <c:minorTickMark val="none"/>
        <c:tickLblPos val="nextTo"/>
        <c:crossAx val="895278464"/>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Sheet1!$B$2:$F$2</c:f>
              <c:numCache>
                <c:formatCode>0%</c:formatCode>
                <c:ptCount val="5"/>
                <c:pt idx="0">
                  <c:v>0.84273670924230437</c:v>
                </c:pt>
                <c:pt idx="1">
                  <c:v>0.90377648746046046</c:v>
                </c:pt>
                <c:pt idx="2">
                  <c:v>0.83427531386541542</c:v>
                </c:pt>
                <c:pt idx="3">
                  <c:v>0.86019763162105933</c:v>
                </c:pt>
                <c:pt idx="4">
                  <c:v>0.91232054892119463</c:v>
                </c:pt>
              </c:numCache>
            </c:numRef>
          </c:val>
          <c:extLst>
            <c:ext xmlns:c16="http://schemas.microsoft.com/office/drawing/2014/chart" uri="{C3380CC4-5D6E-409C-BE32-E72D297353CC}">
              <c16:uniqueId val="{00000000-E75C-433D-A06F-E320A7A003FD}"/>
            </c:ext>
          </c:extLst>
        </c:ser>
        <c:ser>
          <c:idx val="1"/>
          <c:order val="1"/>
          <c:tx>
            <c:strRef>
              <c:f>Sheet1!$A$3</c:f>
              <c:strCache>
                <c:ptCount val="1"/>
                <c:pt idx="0">
                  <c:v>2017-2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Sheet1!$B$3:$F$3</c:f>
              <c:numCache>
                <c:formatCode>0%</c:formatCode>
                <c:ptCount val="5"/>
                <c:pt idx="0">
                  <c:v>0.83666073245167849</c:v>
                </c:pt>
                <c:pt idx="1">
                  <c:v>0.87795369305632698</c:v>
                </c:pt>
                <c:pt idx="2">
                  <c:v>0.81285234202972068</c:v>
                </c:pt>
                <c:pt idx="3">
                  <c:v>0.92241558649383903</c:v>
                </c:pt>
                <c:pt idx="4">
                  <c:v>0.90794134130818049</c:v>
                </c:pt>
              </c:numCache>
            </c:numRef>
          </c:val>
          <c:extLst>
            <c:ext xmlns:c16="http://schemas.microsoft.com/office/drawing/2014/chart" uri="{C3380CC4-5D6E-409C-BE32-E72D297353CC}">
              <c16:uniqueId val="{00000001-E75C-433D-A06F-E320A7A003FD}"/>
            </c:ext>
          </c:extLst>
        </c:ser>
        <c:ser>
          <c:idx val="2"/>
          <c:order val="2"/>
          <c:tx>
            <c:strRef>
              <c:f>Sheet1!$A$4</c:f>
              <c:strCache>
                <c:ptCount val="1"/>
                <c:pt idx="0">
                  <c:v>2018-1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Sheet1!$B$4:$F$4</c:f>
              <c:numCache>
                <c:formatCode>0%</c:formatCode>
                <c:ptCount val="5"/>
                <c:pt idx="0">
                  <c:v>0.85042446819567707</c:v>
                </c:pt>
                <c:pt idx="1">
                  <c:v>0.91850309363930871</c:v>
                </c:pt>
                <c:pt idx="2">
                  <c:v>0.95610447246289987</c:v>
                </c:pt>
                <c:pt idx="3">
                  <c:v>0.82889928742015029</c:v>
                </c:pt>
                <c:pt idx="4">
                  <c:v>0.9441497196853742</c:v>
                </c:pt>
              </c:numCache>
            </c:numRef>
          </c:val>
          <c:extLst>
            <c:ext xmlns:c16="http://schemas.microsoft.com/office/drawing/2014/chart" uri="{C3380CC4-5D6E-409C-BE32-E72D297353CC}">
              <c16:uniqueId val="{00000002-E75C-433D-A06F-E320A7A003FD}"/>
            </c:ext>
          </c:extLst>
        </c:ser>
        <c:ser>
          <c:idx val="3"/>
          <c:order val="3"/>
          <c:tx>
            <c:strRef>
              <c:f>Sheet1!$A$5</c:f>
              <c:strCache>
                <c:ptCount val="1"/>
                <c:pt idx="0">
                  <c:v>2018-2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Sheet1!$B$5:$F$5</c:f>
              <c:numCache>
                <c:formatCode>0%</c:formatCode>
                <c:ptCount val="5"/>
                <c:pt idx="0">
                  <c:v>0.82037355765290443</c:v>
                </c:pt>
                <c:pt idx="1">
                  <c:v>0.9523390774072289</c:v>
                </c:pt>
                <c:pt idx="2">
                  <c:v>0.89090075343175601</c:v>
                </c:pt>
                <c:pt idx="3">
                  <c:v>0.83953556103527949</c:v>
                </c:pt>
                <c:pt idx="4">
                  <c:v>0.83324436214301689</c:v>
                </c:pt>
              </c:numCache>
            </c:numRef>
          </c:val>
          <c:extLst>
            <c:ext xmlns:c16="http://schemas.microsoft.com/office/drawing/2014/chart" uri="{C3380CC4-5D6E-409C-BE32-E72D297353CC}">
              <c16:uniqueId val="{00000003-E75C-433D-A06F-E320A7A003FD}"/>
            </c:ext>
          </c:extLst>
        </c:ser>
        <c:ser>
          <c:idx val="4"/>
          <c:order val="4"/>
          <c:tx>
            <c:strRef>
              <c:f>Sheet1!$A$6</c:f>
              <c:strCache>
                <c:ptCount val="1"/>
                <c:pt idx="0">
                  <c:v>2019-1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Sheet1!$B$6:$F$6</c:f>
              <c:numCache>
                <c:formatCode>0%</c:formatCode>
                <c:ptCount val="5"/>
                <c:pt idx="0">
                  <c:v>0.78931625833207253</c:v>
                </c:pt>
                <c:pt idx="1">
                  <c:v>0.90504853565335752</c:v>
                </c:pt>
                <c:pt idx="2">
                  <c:v>0.88842110833816124</c:v>
                </c:pt>
                <c:pt idx="3">
                  <c:v>0.87010730867386155</c:v>
                </c:pt>
                <c:pt idx="4">
                  <c:v>0.88690772522817596</c:v>
                </c:pt>
              </c:numCache>
            </c:numRef>
          </c:val>
          <c:extLst>
            <c:ext xmlns:c16="http://schemas.microsoft.com/office/drawing/2014/chart" uri="{C3380CC4-5D6E-409C-BE32-E72D297353CC}">
              <c16:uniqueId val="{00000004-E75C-433D-A06F-E320A7A003FD}"/>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Sheet1!$B$7:$F$7</c:f>
              <c:numCache>
                <c:formatCode>0%</c:formatCode>
                <c:ptCount val="5"/>
                <c:pt idx="0">
                  <c:v>0.85291233191239424</c:v>
                </c:pt>
                <c:pt idx="1">
                  <c:v>0.90354257388409387</c:v>
                </c:pt>
                <c:pt idx="2">
                  <c:v>0.85329532287535093</c:v>
                </c:pt>
                <c:pt idx="3">
                  <c:v>0.95238369769086495</c:v>
                </c:pt>
                <c:pt idx="4">
                  <c:v>0.89457181536311625</c:v>
                </c:pt>
              </c:numCache>
            </c:numRef>
          </c:val>
          <c:extLst>
            <c:ext xmlns:c16="http://schemas.microsoft.com/office/drawing/2014/chart" uri="{C3380CC4-5D6E-409C-BE32-E72D297353CC}">
              <c16:uniqueId val="{00000005-E75C-433D-A06F-E320A7A003FD}"/>
            </c:ext>
          </c:extLst>
        </c:ser>
        <c:dLbls>
          <c:showLegendKey val="0"/>
          <c:showVal val="0"/>
          <c:showCatName val="0"/>
          <c:showSerName val="0"/>
          <c:showPercent val="0"/>
          <c:showBubbleSize val="0"/>
        </c:dLbls>
        <c:gapWidth val="150"/>
        <c:axId val="873715584"/>
        <c:axId val="873776640"/>
      </c:barChart>
      <c:catAx>
        <c:axId val="873715584"/>
        <c:scaling>
          <c:orientation val="minMax"/>
        </c:scaling>
        <c:delete val="0"/>
        <c:axPos val="b"/>
        <c:majorGridlines/>
        <c:numFmt formatCode="General" sourceLinked="0"/>
        <c:majorTickMark val="out"/>
        <c:minorTickMark val="none"/>
        <c:tickLblPos val="nextTo"/>
        <c:txPr>
          <a:bodyPr/>
          <a:lstStyle/>
          <a:p>
            <a:pPr>
              <a:defRPr sz="1400" b="1"/>
            </a:pPr>
            <a:endParaRPr lang="es-419"/>
          </a:p>
        </c:txPr>
        <c:crossAx val="873776640"/>
        <c:crosses val="autoZero"/>
        <c:auto val="1"/>
        <c:lblAlgn val="ctr"/>
        <c:lblOffset val="100"/>
        <c:noMultiLvlLbl val="0"/>
      </c:catAx>
      <c:valAx>
        <c:axId val="873776640"/>
        <c:scaling>
          <c:orientation val="minMax"/>
          <c:min val="0.75000000000000011"/>
        </c:scaling>
        <c:delete val="0"/>
        <c:axPos val="l"/>
        <c:numFmt formatCode="0%" sourceLinked="1"/>
        <c:majorTickMark val="out"/>
        <c:minorTickMark val="none"/>
        <c:tickLblPos val="nextTo"/>
        <c:txPr>
          <a:bodyPr/>
          <a:lstStyle/>
          <a:p>
            <a:pPr>
              <a:defRPr sz="1200"/>
            </a:pPr>
            <a:endParaRPr lang="es-419"/>
          </a:p>
        </c:txPr>
        <c:crossAx val="873715584"/>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Sheet1!$B$2:$G$2</c:f>
              <c:numCache>
                <c:formatCode>0%</c:formatCode>
                <c:ptCount val="6"/>
                <c:pt idx="0">
                  <c:v>0.86909670236861303</c:v>
                </c:pt>
                <c:pt idx="1">
                  <c:v>0.88611774039784252</c:v>
                </c:pt>
                <c:pt idx="2">
                  <c:v>0.87051574766208983</c:v>
                </c:pt>
                <c:pt idx="3">
                  <c:v>0.85485458811686243</c:v>
                </c:pt>
              </c:numCache>
            </c:numRef>
          </c:val>
          <c:extLst>
            <c:ext xmlns:c16="http://schemas.microsoft.com/office/drawing/2014/chart" uri="{C3380CC4-5D6E-409C-BE32-E72D297353CC}">
              <c16:uniqueId val="{00000000-B364-470C-AECA-A0C1C6DCAF05}"/>
            </c:ext>
          </c:extLst>
        </c:ser>
        <c:ser>
          <c:idx val="1"/>
          <c:order val="1"/>
          <c:tx>
            <c:strRef>
              <c:f>Sheet1!$A$3</c:f>
              <c:strCache>
                <c:ptCount val="1"/>
                <c:pt idx="0">
                  <c:v>2017-2</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Sheet1!$B$3:$G$3</c:f>
              <c:numCache>
                <c:formatCode>0%</c:formatCode>
                <c:ptCount val="6"/>
                <c:pt idx="0">
                  <c:v>0.91666474720718649</c:v>
                </c:pt>
                <c:pt idx="1">
                  <c:v>0.84912951955621818</c:v>
                </c:pt>
                <c:pt idx="2">
                  <c:v>0.87792825196259339</c:v>
                </c:pt>
                <c:pt idx="3">
                  <c:v>0.75885091673513494</c:v>
                </c:pt>
              </c:numCache>
            </c:numRef>
          </c:val>
          <c:extLst>
            <c:ext xmlns:c16="http://schemas.microsoft.com/office/drawing/2014/chart" uri="{C3380CC4-5D6E-409C-BE32-E72D297353CC}">
              <c16:uniqueId val="{00000001-B364-470C-AECA-A0C1C6DCAF05}"/>
            </c:ext>
          </c:extLst>
        </c:ser>
        <c:ser>
          <c:idx val="2"/>
          <c:order val="2"/>
          <c:tx>
            <c:strRef>
              <c:f>Sheet1!$A$4</c:f>
              <c:strCache>
                <c:ptCount val="1"/>
                <c:pt idx="0">
                  <c:v>2018-1</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64-470C-AECA-A0C1C6DCAF0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64-470C-AECA-A0C1C6DCAF05}"/>
                </c:ext>
              </c:extLst>
            </c:dLbl>
            <c:spPr>
              <a:solidFill>
                <a:schemeClr val="lt1"/>
              </a:solidFill>
              <a:ln w="10795" cap="flat" cmpd="sng" algn="ctr">
                <a:solidFill>
                  <a:schemeClr val="accent3"/>
                </a:solidFill>
                <a:prstDash val="solid"/>
              </a:ln>
              <a:effectLst/>
            </c:spPr>
            <c:txPr>
              <a:bodyPr/>
              <a:lstStyle/>
              <a:p>
                <a:pPr>
                  <a:defRPr sz="1100">
                    <a:solidFill>
                      <a:schemeClr val="dk1"/>
                    </a:solidFill>
                    <a:latin typeface="+mn-lt"/>
                    <a:ea typeface="+mn-ea"/>
                    <a:cs typeface="+mn-cs"/>
                  </a:defRPr>
                </a:pPr>
                <a:endParaRPr lang="es-419"/>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Sheet1!$B$4:$G$4</c:f>
              <c:numCache>
                <c:formatCode>0%</c:formatCode>
                <c:ptCount val="6"/>
                <c:pt idx="0">
                  <c:v>0.92393324433575275</c:v>
                </c:pt>
                <c:pt idx="1">
                  <c:v>0.94527578092260078</c:v>
                </c:pt>
                <c:pt idx="2">
                  <c:v>0.95351708418631154</c:v>
                </c:pt>
                <c:pt idx="3">
                  <c:v>0.83330820752482071</c:v>
                </c:pt>
                <c:pt idx="4">
                  <c:v>0.84406280741013295</c:v>
                </c:pt>
                <c:pt idx="5">
                  <c:v>0.69659466199366449</c:v>
                </c:pt>
              </c:numCache>
            </c:numRef>
          </c:val>
          <c:extLst>
            <c:ext xmlns:c16="http://schemas.microsoft.com/office/drawing/2014/chart" uri="{C3380CC4-5D6E-409C-BE32-E72D297353CC}">
              <c16:uniqueId val="{00000004-B364-470C-AECA-A0C1C6DCAF05}"/>
            </c:ext>
          </c:extLst>
        </c:ser>
        <c:ser>
          <c:idx val="3"/>
          <c:order val="3"/>
          <c:tx>
            <c:strRef>
              <c:f>Sheet1!$A$5</c:f>
              <c:strCache>
                <c:ptCount val="1"/>
                <c:pt idx="0">
                  <c:v>2018-2</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Sheet1!$B$5:$G$5</c:f>
              <c:numCache>
                <c:formatCode>0%</c:formatCode>
                <c:ptCount val="6"/>
                <c:pt idx="0">
                  <c:v>0.8656099138817529</c:v>
                </c:pt>
                <c:pt idx="1">
                  <c:v>0.81773637213500527</c:v>
                </c:pt>
                <c:pt idx="2">
                  <c:v>0.90735073760631446</c:v>
                </c:pt>
                <c:pt idx="3">
                  <c:v>0.73269011263541017</c:v>
                </c:pt>
                <c:pt idx="4">
                  <c:v>0.78938792061215446</c:v>
                </c:pt>
                <c:pt idx="5">
                  <c:v>0.89174024398463303</c:v>
                </c:pt>
              </c:numCache>
            </c:numRef>
          </c:val>
          <c:extLst>
            <c:ext xmlns:c16="http://schemas.microsoft.com/office/drawing/2014/chart" uri="{C3380CC4-5D6E-409C-BE32-E72D297353CC}">
              <c16:uniqueId val="{00000005-B364-470C-AECA-A0C1C6DCAF05}"/>
            </c:ext>
          </c:extLst>
        </c:ser>
        <c:ser>
          <c:idx val="4"/>
          <c:order val="4"/>
          <c:tx>
            <c:strRef>
              <c:f>Sheet1!$A$6</c:f>
              <c:strCache>
                <c:ptCount val="1"/>
                <c:pt idx="0">
                  <c:v>2019-1</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Sheet1!$B$6:$G$6</c:f>
              <c:numCache>
                <c:formatCode>0%</c:formatCode>
                <c:ptCount val="6"/>
                <c:pt idx="0">
                  <c:v>0.87753808509540621</c:v>
                </c:pt>
                <c:pt idx="1">
                  <c:v>0.84938441347415783</c:v>
                </c:pt>
                <c:pt idx="2">
                  <c:v>0.91194334089065454</c:v>
                </c:pt>
                <c:pt idx="3">
                  <c:v>0.80472152997903268</c:v>
                </c:pt>
                <c:pt idx="4">
                  <c:v>0.74478624341772526</c:v>
                </c:pt>
                <c:pt idx="5">
                  <c:v>0.79283010724127623</c:v>
                </c:pt>
              </c:numCache>
            </c:numRef>
          </c:val>
          <c:extLst>
            <c:ext xmlns:c16="http://schemas.microsoft.com/office/drawing/2014/chart" uri="{C3380CC4-5D6E-409C-BE32-E72D297353CC}">
              <c16:uniqueId val="{00000006-B364-470C-AECA-A0C1C6DCAF05}"/>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Sheet1!$B$7:$G$7</c:f>
              <c:numCache>
                <c:formatCode>0%</c:formatCode>
                <c:ptCount val="6"/>
                <c:pt idx="0">
                  <c:v>0.86</c:v>
                </c:pt>
                <c:pt idx="1">
                  <c:v>0.84</c:v>
                </c:pt>
                <c:pt idx="2">
                  <c:v>0.94</c:v>
                </c:pt>
                <c:pt idx="3">
                  <c:v>0.8</c:v>
                </c:pt>
                <c:pt idx="4">
                  <c:v>0.8</c:v>
                </c:pt>
                <c:pt idx="5">
                  <c:v>0.89</c:v>
                </c:pt>
              </c:numCache>
            </c:numRef>
          </c:val>
          <c:extLst>
            <c:ext xmlns:c16="http://schemas.microsoft.com/office/drawing/2014/chart" uri="{C3380CC4-5D6E-409C-BE32-E72D297353CC}">
              <c16:uniqueId val="{00000007-B364-470C-AECA-A0C1C6DCAF05}"/>
            </c:ext>
          </c:extLst>
        </c:ser>
        <c:dLbls>
          <c:showLegendKey val="0"/>
          <c:showVal val="0"/>
          <c:showCatName val="0"/>
          <c:showSerName val="0"/>
          <c:showPercent val="0"/>
          <c:showBubbleSize val="0"/>
        </c:dLbls>
        <c:gapWidth val="150"/>
        <c:axId val="874052608"/>
        <c:axId val="877954560"/>
      </c:barChart>
      <c:catAx>
        <c:axId val="874052608"/>
        <c:scaling>
          <c:orientation val="minMax"/>
        </c:scaling>
        <c:delete val="0"/>
        <c:axPos val="b"/>
        <c:majorGridlines/>
        <c:numFmt formatCode="General" sourceLinked="0"/>
        <c:majorTickMark val="out"/>
        <c:minorTickMark val="none"/>
        <c:tickLblPos val="nextTo"/>
        <c:txPr>
          <a:bodyPr/>
          <a:lstStyle/>
          <a:p>
            <a:pPr>
              <a:defRPr sz="1400" b="1"/>
            </a:pPr>
            <a:endParaRPr lang="es-419"/>
          </a:p>
        </c:txPr>
        <c:crossAx val="877954560"/>
        <c:crosses val="autoZero"/>
        <c:auto val="1"/>
        <c:lblAlgn val="ctr"/>
        <c:lblOffset val="100"/>
        <c:noMultiLvlLbl val="0"/>
      </c:catAx>
      <c:valAx>
        <c:axId val="877954560"/>
        <c:scaling>
          <c:orientation val="minMax"/>
          <c:min val="0.65000000000000013"/>
        </c:scaling>
        <c:delete val="0"/>
        <c:axPos val="l"/>
        <c:numFmt formatCode="0%" sourceLinked="1"/>
        <c:majorTickMark val="out"/>
        <c:minorTickMark val="none"/>
        <c:tickLblPos val="nextTo"/>
        <c:txPr>
          <a:bodyPr/>
          <a:lstStyle/>
          <a:p>
            <a:pPr>
              <a:defRPr sz="1200"/>
            </a:pPr>
            <a:endParaRPr lang="es-419"/>
          </a:p>
        </c:txPr>
        <c:crossAx val="874052608"/>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Sheet1!$B$2:$F$2</c:f>
              <c:numCache>
                <c:formatCode>0.0</c:formatCode>
                <c:ptCount val="5"/>
                <c:pt idx="0">
                  <c:v>2.6447668757346352</c:v>
                </c:pt>
                <c:pt idx="1">
                  <c:v>1.8107576872934079</c:v>
                </c:pt>
                <c:pt idx="2">
                  <c:v>2.5925016094797493</c:v>
                </c:pt>
                <c:pt idx="3">
                  <c:v>2.9022112705198864</c:v>
                </c:pt>
                <c:pt idx="4">
                  <c:v>3.20544391586813</c:v>
                </c:pt>
              </c:numCache>
            </c:numRef>
          </c:val>
          <c:extLst>
            <c:ext xmlns:c16="http://schemas.microsoft.com/office/drawing/2014/chart" uri="{C3380CC4-5D6E-409C-BE32-E72D297353CC}">
              <c16:uniqueId val="{00000000-D5AD-4A25-AEFA-87D206F85509}"/>
            </c:ext>
          </c:extLst>
        </c:ser>
        <c:ser>
          <c:idx val="1"/>
          <c:order val="1"/>
          <c:tx>
            <c:strRef>
              <c:f>Sheet1!$A$3</c:f>
              <c:strCache>
                <c:ptCount val="1"/>
                <c:pt idx="0">
                  <c:v>2017-2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Sheet1!$B$3:$F$3</c:f>
              <c:numCache>
                <c:formatCode>0.0</c:formatCode>
                <c:ptCount val="5"/>
                <c:pt idx="0">
                  <c:v>2.901682432905893</c:v>
                </c:pt>
                <c:pt idx="1">
                  <c:v>1.7412511350496809</c:v>
                </c:pt>
                <c:pt idx="2">
                  <c:v>2.1390959610377625</c:v>
                </c:pt>
                <c:pt idx="3">
                  <c:v>3.151041385668075</c:v>
                </c:pt>
                <c:pt idx="4">
                  <c:v>2.8609238810349598</c:v>
                </c:pt>
              </c:numCache>
            </c:numRef>
          </c:val>
          <c:extLst>
            <c:ext xmlns:c16="http://schemas.microsoft.com/office/drawing/2014/chart" uri="{C3380CC4-5D6E-409C-BE32-E72D297353CC}">
              <c16:uniqueId val="{00000001-D5AD-4A25-AEFA-87D206F85509}"/>
            </c:ext>
          </c:extLst>
        </c:ser>
        <c:ser>
          <c:idx val="2"/>
          <c:order val="2"/>
          <c:tx>
            <c:strRef>
              <c:f>Sheet1!$A$4</c:f>
              <c:strCache>
                <c:ptCount val="1"/>
                <c:pt idx="0">
                  <c:v>2018-1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Sheet1!$B$4:$F$4</c:f>
              <c:numCache>
                <c:formatCode>0.0</c:formatCode>
                <c:ptCount val="5"/>
                <c:pt idx="0">
                  <c:v>2.6967294492489455</c:v>
                </c:pt>
                <c:pt idx="1">
                  <c:v>2.3109521599155904</c:v>
                </c:pt>
                <c:pt idx="2">
                  <c:v>2.3972374908453289</c:v>
                </c:pt>
                <c:pt idx="3">
                  <c:v>2.7319265112625417</c:v>
                </c:pt>
                <c:pt idx="4">
                  <c:v>3.2910389736611916</c:v>
                </c:pt>
              </c:numCache>
            </c:numRef>
          </c:val>
          <c:extLst>
            <c:ext xmlns:c16="http://schemas.microsoft.com/office/drawing/2014/chart" uri="{C3380CC4-5D6E-409C-BE32-E72D297353CC}">
              <c16:uniqueId val="{00000002-D5AD-4A25-AEFA-87D206F85509}"/>
            </c:ext>
          </c:extLst>
        </c:ser>
        <c:ser>
          <c:idx val="3"/>
          <c:order val="3"/>
          <c:tx>
            <c:strRef>
              <c:f>Sheet1!$A$5</c:f>
              <c:strCache>
                <c:ptCount val="1"/>
                <c:pt idx="0">
                  <c:v>2018-2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Sheet1!$B$5:$F$5</c:f>
              <c:numCache>
                <c:formatCode>0.0</c:formatCode>
                <c:ptCount val="5"/>
                <c:pt idx="0">
                  <c:v>2.3343482218412492</c:v>
                </c:pt>
                <c:pt idx="1">
                  <c:v>1.777395029991431</c:v>
                </c:pt>
                <c:pt idx="2">
                  <c:v>2.0215259459370265</c:v>
                </c:pt>
                <c:pt idx="3">
                  <c:v>2.6484006343581012</c:v>
                </c:pt>
                <c:pt idx="4">
                  <c:v>2.9656970232705833</c:v>
                </c:pt>
              </c:numCache>
            </c:numRef>
          </c:val>
          <c:extLst>
            <c:ext xmlns:c16="http://schemas.microsoft.com/office/drawing/2014/chart" uri="{C3380CC4-5D6E-409C-BE32-E72D297353CC}">
              <c16:uniqueId val="{00000003-D5AD-4A25-AEFA-87D206F85509}"/>
            </c:ext>
          </c:extLst>
        </c:ser>
        <c:ser>
          <c:idx val="4"/>
          <c:order val="4"/>
          <c:tx>
            <c:strRef>
              <c:f>Sheet1!$A$6</c:f>
              <c:strCache>
                <c:ptCount val="1"/>
                <c:pt idx="0">
                  <c:v>2019-1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Sheet1!$B$6:$F$6</c:f>
              <c:numCache>
                <c:formatCode>0.0</c:formatCode>
                <c:ptCount val="5"/>
                <c:pt idx="0">
                  <c:v>2.4942416175215381</c:v>
                </c:pt>
                <c:pt idx="1">
                  <c:v>1.9921120748413179</c:v>
                </c:pt>
                <c:pt idx="2">
                  <c:v>2.4339398882163246</c:v>
                </c:pt>
                <c:pt idx="3">
                  <c:v>3.2571724539578581</c:v>
                </c:pt>
                <c:pt idx="4">
                  <c:v>3.4979358860520104</c:v>
                </c:pt>
              </c:numCache>
            </c:numRef>
          </c:val>
          <c:extLst>
            <c:ext xmlns:c16="http://schemas.microsoft.com/office/drawing/2014/chart" uri="{C3380CC4-5D6E-409C-BE32-E72D297353CC}">
              <c16:uniqueId val="{00000004-D5AD-4A25-AEFA-87D206F85509}"/>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Sheet1!$B$7:$F$7</c:f>
              <c:numCache>
                <c:formatCode>0.0</c:formatCode>
                <c:ptCount val="5"/>
                <c:pt idx="0">
                  <c:v>3.8629876918839057</c:v>
                </c:pt>
                <c:pt idx="1">
                  <c:v>2.3246307110958435</c:v>
                </c:pt>
                <c:pt idx="2">
                  <c:v>3.1227503521258937</c:v>
                </c:pt>
                <c:pt idx="3">
                  <c:v>5.1385944026312069</c:v>
                </c:pt>
                <c:pt idx="4">
                  <c:v>3.6603603647582599</c:v>
                </c:pt>
              </c:numCache>
            </c:numRef>
          </c:val>
          <c:extLst>
            <c:ext xmlns:c16="http://schemas.microsoft.com/office/drawing/2014/chart" uri="{C3380CC4-5D6E-409C-BE32-E72D297353CC}">
              <c16:uniqueId val="{00000005-D5AD-4A25-AEFA-87D206F85509}"/>
            </c:ext>
          </c:extLst>
        </c:ser>
        <c:dLbls>
          <c:showLegendKey val="0"/>
          <c:showVal val="0"/>
          <c:showCatName val="0"/>
          <c:showSerName val="0"/>
          <c:showPercent val="0"/>
          <c:showBubbleSize val="0"/>
        </c:dLbls>
        <c:gapWidth val="150"/>
        <c:axId val="886979968"/>
        <c:axId val="887026816"/>
      </c:barChart>
      <c:catAx>
        <c:axId val="886979968"/>
        <c:scaling>
          <c:orientation val="minMax"/>
        </c:scaling>
        <c:delete val="0"/>
        <c:axPos val="b"/>
        <c:majorGridlines/>
        <c:numFmt formatCode="General" sourceLinked="0"/>
        <c:majorTickMark val="out"/>
        <c:minorTickMark val="none"/>
        <c:tickLblPos val="nextTo"/>
        <c:txPr>
          <a:bodyPr/>
          <a:lstStyle/>
          <a:p>
            <a:pPr>
              <a:defRPr sz="1400" b="1"/>
            </a:pPr>
            <a:endParaRPr lang="es-419"/>
          </a:p>
        </c:txPr>
        <c:crossAx val="887026816"/>
        <c:crosses val="autoZero"/>
        <c:auto val="1"/>
        <c:lblAlgn val="ctr"/>
        <c:lblOffset val="100"/>
        <c:noMultiLvlLbl val="0"/>
      </c:catAx>
      <c:valAx>
        <c:axId val="887026816"/>
        <c:scaling>
          <c:orientation val="minMax"/>
          <c:min val="0.75000000000000011"/>
        </c:scaling>
        <c:delete val="0"/>
        <c:axPos val="l"/>
        <c:numFmt formatCode="0.0" sourceLinked="1"/>
        <c:majorTickMark val="out"/>
        <c:minorTickMark val="none"/>
        <c:tickLblPos val="nextTo"/>
        <c:txPr>
          <a:bodyPr/>
          <a:lstStyle/>
          <a:p>
            <a:pPr>
              <a:defRPr sz="1200"/>
            </a:pPr>
            <a:endParaRPr lang="es-419"/>
          </a:p>
        </c:txPr>
        <c:crossAx val="886979968"/>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c:v>
                </c:pt>
                <c:pt idx="1">
                  <c:v>2018</c:v>
                </c:pt>
                <c:pt idx="2">
                  <c:v>2019-I</c:v>
                </c:pt>
                <c:pt idx="3">
                  <c:v>2019-FY</c:v>
                </c:pt>
              </c:strCache>
            </c:strRef>
          </c:cat>
          <c:val>
            <c:numRef>
              <c:f>Sheet1!$B$2:$B$5</c:f>
              <c:numCache>
                <c:formatCode>0.0</c:formatCode>
                <c:ptCount val="4"/>
                <c:pt idx="0">
                  <c:v>31.077241275509081</c:v>
                </c:pt>
                <c:pt idx="1">
                  <c:v>26.210589095906954</c:v>
                </c:pt>
                <c:pt idx="2">
                  <c:v>29.49442757671773</c:v>
                </c:pt>
                <c:pt idx="3">
                  <c:v>30.721656710051487</c:v>
                </c:pt>
              </c:numCache>
            </c:numRef>
          </c:val>
          <c:extLst>
            <c:ext xmlns:c16="http://schemas.microsoft.com/office/drawing/2014/chart" uri="{C3380CC4-5D6E-409C-BE32-E72D297353CC}">
              <c16:uniqueId val="{00000000-3215-4BAD-9893-7090BD4EEABF}"/>
            </c:ext>
          </c:extLst>
        </c:ser>
        <c:dLbls>
          <c:showLegendKey val="0"/>
          <c:showVal val="0"/>
          <c:showCatName val="0"/>
          <c:showSerName val="0"/>
          <c:showPercent val="0"/>
          <c:showBubbleSize val="0"/>
        </c:dLbls>
        <c:gapWidth val="20"/>
        <c:axId val="866820096"/>
        <c:axId val="867111680"/>
      </c:barChart>
      <c:catAx>
        <c:axId val="866820096"/>
        <c:scaling>
          <c:orientation val="minMax"/>
        </c:scaling>
        <c:delete val="0"/>
        <c:axPos val="b"/>
        <c:numFmt formatCode="General" sourceLinked="1"/>
        <c:majorTickMark val="out"/>
        <c:minorTickMark val="none"/>
        <c:tickLblPos val="nextTo"/>
        <c:crossAx val="867111680"/>
        <c:crosses val="autoZero"/>
        <c:auto val="1"/>
        <c:lblAlgn val="ctr"/>
        <c:lblOffset val="100"/>
        <c:noMultiLvlLbl val="0"/>
      </c:catAx>
      <c:valAx>
        <c:axId val="867111680"/>
        <c:scaling>
          <c:orientation val="minMax"/>
          <c:max val="50"/>
        </c:scaling>
        <c:delete val="1"/>
        <c:axPos val="l"/>
        <c:numFmt formatCode="0.0" sourceLinked="1"/>
        <c:majorTickMark val="out"/>
        <c:minorTickMark val="none"/>
        <c:tickLblPos val="nextTo"/>
        <c:crossAx val="866820096"/>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Sheet1!$B$2:$G$2</c:f>
              <c:numCache>
                <c:formatCode>0.0</c:formatCode>
                <c:ptCount val="6"/>
                <c:pt idx="0">
                  <c:v>3.64</c:v>
                </c:pt>
                <c:pt idx="1">
                  <c:v>2.42</c:v>
                </c:pt>
                <c:pt idx="2">
                  <c:v>1.78</c:v>
                </c:pt>
                <c:pt idx="3">
                  <c:v>1.91</c:v>
                </c:pt>
                <c:pt idx="4">
                  <c:v>0</c:v>
                </c:pt>
                <c:pt idx="5">
                  <c:v>0</c:v>
                </c:pt>
              </c:numCache>
            </c:numRef>
          </c:val>
          <c:extLst>
            <c:ext xmlns:c16="http://schemas.microsoft.com/office/drawing/2014/chart" uri="{C3380CC4-5D6E-409C-BE32-E72D297353CC}">
              <c16:uniqueId val="{00000000-02BF-407F-8C33-069CDF49258F}"/>
            </c:ext>
          </c:extLst>
        </c:ser>
        <c:ser>
          <c:idx val="1"/>
          <c:order val="1"/>
          <c:tx>
            <c:strRef>
              <c:f>Sheet1!$A$3</c:f>
              <c:strCache>
                <c:ptCount val="1"/>
                <c:pt idx="0">
                  <c:v>2017-2</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Sheet1!$B$3:$G$3</c:f>
              <c:numCache>
                <c:formatCode>0.0</c:formatCode>
                <c:ptCount val="6"/>
                <c:pt idx="0">
                  <c:v>4.3899999999999997</c:v>
                </c:pt>
                <c:pt idx="1">
                  <c:v>2.04</c:v>
                </c:pt>
                <c:pt idx="2">
                  <c:v>1.77</c:v>
                </c:pt>
                <c:pt idx="3">
                  <c:v>2.12</c:v>
                </c:pt>
                <c:pt idx="4">
                  <c:v>0</c:v>
                </c:pt>
                <c:pt idx="5">
                  <c:v>0</c:v>
                </c:pt>
              </c:numCache>
            </c:numRef>
          </c:val>
          <c:extLst>
            <c:ext xmlns:c16="http://schemas.microsoft.com/office/drawing/2014/chart" uri="{C3380CC4-5D6E-409C-BE32-E72D297353CC}">
              <c16:uniqueId val="{00000001-02BF-407F-8C33-069CDF49258F}"/>
            </c:ext>
          </c:extLst>
        </c:ser>
        <c:ser>
          <c:idx val="2"/>
          <c:order val="2"/>
          <c:tx>
            <c:strRef>
              <c:f>Sheet1!$A$4</c:f>
              <c:strCache>
                <c:ptCount val="1"/>
                <c:pt idx="0">
                  <c:v>2018-1</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BF-407F-8C33-069CDF49258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BF-407F-8C33-069CDF49258F}"/>
                </c:ext>
              </c:extLst>
            </c:dLbl>
            <c:spPr>
              <a:solidFill>
                <a:schemeClr val="lt1"/>
              </a:solidFill>
              <a:ln w="10795" cap="flat" cmpd="sng" algn="ctr">
                <a:solidFill>
                  <a:schemeClr val="accent3"/>
                </a:solidFill>
                <a:prstDash val="solid"/>
              </a:ln>
              <a:effectLst/>
            </c:spPr>
            <c:txPr>
              <a:bodyPr/>
              <a:lstStyle/>
              <a:p>
                <a:pPr>
                  <a:defRPr sz="1100">
                    <a:solidFill>
                      <a:schemeClr val="dk1"/>
                    </a:solidFill>
                    <a:latin typeface="+mn-lt"/>
                    <a:ea typeface="+mn-ea"/>
                    <a:cs typeface="+mn-cs"/>
                  </a:defRPr>
                </a:pPr>
                <a:endParaRPr lang="es-419"/>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Sheet1!$B$4:$G$4</c:f>
              <c:numCache>
                <c:formatCode>0.0</c:formatCode>
                <c:ptCount val="6"/>
                <c:pt idx="0">
                  <c:v>3.06</c:v>
                </c:pt>
                <c:pt idx="1">
                  <c:v>2.2200000000000002</c:v>
                </c:pt>
                <c:pt idx="2">
                  <c:v>2.2000000000000002</c:v>
                </c:pt>
                <c:pt idx="3">
                  <c:v>2.36</c:v>
                </c:pt>
                <c:pt idx="4">
                  <c:v>3.33</c:v>
                </c:pt>
                <c:pt idx="5">
                  <c:v>3.12</c:v>
                </c:pt>
              </c:numCache>
            </c:numRef>
          </c:val>
          <c:extLst>
            <c:ext xmlns:c16="http://schemas.microsoft.com/office/drawing/2014/chart" uri="{C3380CC4-5D6E-409C-BE32-E72D297353CC}">
              <c16:uniqueId val="{00000004-02BF-407F-8C33-069CDF49258F}"/>
            </c:ext>
          </c:extLst>
        </c:ser>
        <c:ser>
          <c:idx val="3"/>
          <c:order val="3"/>
          <c:tx>
            <c:strRef>
              <c:f>Sheet1!$A$5</c:f>
              <c:strCache>
                <c:ptCount val="1"/>
                <c:pt idx="0">
                  <c:v>2018-2</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Sheet1!$B$5:$G$5</c:f>
              <c:numCache>
                <c:formatCode>0.0</c:formatCode>
                <c:ptCount val="6"/>
                <c:pt idx="0">
                  <c:v>2.85</c:v>
                </c:pt>
                <c:pt idx="1">
                  <c:v>2</c:v>
                </c:pt>
                <c:pt idx="2">
                  <c:v>1.55</c:v>
                </c:pt>
                <c:pt idx="3">
                  <c:v>1.79</c:v>
                </c:pt>
                <c:pt idx="4">
                  <c:v>3.7</c:v>
                </c:pt>
                <c:pt idx="5">
                  <c:v>2.06</c:v>
                </c:pt>
              </c:numCache>
            </c:numRef>
          </c:val>
          <c:extLst>
            <c:ext xmlns:c16="http://schemas.microsoft.com/office/drawing/2014/chart" uri="{C3380CC4-5D6E-409C-BE32-E72D297353CC}">
              <c16:uniqueId val="{00000005-02BF-407F-8C33-069CDF49258F}"/>
            </c:ext>
          </c:extLst>
        </c:ser>
        <c:ser>
          <c:idx val="4"/>
          <c:order val="4"/>
          <c:tx>
            <c:strRef>
              <c:f>Sheet1!$A$6</c:f>
              <c:strCache>
                <c:ptCount val="1"/>
                <c:pt idx="0">
                  <c:v>2019-1</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Sheet1!$B$6:$G$6</c:f>
              <c:numCache>
                <c:formatCode>0.0</c:formatCode>
                <c:ptCount val="6"/>
                <c:pt idx="0">
                  <c:v>2.71</c:v>
                </c:pt>
                <c:pt idx="1">
                  <c:v>2.1</c:v>
                </c:pt>
                <c:pt idx="2">
                  <c:v>1.68</c:v>
                </c:pt>
                <c:pt idx="3">
                  <c:v>2.04</c:v>
                </c:pt>
                <c:pt idx="4">
                  <c:v>3.91</c:v>
                </c:pt>
                <c:pt idx="5">
                  <c:v>3</c:v>
                </c:pt>
              </c:numCache>
            </c:numRef>
          </c:val>
          <c:extLst>
            <c:ext xmlns:c16="http://schemas.microsoft.com/office/drawing/2014/chart" uri="{C3380CC4-5D6E-409C-BE32-E72D297353CC}">
              <c16:uniqueId val="{00000006-02BF-407F-8C33-069CDF49258F}"/>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Sheet1!$B$7:$G$7</c:f>
              <c:numCache>
                <c:formatCode>0.0</c:formatCode>
                <c:ptCount val="6"/>
                <c:pt idx="0">
                  <c:v>3.4</c:v>
                </c:pt>
                <c:pt idx="1">
                  <c:v>2.93</c:v>
                </c:pt>
                <c:pt idx="2">
                  <c:v>2.2000000000000002</c:v>
                </c:pt>
                <c:pt idx="3">
                  <c:v>2.4900000000000002</c:v>
                </c:pt>
                <c:pt idx="4">
                  <c:v>4.2300000000000004</c:v>
                </c:pt>
                <c:pt idx="5">
                  <c:v>4.49</c:v>
                </c:pt>
              </c:numCache>
            </c:numRef>
          </c:val>
          <c:extLst>
            <c:ext xmlns:c16="http://schemas.microsoft.com/office/drawing/2014/chart" uri="{C3380CC4-5D6E-409C-BE32-E72D297353CC}">
              <c16:uniqueId val="{00000007-02BF-407F-8C33-069CDF49258F}"/>
            </c:ext>
          </c:extLst>
        </c:ser>
        <c:dLbls>
          <c:showLegendKey val="0"/>
          <c:showVal val="0"/>
          <c:showCatName val="0"/>
          <c:showSerName val="0"/>
          <c:showPercent val="0"/>
          <c:showBubbleSize val="0"/>
        </c:dLbls>
        <c:gapWidth val="150"/>
        <c:axId val="887127040"/>
        <c:axId val="887131520"/>
      </c:barChart>
      <c:catAx>
        <c:axId val="887127040"/>
        <c:scaling>
          <c:orientation val="minMax"/>
        </c:scaling>
        <c:delete val="0"/>
        <c:axPos val="b"/>
        <c:majorGridlines/>
        <c:numFmt formatCode="General" sourceLinked="0"/>
        <c:majorTickMark val="out"/>
        <c:minorTickMark val="none"/>
        <c:tickLblPos val="nextTo"/>
        <c:txPr>
          <a:bodyPr/>
          <a:lstStyle/>
          <a:p>
            <a:pPr>
              <a:defRPr sz="1400" b="1"/>
            </a:pPr>
            <a:endParaRPr lang="es-419"/>
          </a:p>
        </c:txPr>
        <c:crossAx val="887131520"/>
        <c:crosses val="autoZero"/>
        <c:auto val="1"/>
        <c:lblAlgn val="ctr"/>
        <c:lblOffset val="100"/>
        <c:noMultiLvlLbl val="0"/>
      </c:catAx>
      <c:valAx>
        <c:axId val="887131520"/>
        <c:scaling>
          <c:orientation val="minMax"/>
          <c:min val="0.65000000000000013"/>
        </c:scaling>
        <c:delete val="0"/>
        <c:axPos val="l"/>
        <c:numFmt formatCode="0.0" sourceLinked="1"/>
        <c:majorTickMark val="out"/>
        <c:minorTickMark val="none"/>
        <c:tickLblPos val="nextTo"/>
        <c:txPr>
          <a:bodyPr/>
          <a:lstStyle/>
          <a:p>
            <a:pPr>
              <a:defRPr sz="1200"/>
            </a:pPr>
            <a:endParaRPr lang="es-419"/>
          </a:p>
        </c:txPr>
        <c:crossAx val="887127040"/>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Sheet1!$B$2:$F$2</c:f>
              <c:numCache>
                <c:formatCode>_(* #,##0_);_(* \(#,##0\);_(* "-"_);_(@_)</c:formatCode>
                <c:ptCount val="5"/>
                <c:pt idx="0">
                  <c:v>3334.7773804769836</c:v>
                </c:pt>
                <c:pt idx="1">
                  <c:v>2326.4147829403605</c:v>
                </c:pt>
                <c:pt idx="2">
                  <c:v>1220.8211886892177</c:v>
                </c:pt>
                <c:pt idx="3">
                  <c:v>1858.7494721189589</c:v>
                </c:pt>
                <c:pt idx="4">
                  <c:v>592.66750547789968</c:v>
                </c:pt>
              </c:numCache>
            </c:numRef>
          </c:val>
          <c:extLst>
            <c:ext xmlns:c16="http://schemas.microsoft.com/office/drawing/2014/chart" uri="{C3380CC4-5D6E-409C-BE32-E72D297353CC}">
              <c16:uniqueId val="{00000000-9FCC-4240-AC1E-521A64A3A613}"/>
            </c:ext>
          </c:extLst>
        </c:ser>
        <c:ser>
          <c:idx val="1"/>
          <c:order val="1"/>
          <c:tx>
            <c:strRef>
              <c:f>Sheet1!$A$3</c:f>
              <c:strCache>
                <c:ptCount val="1"/>
                <c:pt idx="0">
                  <c:v>2017-2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Sheet1!$B$3:$F$3</c:f>
              <c:numCache>
                <c:formatCode>_(* #,##0_);_(* \(#,##0\);_(* "-"_);_(@_)</c:formatCode>
                <c:ptCount val="5"/>
                <c:pt idx="0">
                  <c:v>3226.2838716953679</c:v>
                </c:pt>
                <c:pt idx="1">
                  <c:v>3008.9066937222565</c:v>
                </c:pt>
                <c:pt idx="2">
                  <c:v>1362.0753300165838</c:v>
                </c:pt>
                <c:pt idx="3">
                  <c:v>1849.4483877755508</c:v>
                </c:pt>
                <c:pt idx="4">
                  <c:v>633.4090709740575</c:v>
                </c:pt>
              </c:numCache>
            </c:numRef>
          </c:val>
          <c:extLst>
            <c:ext xmlns:c16="http://schemas.microsoft.com/office/drawing/2014/chart" uri="{C3380CC4-5D6E-409C-BE32-E72D297353CC}">
              <c16:uniqueId val="{00000001-9FCC-4240-AC1E-521A64A3A613}"/>
            </c:ext>
          </c:extLst>
        </c:ser>
        <c:ser>
          <c:idx val="2"/>
          <c:order val="2"/>
          <c:tx>
            <c:strRef>
              <c:f>Sheet1!$A$4</c:f>
              <c:strCache>
                <c:ptCount val="1"/>
                <c:pt idx="0">
                  <c:v>2018-1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Sheet1!$B$4:$F$4</c:f>
              <c:numCache>
                <c:formatCode>_(* #,##0_);_(* \(#,##0\);_(* "-"_);_(@_)</c:formatCode>
                <c:ptCount val="5"/>
                <c:pt idx="0">
                  <c:v>2786.697085628578</c:v>
                </c:pt>
                <c:pt idx="1">
                  <c:v>2331.3054253933797</c:v>
                </c:pt>
                <c:pt idx="2">
                  <c:v>1327.8309842767296</c:v>
                </c:pt>
                <c:pt idx="3">
                  <c:v>1357.3027458279842</c:v>
                </c:pt>
                <c:pt idx="4">
                  <c:v>590.84714680347236</c:v>
                </c:pt>
              </c:numCache>
            </c:numRef>
          </c:val>
          <c:extLst>
            <c:ext xmlns:c16="http://schemas.microsoft.com/office/drawing/2014/chart" uri="{C3380CC4-5D6E-409C-BE32-E72D297353CC}">
              <c16:uniqueId val="{00000002-9FCC-4240-AC1E-521A64A3A613}"/>
            </c:ext>
          </c:extLst>
        </c:ser>
        <c:ser>
          <c:idx val="3"/>
          <c:order val="3"/>
          <c:tx>
            <c:strRef>
              <c:f>Sheet1!$A$5</c:f>
              <c:strCache>
                <c:ptCount val="1"/>
                <c:pt idx="0">
                  <c:v>2018-2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Sheet1!$B$5:$F$5</c:f>
              <c:numCache>
                <c:formatCode>_(* #,##0_);_(* \(#,##0\);_(* "-"_);_(@_)</c:formatCode>
                <c:ptCount val="5"/>
                <c:pt idx="0">
                  <c:v>2896.2592023308525</c:v>
                </c:pt>
                <c:pt idx="1">
                  <c:v>2686.7594046579325</c:v>
                </c:pt>
                <c:pt idx="2">
                  <c:v>1296.5413392405069</c:v>
                </c:pt>
                <c:pt idx="3">
                  <c:v>1332.8529720176732</c:v>
                </c:pt>
                <c:pt idx="4">
                  <c:v>537.33747455415403</c:v>
                </c:pt>
              </c:numCache>
            </c:numRef>
          </c:val>
          <c:extLst>
            <c:ext xmlns:c16="http://schemas.microsoft.com/office/drawing/2014/chart" uri="{C3380CC4-5D6E-409C-BE32-E72D297353CC}">
              <c16:uniqueId val="{00000003-9FCC-4240-AC1E-521A64A3A613}"/>
            </c:ext>
          </c:extLst>
        </c:ser>
        <c:ser>
          <c:idx val="4"/>
          <c:order val="4"/>
          <c:tx>
            <c:strRef>
              <c:f>Sheet1!$A$6</c:f>
              <c:strCache>
                <c:ptCount val="1"/>
                <c:pt idx="0">
                  <c:v>2019-1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Sheet1!$B$6:$F$6</c:f>
              <c:numCache>
                <c:formatCode>_(* #,##0_);_(* \(#,##0\);_(* "-"_);_(@_)</c:formatCode>
                <c:ptCount val="5"/>
                <c:pt idx="0">
                  <c:v>2902.735637654881</c:v>
                </c:pt>
                <c:pt idx="1">
                  <c:v>2785.9663419117646</c:v>
                </c:pt>
                <c:pt idx="2">
                  <c:v>1398.8176760435572</c:v>
                </c:pt>
                <c:pt idx="3">
                  <c:v>1211.2847723718505</c:v>
                </c:pt>
                <c:pt idx="4">
                  <c:v>554.23039067278296</c:v>
                </c:pt>
              </c:numCache>
            </c:numRef>
          </c:val>
          <c:extLst>
            <c:ext xmlns:c16="http://schemas.microsoft.com/office/drawing/2014/chart" uri="{C3380CC4-5D6E-409C-BE32-E72D297353CC}">
              <c16:uniqueId val="{00000004-9FCC-4240-AC1E-521A64A3A613}"/>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Sheet1!$B$7:$F$7</c:f>
              <c:numCache>
                <c:formatCode>_(* #,##0_);_(* \(#,##0\);_(* "-"_);_(@_)</c:formatCode>
                <c:ptCount val="5"/>
                <c:pt idx="0">
                  <c:v>3009.165177414965</c:v>
                </c:pt>
                <c:pt idx="1">
                  <c:v>2768.6551476439799</c:v>
                </c:pt>
                <c:pt idx="2">
                  <c:v>1407.8356270594109</c:v>
                </c:pt>
                <c:pt idx="3">
                  <c:v>1745.9448994368461</c:v>
                </c:pt>
                <c:pt idx="4">
                  <c:v>525.47380304903163</c:v>
                </c:pt>
              </c:numCache>
            </c:numRef>
          </c:val>
          <c:extLst>
            <c:ext xmlns:c16="http://schemas.microsoft.com/office/drawing/2014/chart" uri="{C3380CC4-5D6E-409C-BE32-E72D297353CC}">
              <c16:uniqueId val="{00000005-9FCC-4240-AC1E-521A64A3A613}"/>
            </c:ext>
          </c:extLst>
        </c:ser>
        <c:dLbls>
          <c:showLegendKey val="0"/>
          <c:showVal val="0"/>
          <c:showCatName val="0"/>
          <c:showSerName val="0"/>
          <c:showPercent val="0"/>
          <c:showBubbleSize val="0"/>
        </c:dLbls>
        <c:gapWidth val="150"/>
        <c:axId val="887901184"/>
        <c:axId val="894731008"/>
      </c:barChart>
      <c:catAx>
        <c:axId val="887901184"/>
        <c:scaling>
          <c:orientation val="minMax"/>
        </c:scaling>
        <c:delete val="0"/>
        <c:axPos val="b"/>
        <c:majorGridlines/>
        <c:numFmt formatCode="General" sourceLinked="0"/>
        <c:majorTickMark val="out"/>
        <c:minorTickMark val="none"/>
        <c:tickLblPos val="nextTo"/>
        <c:txPr>
          <a:bodyPr/>
          <a:lstStyle/>
          <a:p>
            <a:pPr>
              <a:defRPr sz="1400" b="1"/>
            </a:pPr>
            <a:endParaRPr lang="es-419"/>
          </a:p>
        </c:txPr>
        <c:crossAx val="894731008"/>
        <c:crosses val="autoZero"/>
        <c:auto val="1"/>
        <c:lblAlgn val="ctr"/>
        <c:lblOffset val="100"/>
        <c:noMultiLvlLbl val="0"/>
      </c:catAx>
      <c:valAx>
        <c:axId val="894731008"/>
        <c:scaling>
          <c:orientation val="minMax"/>
          <c:min val="0.75000000000000011"/>
        </c:scaling>
        <c:delete val="0"/>
        <c:axPos val="l"/>
        <c:numFmt formatCode="_(* #,##0_);_(* \(#,##0\);_(* &quot;-&quot;_);_(@_)" sourceLinked="1"/>
        <c:majorTickMark val="out"/>
        <c:minorTickMark val="none"/>
        <c:tickLblPos val="nextTo"/>
        <c:txPr>
          <a:bodyPr/>
          <a:lstStyle/>
          <a:p>
            <a:pPr>
              <a:defRPr sz="1200"/>
            </a:pPr>
            <a:endParaRPr lang="es-419"/>
          </a:p>
        </c:txPr>
        <c:crossAx val="887901184"/>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Sheet1!$B$2:$G$2</c:f>
              <c:numCache>
                <c:formatCode>#,##0</c:formatCode>
                <c:ptCount val="6"/>
                <c:pt idx="0">
                  <c:v>1155</c:v>
                </c:pt>
                <c:pt idx="1">
                  <c:v>1304</c:v>
                </c:pt>
                <c:pt idx="2" formatCode="General">
                  <c:v>814</c:v>
                </c:pt>
                <c:pt idx="3">
                  <c:v>1445</c:v>
                </c:pt>
              </c:numCache>
            </c:numRef>
          </c:val>
          <c:extLst>
            <c:ext xmlns:c16="http://schemas.microsoft.com/office/drawing/2014/chart" uri="{C3380CC4-5D6E-409C-BE32-E72D297353CC}">
              <c16:uniqueId val="{00000000-D5E3-43CF-A3CB-179944D48672}"/>
            </c:ext>
          </c:extLst>
        </c:ser>
        <c:ser>
          <c:idx val="1"/>
          <c:order val="1"/>
          <c:tx>
            <c:strRef>
              <c:f>Sheet1!$A$3</c:f>
              <c:strCache>
                <c:ptCount val="1"/>
                <c:pt idx="0">
                  <c:v>2017-2</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Sheet1!$B$3:$G$3</c:f>
              <c:numCache>
                <c:formatCode>#,##0</c:formatCode>
                <c:ptCount val="6"/>
                <c:pt idx="0">
                  <c:v>1628</c:v>
                </c:pt>
                <c:pt idx="1">
                  <c:v>1367</c:v>
                </c:pt>
                <c:pt idx="2" formatCode="General">
                  <c:v>982</c:v>
                </c:pt>
                <c:pt idx="3">
                  <c:v>1414</c:v>
                </c:pt>
              </c:numCache>
            </c:numRef>
          </c:val>
          <c:extLst>
            <c:ext xmlns:c16="http://schemas.microsoft.com/office/drawing/2014/chart" uri="{C3380CC4-5D6E-409C-BE32-E72D297353CC}">
              <c16:uniqueId val="{00000001-D5E3-43CF-A3CB-179944D48672}"/>
            </c:ext>
          </c:extLst>
        </c:ser>
        <c:ser>
          <c:idx val="2"/>
          <c:order val="2"/>
          <c:tx>
            <c:strRef>
              <c:f>Sheet1!$A$4</c:f>
              <c:strCache>
                <c:ptCount val="1"/>
                <c:pt idx="0">
                  <c:v>2018-1</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3-43CF-A3CB-179944D4867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E3-43CF-A3CB-179944D48672}"/>
                </c:ext>
              </c:extLst>
            </c:dLbl>
            <c:spPr>
              <a:solidFill>
                <a:schemeClr val="lt1"/>
              </a:solidFill>
              <a:ln w="10795" cap="flat" cmpd="sng" algn="ctr">
                <a:solidFill>
                  <a:schemeClr val="accent3"/>
                </a:solidFill>
                <a:prstDash val="solid"/>
              </a:ln>
              <a:effectLst/>
            </c:spPr>
            <c:txPr>
              <a:bodyPr/>
              <a:lstStyle/>
              <a:p>
                <a:pPr>
                  <a:defRPr sz="1100">
                    <a:solidFill>
                      <a:schemeClr val="dk1"/>
                    </a:solidFill>
                    <a:latin typeface="+mn-lt"/>
                    <a:ea typeface="+mn-ea"/>
                    <a:cs typeface="+mn-cs"/>
                  </a:defRPr>
                </a:pPr>
                <a:endParaRPr lang="es-419"/>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Sheet1!$B$4:$G$4</c:f>
              <c:numCache>
                <c:formatCode>#,##0</c:formatCode>
                <c:ptCount val="6"/>
                <c:pt idx="0">
                  <c:v>1202</c:v>
                </c:pt>
                <c:pt idx="1">
                  <c:v>1151</c:v>
                </c:pt>
                <c:pt idx="2" formatCode="General">
                  <c:v>882</c:v>
                </c:pt>
                <c:pt idx="3">
                  <c:v>1028</c:v>
                </c:pt>
                <c:pt idx="4">
                  <c:v>1715</c:v>
                </c:pt>
                <c:pt idx="5">
                  <c:v>1742</c:v>
                </c:pt>
              </c:numCache>
            </c:numRef>
          </c:val>
          <c:extLst>
            <c:ext xmlns:c16="http://schemas.microsoft.com/office/drawing/2014/chart" uri="{C3380CC4-5D6E-409C-BE32-E72D297353CC}">
              <c16:uniqueId val="{00000004-D5E3-43CF-A3CB-179944D48672}"/>
            </c:ext>
          </c:extLst>
        </c:ser>
        <c:ser>
          <c:idx val="3"/>
          <c:order val="3"/>
          <c:tx>
            <c:strRef>
              <c:f>Sheet1!$A$5</c:f>
              <c:strCache>
                <c:ptCount val="1"/>
                <c:pt idx="0">
                  <c:v>2018-2</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Sheet1!$B$5:$G$5</c:f>
              <c:numCache>
                <c:formatCode>#,##0</c:formatCode>
                <c:ptCount val="6"/>
                <c:pt idx="0">
                  <c:v>1391</c:v>
                </c:pt>
                <c:pt idx="1">
                  <c:v>1239</c:v>
                </c:pt>
                <c:pt idx="2" formatCode="General">
                  <c:v>848</c:v>
                </c:pt>
                <c:pt idx="3">
                  <c:v>1068</c:v>
                </c:pt>
                <c:pt idx="4">
                  <c:v>1528</c:v>
                </c:pt>
                <c:pt idx="5">
                  <c:v>2567</c:v>
                </c:pt>
              </c:numCache>
            </c:numRef>
          </c:val>
          <c:extLst>
            <c:ext xmlns:c16="http://schemas.microsoft.com/office/drawing/2014/chart" uri="{C3380CC4-5D6E-409C-BE32-E72D297353CC}">
              <c16:uniqueId val="{00000005-D5E3-43CF-A3CB-179944D48672}"/>
            </c:ext>
          </c:extLst>
        </c:ser>
        <c:ser>
          <c:idx val="4"/>
          <c:order val="4"/>
          <c:tx>
            <c:strRef>
              <c:f>Sheet1!$A$6</c:f>
              <c:strCache>
                <c:ptCount val="1"/>
                <c:pt idx="0">
                  <c:v>2019-1</c:v>
                </c:pt>
              </c:strCache>
            </c:strRef>
          </c:tx>
          <c:invertIfNegative val="0"/>
          <c:cat>
            <c:strRef>
              <c:f>Sheet1!$B$1:$G$1</c:f>
              <c:strCache>
                <c:ptCount val="6"/>
                <c:pt idx="0">
                  <c:v>Cartagena</c:v>
                </c:pt>
                <c:pt idx="1">
                  <c:v>Pereira</c:v>
                </c:pt>
                <c:pt idx="2">
                  <c:v>Manizales</c:v>
                </c:pt>
                <c:pt idx="3">
                  <c:v>Ibagué</c:v>
                </c:pt>
                <c:pt idx="4">
                  <c:v>Santa Marta</c:v>
                </c:pt>
                <c:pt idx="5">
                  <c:v>Armenia</c:v>
                </c:pt>
              </c:strCache>
            </c:strRef>
          </c:cat>
          <c:val>
            <c:numRef>
              <c:f>Sheet1!$B$6:$G$6</c:f>
              <c:numCache>
                <c:formatCode>#,##0</c:formatCode>
                <c:ptCount val="6"/>
                <c:pt idx="0">
                  <c:v>1217</c:v>
                </c:pt>
                <c:pt idx="1">
                  <c:v>1740</c:v>
                </c:pt>
                <c:pt idx="2" formatCode="General">
                  <c:v>876</c:v>
                </c:pt>
                <c:pt idx="3" formatCode="General">
                  <c:v>929</c:v>
                </c:pt>
                <c:pt idx="4">
                  <c:v>1906</c:v>
                </c:pt>
                <c:pt idx="5">
                  <c:v>2716</c:v>
                </c:pt>
              </c:numCache>
            </c:numRef>
          </c:val>
          <c:extLst>
            <c:ext xmlns:c16="http://schemas.microsoft.com/office/drawing/2014/chart" uri="{C3380CC4-5D6E-409C-BE32-E72D297353CC}">
              <c16:uniqueId val="{00000006-D5E3-43CF-A3CB-179944D48672}"/>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Cartagena</c:v>
                </c:pt>
                <c:pt idx="1">
                  <c:v>Pereira</c:v>
                </c:pt>
                <c:pt idx="2">
                  <c:v>Manizales</c:v>
                </c:pt>
                <c:pt idx="3">
                  <c:v>Ibagué</c:v>
                </c:pt>
                <c:pt idx="4">
                  <c:v>Santa Marta</c:v>
                </c:pt>
                <c:pt idx="5">
                  <c:v>Armenia</c:v>
                </c:pt>
              </c:strCache>
            </c:strRef>
          </c:cat>
          <c:val>
            <c:numRef>
              <c:f>Sheet1!$B$7:$G$7</c:f>
              <c:numCache>
                <c:formatCode>#,##0</c:formatCode>
                <c:ptCount val="6"/>
                <c:pt idx="0">
                  <c:v>1338</c:v>
                </c:pt>
                <c:pt idx="1">
                  <c:v>1492</c:v>
                </c:pt>
                <c:pt idx="2" formatCode="General">
                  <c:v>886</c:v>
                </c:pt>
                <c:pt idx="3">
                  <c:v>1218</c:v>
                </c:pt>
                <c:pt idx="4">
                  <c:v>1727</c:v>
                </c:pt>
                <c:pt idx="5">
                  <c:v>1889</c:v>
                </c:pt>
              </c:numCache>
            </c:numRef>
          </c:val>
          <c:extLst>
            <c:ext xmlns:c16="http://schemas.microsoft.com/office/drawing/2014/chart" uri="{C3380CC4-5D6E-409C-BE32-E72D297353CC}">
              <c16:uniqueId val="{00000007-D5E3-43CF-A3CB-179944D48672}"/>
            </c:ext>
          </c:extLst>
        </c:ser>
        <c:dLbls>
          <c:showLegendKey val="0"/>
          <c:showVal val="0"/>
          <c:showCatName val="0"/>
          <c:showSerName val="0"/>
          <c:showPercent val="0"/>
          <c:showBubbleSize val="0"/>
        </c:dLbls>
        <c:gapWidth val="150"/>
        <c:axId val="897189376"/>
        <c:axId val="897222528"/>
      </c:barChart>
      <c:catAx>
        <c:axId val="897189376"/>
        <c:scaling>
          <c:orientation val="minMax"/>
        </c:scaling>
        <c:delete val="0"/>
        <c:axPos val="b"/>
        <c:majorGridlines/>
        <c:numFmt formatCode="General" sourceLinked="0"/>
        <c:majorTickMark val="out"/>
        <c:minorTickMark val="none"/>
        <c:tickLblPos val="nextTo"/>
        <c:txPr>
          <a:bodyPr/>
          <a:lstStyle/>
          <a:p>
            <a:pPr>
              <a:defRPr sz="1400" b="1"/>
            </a:pPr>
            <a:endParaRPr lang="es-419"/>
          </a:p>
        </c:txPr>
        <c:crossAx val="897222528"/>
        <c:crosses val="autoZero"/>
        <c:auto val="1"/>
        <c:lblAlgn val="ctr"/>
        <c:lblOffset val="100"/>
        <c:noMultiLvlLbl val="0"/>
      </c:catAx>
      <c:valAx>
        <c:axId val="897222528"/>
        <c:scaling>
          <c:orientation val="minMax"/>
          <c:min val="0.65000000000000013"/>
        </c:scaling>
        <c:delete val="0"/>
        <c:axPos val="l"/>
        <c:numFmt formatCode="#,##0" sourceLinked="1"/>
        <c:majorTickMark val="out"/>
        <c:minorTickMark val="none"/>
        <c:tickLblPos val="nextTo"/>
        <c:txPr>
          <a:bodyPr/>
          <a:lstStyle/>
          <a:p>
            <a:pPr>
              <a:defRPr sz="1200"/>
            </a:pPr>
            <a:endParaRPr lang="es-419"/>
          </a:p>
        </c:txPr>
        <c:crossAx val="897189376"/>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CONGELADA</c:v>
                </c:pt>
              </c:strCache>
            </c:strRef>
          </c:tx>
          <c:invertIfNegative val="0"/>
          <c:cat>
            <c:numRef>
              <c:f>Sheet1!$A$2:$A$16</c:f>
              <c:numCache>
                <c:formatCode>General</c:formatCode>
                <c:ptCount val="15"/>
                <c:pt idx="0">
                  <c:v>2017</c:v>
                </c:pt>
                <c:pt idx="1">
                  <c:v>2018</c:v>
                </c:pt>
                <c:pt idx="2">
                  <c:v>2019</c:v>
                </c:pt>
                <c:pt idx="3">
                  <c:v>2017</c:v>
                </c:pt>
                <c:pt idx="4">
                  <c:v>2018</c:v>
                </c:pt>
                <c:pt idx="5">
                  <c:v>2019</c:v>
                </c:pt>
                <c:pt idx="6">
                  <c:v>2017</c:v>
                </c:pt>
                <c:pt idx="7">
                  <c:v>2018</c:v>
                </c:pt>
                <c:pt idx="8">
                  <c:v>2019</c:v>
                </c:pt>
                <c:pt idx="9">
                  <c:v>2017</c:v>
                </c:pt>
                <c:pt idx="10">
                  <c:v>2018</c:v>
                </c:pt>
                <c:pt idx="11">
                  <c:v>2019</c:v>
                </c:pt>
                <c:pt idx="12">
                  <c:v>2017</c:v>
                </c:pt>
                <c:pt idx="13">
                  <c:v>2018</c:v>
                </c:pt>
                <c:pt idx="14">
                  <c:v>2019</c:v>
                </c:pt>
              </c:numCache>
            </c:numRef>
          </c:cat>
          <c:val>
            <c:numRef>
              <c:f>Sheet1!$B$2:$B$16</c:f>
              <c:numCache>
                <c:formatCode>0%</c:formatCode>
                <c:ptCount val="15"/>
                <c:pt idx="0">
                  <c:v>1.7872943493103179E-2</c:v>
                </c:pt>
                <c:pt idx="1">
                  <c:v>1.805995545216936E-2</c:v>
                </c:pt>
                <c:pt idx="2">
                  <c:v>2.4847459031002682E-2</c:v>
                </c:pt>
                <c:pt idx="3">
                  <c:v>1.9202477774394983E-3</c:v>
                </c:pt>
                <c:pt idx="4">
                  <c:v>4.4463377523988289E-3</c:v>
                </c:pt>
                <c:pt idx="5">
                  <c:v>1.1488574173291379E-2</c:v>
                </c:pt>
                <c:pt idx="6">
                  <c:v>3.823119114024681E-3</c:v>
                </c:pt>
                <c:pt idx="7">
                  <c:v>4.3160936318217304E-3</c:v>
                </c:pt>
                <c:pt idx="8">
                  <c:v>7.1168542346747811E-3</c:v>
                </c:pt>
                <c:pt idx="9">
                  <c:v>3.3576747711528764E-2</c:v>
                </c:pt>
                <c:pt idx="10">
                  <c:v>4.8334646215120812E-2</c:v>
                </c:pt>
                <c:pt idx="11">
                  <c:v>4.0222567349946177E-2</c:v>
                </c:pt>
                <c:pt idx="12">
                  <c:v>3.6941915169334868E-3</c:v>
                </c:pt>
                <c:pt idx="13">
                  <c:v>8.9262000525777933E-3</c:v>
                </c:pt>
                <c:pt idx="14">
                  <c:v>7.3415020941965904E-3</c:v>
                </c:pt>
              </c:numCache>
            </c:numRef>
          </c:val>
          <c:extLst>
            <c:ext xmlns:c16="http://schemas.microsoft.com/office/drawing/2014/chart" uri="{C3380CC4-5D6E-409C-BE32-E72D297353CC}">
              <c16:uniqueId val="{00000000-76FA-438A-9977-C589E7114AC2}"/>
            </c:ext>
          </c:extLst>
        </c:ser>
        <c:ser>
          <c:idx val="1"/>
          <c:order val="1"/>
          <c:tx>
            <c:strRef>
              <c:f>Sheet1!$C$1</c:f>
              <c:strCache>
                <c:ptCount val="1"/>
                <c:pt idx="0">
                  <c:v>CRIOLLA/AMARILLA</c:v>
                </c:pt>
              </c:strCache>
            </c:strRef>
          </c:tx>
          <c:invertIfNegative val="0"/>
          <c:dLbls>
            <c:spPr>
              <a:solidFill>
                <a:schemeClr val="lt1"/>
              </a:solidFill>
              <a:ln w="10795" cap="flat" cmpd="sng" algn="ctr">
                <a:solidFill>
                  <a:schemeClr val="accent2"/>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2017</c:v>
                </c:pt>
                <c:pt idx="1">
                  <c:v>2018</c:v>
                </c:pt>
                <c:pt idx="2">
                  <c:v>2019</c:v>
                </c:pt>
                <c:pt idx="3">
                  <c:v>2017</c:v>
                </c:pt>
                <c:pt idx="4">
                  <c:v>2018</c:v>
                </c:pt>
                <c:pt idx="5">
                  <c:v>2019</c:v>
                </c:pt>
                <c:pt idx="6">
                  <c:v>2017</c:v>
                </c:pt>
                <c:pt idx="7">
                  <c:v>2018</c:v>
                </c:pt>
                <c:pt idx="8">
                  <c:v>2019</c:v>
                </c:pt>
                <c:pt idx="9">
                  <c:v>2017</c:v>
                </c:pt>
                <c:pt idx="10">
                  <c:v>2018</c:v>
                </c:pt>
                <c:pt idx="11">
                  <c:v>2019</c:v>
                </c:pt>
                <c:pt idx="12">
                  <c:v>2017</c:v>
                </c:pt>
                <c:pt idx="13">
                  <c:v>2018</c:v>
                </c:pt>
                <c:pt idx="14">
                  <c:v>2019</c:v>
                </c:pt>
              </c:numCache>
            </c:numRef>
          </c:cat>
          <c:val>
            <c:numRef>
              <c:f>Sheet1!$C$2:$C$16</c:f>
              <c:numCache>
                <c:formatCode>0%</c:formatCode>
                <c:ptCount val="15"/>
                <c:pt idx="0">
                  <c:v>0.13341015466658768</c:v>
                </c:pt>
                <c:pt idx="1">
                  <c:v>0.18239024328656422</c:v>
                </c:pt>
                <c:pt idx="2">
                  <c:v>0.14978912225355376</c:v>
                </c:pt>
                <c:pt idx="3">
                  <c:v>0.2512692764041039</c:v>
                </c:pt>
                <c:pt idx="4">
                  <c:v>0.27400126236721745</c:v>
                </c:pt>
                <c:pt idx="5">
                  <c:v>0.17812109450673586</c:v>
                </c:pt>
                <c:pt idx="6">
                  <c:v>0.3295309747420096</c:v>
                </c:pt>
                <c:pt idx="7">
                  <c:v>0.3623474258609593</c:v>
                </c:pt>
                <c:pt idx="8">
                  <c:v>0.24118583451866571</c:v>
                </c:pt>
                <c:pt idx="9">
                  <c:v>0.23275756051879645</c:v>
                </c:pt>
                <c:pt idx="10">
                  <c:v>0.35114485138807633</c:v>
                </c:pt>
                <c:pt idx="11">
                  <c:v>0.21592123126942939</c:v>
                </c:pt>
                <c:pt idx="12">
                  <c:v>8.9384160396809659E-2</c:v>
                </c:pt>
                <c:pt idx="13">
                  <c:v>9.0420781586217469E-2</c:v>
                </c:pt>
                <c:pt idx="14">
                  <c:v>8.4266114773781597E-2</c:v>
                </c:pt>
              </c:numCache>
            </c:numRef>
          </c:val>
          <c:extLst>
            <c:ext xmlns:c16="http://schemas.microsoft.com/office/drawing/2014/chart" uri="{C3380CC4-5D6E-409C-BE32-E72D297353CC}">
              <c16:uniqueId val="{00000001-76FA-438A-9977-C589E7114AC2}"/>
            </c:ext>
          </c:extLst>
        </c:ser>
        <c:ser>
          <c:idx val="2"/>
          <c:order val="2"/>
          <c:tx>
            <c:strRef>
              <c:f>Sheet1!$D$1</c:f>
              <c:strCache>
                <c:ptCount val="1"/>
                <c:pt idx="0">
                  <c:v>REGULAR</c:v>
                </c:pt>
              </c:strCache>
            </c:strRef>
          </c:tx>
          <c:invertIfNegative val="0"/>
          <c:dLbls>
            <c:spPr>
              <a:solidFill>
                <a:schemeClr val="lt1"/>
              </a:solidFill>
              <a:ln w="10795" cap="flat" cmpd="sng" algn="ctr">
                <a:solidFill>
                  <a:schemeClr val="accent3"/>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2017</c:v>
                </c:pt>
                <c:pt idx="1">
                  <c:v>2018</c:v>
                </c:pt>
                <c:pt idx="2">
                  <c:v>2019</c:v>
                </c:pt>
                <c:pt idx="3">
                  <c:v>2017</c:v>
                </c:pt>
                <c:pt idx="4">
                  <c:v>2018</c:v>
                </c:pt>
                <c:pt idx="5">
                  <c:v>2019</c:v>
                </c:pt>
                <c:pt idx="6">
                  <c:v>2017</c:v>
                </c:pt>
                <c:pt idx="7">
                  <c:v>2018</c:v>
                </c:pt>
                <c:pt idx="8">
                  <c:v>2019</c:v>
                </c:pt>
                <c:pt idx="9">
                  <c:v>2017</c:v>
                </c:pt>
                <c:pt idx="10">
                  <c:v>2018</c:v>
                </c:pt>
                <c:pt idx="11">
                  <c:v>2019</c:v>
                </c:pt>
                <c:pt idx="12">
                  <c:v>2017</c:v>
                </c:pt>
                <c:pt idx="13">
                  <c:v>2018</c:v>
                </c:pt>
                <c:pt idx="14">
                  <c:v>2019</c:v>
                </c:pt>
              </c:numCache>
            </c:numRef>
          </c:cat>
          <c:val>
            <c:numRef>
              <c:f>Sheet1!$D$2:$D$16</c:f>
              <c:numCache>
                <c:formatCode>0%</c:formatCode>
                <c:ptCount val="15"/>
                <c:pt idx="0">
                  <c:v>0.84871690184030923</c:v>
                </c:pt>
                <c:pt idx="1">
                  <c:v>0.79954980126126629</c:v>
                </c:pt>
                <c:pt idx="2">
                  <c:v>0.8253634187154435</c:v>
                </c:pt>
                <c:pt idx="3">
                  <c:v>0.74681047581845661</c:v>
                </c:pt>
                <c:pt idx="4">
                  <c:v>0.72155239988038378</c:v>
                </c:pt>
                <c:pt idx="5">
                  <c:v>0.81039033131997285</c:v>
                </c:pt>
                <c:pt idx="6">
                  <c:v>0.66664590614396579</c:v>
                </c:pt>
                <c:pt idx="7">
                  <c:v>0.6333364805072188</c:v>
                </c:pt>
                <c:pt idx="8">
                  <c:v>0.75169731124665939</c:v>
                </c:pt>
                <c:pt idx="9">
                  <c:v>0.73366569176967478</c:v>
                </c:pt>
                <c:pt idx="10">
                  <c:v>0.60052050239680277</c:v>
                </c:pt>
                <c:pt idx="11">
                  <c:v>0.74385620138062447</c:v>
                </c:pt>
                <c:pt idx="12">
                  <c:v>0.90692164808625686</c:v>
                </c:pt>
                <c:pt idx="13">
                  <c:v>0.90065301836120482</c:v>
                </c:pt>
                <c:pt idx="14">
                  <c:v>0.90839238313202175</c:v>
                </c:pt>
              </c:numCache>
            </c:numRef>
          </c:val>
          <c:extLst>
            <c:ext xmlns:c16="http://schemas.microsoft.com/office/drawing/2014/chart" uri="{C3380CC4-5D6E-409C-BE32-E72D297353CC}">
              <c16:uniqueId val="{00000002-76FA-438A-9977-C589E7114AC2}"/>
            </c:ext>
          </c:extLst>
        </c:ser>
        <c:dLbls>
          <c:showLegendKey val="0"/>
          <c:showVal val="0"/>
          <c:showCatName val="0"/>
          <c:showSerName val="0"/>
          <c:showPercent val="0"/>
          <c:showBubbleSize val="0"/>
        </c:dLbls>
        <c:gapWidth val="50"/>
        <c:overlap val="100"/>
        <c:axId val="903430144"/>
        <c:axId val="903431680"/>
      </c:barChart>
      <c:catAx>
        <c:axId val="903430144"/>
        <c:scaling>
          <c:orientation val="minMax"/>
        </c:scaling>
        <c:delete val="0"/>
        <c:axPos val="b"/>
        <c:majorGridlines/>
        <c:numFmt formatCode="General" sourceLinked="1"/>
        <c:majorTickMark val="out"/>
        <c:minorTickMark val="none"/>
        <c:tickLblPos val="nextTo"/>
        <c:txPr>
          <a:bodyPr/>
          <a:lstStyle/>
          <a:p>
            <a:pPr>
              <a:defRPr sz="800"/>
            </a:pPr>
            <a:endParaRPr lang="es-419"/>
          </a:p>
        </c:txPr>
        <c:crossAx val="903431680"/>
        <c:crosses val="autoZero"/>
        <c:auto val="1"/>
        <c:lblAlgn val="ctr"/>
        <c:lblOffset val="100"/>
        <c:tickMarkSkip val="3"/>
        <c:noMultiLvlLbl val="0"/>
      </c:catAx>
      <c:valAx>
        <c:axId val="903431680"/>
        <c:scaling>
          <c:orientation val="minMax"/>
        </c:scaling>
        <c:delete val="1"/>
        <c:axPos val="l"/>
        <c:numFmt formatCode="0%" sourceLinked="1"/>
        <c:majorTickMark val="out"/>
        <c:minorTickMark val="none"/>
        <c:tickLblPos val="nextTo"/>
        <c:crossAx val="903430144"/>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CONGELADA</c:v>
                </c:pt>
              </c:strCache>
            </c:strRef>
          </c:tx>
          <c:invertIfNegative val="0"/>
          <c:cat>
            <c:numRef>
              <c:f>Sheet1!$A$2:$A$17</c:f>
              <c:numCache>
                <c:formatCode>General</c:formatCode>
                <c:ptCount val="16"/>
                <c:pt idx="0">
                  <c:v>2017</c:v>
                </c:pt>
                <c:pt idx="1">
                  <c:v>2018</c:v>
                </c:pt>
                <c:pt idx="2">
                  <c:v>2019</c:v>
                </c:pt>
                <c:pt idx="3">
                  <c:v>2017</c:v>
                </c:pt>
                <c:pt idx="4">
                  <c:v>2018</c:v>
                </c:pt>
                <c:pt idx="5">
                  <c:v>2019</c:v>
                </c:pt>
                <c:pt idx="6">
                  <c:v>2017</c:v>
                </c:pt>
                <c:pt idx="7">
                  <c:v>2018</c:v>
                </c:pt>
                <c:pt idx="8">
                  <c:v>2019</c:v>
                </c:pt>
                <c:pt idx="9">
                  <c:v>2017</c:v>
                </c:pt>
                <c:pt idx="10">
                  <c:v>2018</c:v>
                </c:pt>
                <c:pt idx="11">
                  <c:v>2019</c:v>
                </c:pt>
                <c:pt idx="12">
                  <c:v>2018</c:v>
                </c:pt>
                <c:pt idx="13">
                  <c:v>2019</c:v>
                </c:pt>
                <c:pt idx="14">
                  <c:v>2018</c:v>
                </c:pt>
                <c:pt idx="15">
                  <c:v>2019</c:v>
                </c:pt>
              </c:numCache>
            </c:numRef>
          </c:cat>
          <c:val>
            <c:numRef>
              <c:f>Sheet1!$B$2:$B$17</c:f>
              <c:numCache>
                <c:formatCode>0%</c:formatCode>
                <c:ptCount val="16"/>
                <c:pt idx="0">
                  <c:v>1.9587666757058136E-3</c:v>
                </c:pt>
                <c:pt idx="1">
                  <c:v>5.2892243141241819E-3</c:v>
                </c:pt>
                <c:pt idx="2">
                  <c:v>6.7987926040730751E-3</c:v>
                </c:pt>
                <c:pt idx="3">
                  <c:v>2.4531088443316505E-3</c:v>
                </c:pt>
                <c:pt idx="4">
                  <c:v>4.4226362299136616E-3</c:v>
                </c:pt>
                <c:pt idx="5">
                  <c:v>3.8084855931710244E-3</c:v>
                </c:pt>
                <c:pt idx="6">
                  <c:v>4.7113807230503499E-3</c:v>
                </c:pt>
                <c:pt idx="7">
                  <c:v>3.2627296356693195E-3</c:v>
                </c:pt>
                <c:pt idx="8">
                  <c:v>6.7002327393364874E-3</c:v>
                </c:pt>
                <c:pt idx="9">
                  <c:v>5.073996667679658E-3</c:v>
                </c:pt>
                <c:pt idx="10">
                  <c:v>7.9289289234270744E-4</c:v>
                </c:pt>
                <c:pt idx="11">
                  <c:v>7.4560731125972732E-3</c:v>
                </c:pt>
                <c:pt idx="12">
                  <c:v>1.2027168881023178E-3</c:v>
                </c:pt>
                <c:pt idx="13">
                  <c:v>1.1836545447079131E-2</c:v>
                </c:pt>
                <c:pt idx="14">
                  <c:v>2.0162371323255539E-3</c:v>
                </c:pt>
                <c:pt idx="15">
                  <c:v>3.2276377759188151E-3</c:v>
                </c:pt>
              </c:numCache>
            </c:numRef>
          </c:val>
          <c:extLst>
            <c:ext xmlns:c16="http://schemas.microsoft.com/office/drawing/2014/chart" uri="{C3380CC4-5D6E-409C-BE32-E72D297353CC}">
              <c16:uniqueId val="{00000000-5626-4018-9248-4DBA5BCDD7B0}"/>
            </c:ext>
          </c:extLst>
        </c:ser>
        <c:ser>
          <c:idx val="1"/>
          <c:order val="1"/>
          <c:tx>
            <c:strRef>
              <c:f>Sheet1!$C$1</c:f>
              <c:strCache>
                <c:ptCount val="1"/>
                <c:pt idx="0">
                  <c:v>CRIOLLA/AMARILLA</c:v>
                </c:pt>
              </c:strCache>
            </c:strRef>
          </c:tx>
          <c:invertIfNegative val="0"/>
          <c:dLbls>
            <c:spPr>
              <a:solidFill>
                <a:schemeClr val="lt1"/>
              </a:solidFill>
              <a:ln w="10795" cap="flat" cmpd="sng" algn="ctr">
                <a:solidFill>
                  <a:schemeClr val="accent2"/>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2017</c:v>
                </c:pt>
                <c:pt idx="1">
                  <c:v>2018</c:v>
                </c:pt>
                <c:pt idx="2">
                  <c:v>2019</c:v>
                </c:pt>
                <c:pt idx="3">
                  <c:v>2017</c:v>
                </c:pt>
                <c:pt idx="4">
                  <c:v>2018</c:v>
                </c:pt>
                <c:pt idx="5">
                  <c:v>2019</c:v>
                </c:pt>
                <c:pt idx="6">
                  <c:v>2017</c:v>
                </c:pt>
                <c:pt idx="7">
                  <c:v>2018</c:v>
                </c:pt>
                <c:pt idx="8">
                  <c:v>2019</c:v>
                </c:pt>
                <c:pt idx="9">
                  <c:v>2017</c:v>
                </c:pt>
                <c:pt idx="10">
                  <c:v>2018</c:v>
                </c:pt>
                <c:pt idx="11">
                  <c:v>2019</c:v>
                </c:pt>
                <c:pt idx="12">
                  <c:v>2018</c:v>
                </c:pt>
                <c:pt idx="13">
                  <c:v>2019</c:v>
                </c:pt>
                <c:pt idx="14">
                  <c:v>2018</c:v>
                </c:pt>
                <c:pt idx="15">
                  <c:v>2019</c:v>
                </c:pt>
              </c:numCache>
            </c:numRef>
          </c:cat>
          <c:val>
            <c:numRef>
              <c:f>Sheet1!$C$2:$C$17</c:f>
              <c:numCache>
                <c:formatCode>0%</c:formatCode>
                <c:ptCount val="16"/>
                <c:pt idx="0">
                  <c:v>3.6781402322154606E-2</c:v>
                </c:pt>
                <c:pt idx="1">
                  <c:v>4.9407924060536179E-2</c:v>
                </c:pt>
                <c:pt idx="2">
                  <c:v>5.6881443001038499E-2</c:v>
                </c:pt>
                <c:pt idx="3">
                  <c:v>0.1076234819804071</c:v>
                </c:pt>
                <c:pt idx="4">
                  <c:v>0.14854640093165641</c:v>
                </c:pt>
                <c:pt idx="5">
                  <c:v>8.647531057658632E-2</c:v>
                </c:pt>
                <c:pt idx="6">
                  <c:v>0.18443951596834146</c:v>
                </c:pt>
                <c:pt idx="7">
                  <c:v>0.21133499120461555</c:v>
                </c:pt>
                <c:pt idx="8">
                  <c:v>0.14133189385325579</c:v>
                </c:pt>
                <c:pt idx="9">
                  <c:v>0.10702920431622626</c:v>
                </c:pt>
                <c:pt idx="10">
                  <c:v>0.17124989320349568</c:v>
                </c:pt>
                <c:pt idx="11">
                  <c:v>0.10690313775742698</c:v>
                </c:pt>
                <c:pt idx="12">
                  <c:v>4.2976178018952975E-2</c:v>
                </c:pt>
                <c:pt idx="13">
                  <c:v>4.2605799793534911E-2</c:v>
                </c:pt>
                <c:pt idx="14">
                  <c:v>5.805127350503525E-2</c:v>
                </c:pt>
                <c:pt idx="15">
                  <c:v>0.10134847300145684</c:v>
                </c:pt>
              </c:numCache>
            </c:numRef>
          </c:val>
          <c:extLst>
            <c:ext xmlns:c16="http://schemas.microsoft.com/office/drawing/2014/chart" uri="{C3380CC4-5D6E-409C-BE32-E72D297353CC}">
              <c16:uniqueId val="{00000001-5626-4018-9248-4DBA5BCDD7B0}"/>
            </c:ext>
          </c:extLst>
        </c:ser>
        <c:ser>
          <c:idx val="2"/>
          <c:order val="2"/>
          <c:tx>
            <c:strRef>
              <c:f>Sheet1!$D$1</c:f>
              <c:strCache>
                <c:ptCount val="1"/>
                <c:pt idx="0">
                  <c:v>REGULAR</c:v>
                </c:pt>
              </c:strCache>
            </c:strRef>
          </c:tx>
          <c:invertIfNegative val="0"/>
          <c:dLbls>
            <c:spPr>
              <a:solidFill>
                <a:schemeClr val="lt1"/>
              </a:solidFill>
              <a:ln w="10795" cap="flat" cmpd="sng" algn="ctr">
                <a:solidFill>
                  <a:schemeClr val="accent3"/>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2017</c:v>
                </c:pt>
                <c:pt idx="1">
                  <c:v>2018</c:v>
                </c:pt>
                <c:pt idx="2">
                  <c:v>2019</c:v>
                </c:pt>
                <c:pt idx="3">
                  <c:v>2017</c:v>
                </c:pt>
                <c:pt idx="4">
                  <c:v>2018</c:v>
                </c:pt>
                <c:pt idx="5">
                  <c:v>2019</c:v>
                </c:pt>
                <c:pt idx="6">
                  <c:v>2017</c:v>
                </c:pt>
                <c:pt idx="7">
                  <c:v>2018</c:v>
                </c:pt>
                <c:pt idx="8">
                  <c:v>2019</c:v>
                </c:pt>
                <c:pt idx="9">
                  <c:v>2017</c:v>
                </c:pt>
                <c:pt idx="10">
                  <c:v>2018</c:v>
                </c:pt>
                <c:pt idx="11">
                  <c:v>2019</c:v>
                </c:pt>
                <c:pt idx="12">
                  <c:v>2018</c:v>
                </c:pt>
                <c:pt idx="13">
                  <c:v>2019</c:v>
                </c:pt>
                <c:pt idx="14">
                  <c:v>2018</c:v>
                </c:pt>
                <c:pt idx="15">
                  <c:v>2019</c:v>
                </c:pt>
              </c:numCache>
            </c:numRef>
          </c:cat>
          <c:val>
            <c:numRef>
              <c:f>Sheet1!$D$2:$D$17</c:f>
              <c:numCache>
                <c:formatCode>0%</c:formatCode>
                <c:ptCount val="16"/>
                <c:pt idx="0">
                  <c:v>0.96125983100213952</c:v>
                </c:pt>
                <c:pt idx="1">
                  <c:v>0.94530285162533967</c:v>
                </c:pt>
                <c:pt idx="2">
                  <c:v>0.9363197643948884</c:v>
                </c:pt>
                <c:pt idx="3">
                  <c:v>0.88992340917526136</c:v>
                </c:pt>
                <c:pt idx="4">
                  <c:v>0.84703096283842982</c:v>
                </c:pt>
                <c:pt idx="5">
                  <c:v>0.90971620383024265</c:v>
                </c:pt>
                <c:pt idx="6">
                  <c:v>0.81084910330860815</c:v>
                </c:pt>
                <c:pt idx="7">
                  <c:v>0.78540227915971517</c:v>
                </c:pt>
                <c:pt idx="8">
                  <c:v>0.85196787340740765</c:v>
                </c:pt>
                <c:pt idx="9">
                  <c:v>0.88789679901609408</c:v>
                </c:pt>
                <c:pt idx="10">
                  <c:v>0.82795721390416166</c:v>
                </c:pt>
                <c:pt idx="11">
                  <c:v>0.88564078912997568</c:v>
                </c:pt>
                <c:pt idx="12">
                  <c:v>0.9558211050929446</c:v>
                </c:pt>
                <c:pt idx="13">
                  <c:v>0.94555765475938602</c:v>
                </c:pt>
                <c:pt idx="14">
                  <c:v>0.93993248936263918</c:v>
                </c:pt>
                <c:pt idx="15">
                  <c:v>0.89542388922262428</c:v>
                </c:pt>
              </c:numCache>
            </c:numRef>
          </c:val>
          <c:extLst>
            <c:ext xmlns:c16="http://schemas.microsoft.com/office/drawing/2014/chart" uri="{C3380CC4-5D6E-409C-BE32-E72D297353CC}">
              <c16:uniqueId val="{00000002-5626-4018-9248-4DBA5BCDD7B0}"/>
            </c:ext>
          </c:extLst>
        </c:ser>
        <c:dLbls>
          <c:showLegendKey val="0"/>
          <c:showVal val="0"/>
          <c:showCatName val="0"/>
          <c:showSerName val="0"/>
          <c:showPercent val="0"/>
          <c:showBubbleSize val="0"/>
        </c:dLbls>
        <c:gapWidth val="50"/>
        <c:overlap val="100"/>
        <c:axId val="903547904"/>
        <c:axId val="903549696"/>
      </c:barChart>
      <c:catAx>
        <c:axId val="903547904"/>
        <c:scaling>
          <c:orientation val="minMax"/>
        </c:scaling>
        <c:delete val="0"/>
        <c:axPos val="b"/>
        <c:majorGridlines/>
        <c:numFmt formatCode="General" sourceLinked="1"/>
        <c:majorTickMark val="out"/>
        <c:minorTickMark val="none"/>
        <c:tickLblPos val="nextTo"/>
        <c:txPr>
          <a:bodyPr/>
          <a:lstStyle/>
          <a:p>
            <a:pPr>
              <a:defRPr sz="800"/>
            </a:pPr>
            <a:endParaRPr lang="es-419"/>
          </a:p>
        </c:txPr>
        <c:crossAx val="903549696"/>
        <c:crosses val="autoZero"/>
        <c:auto val="1"/>
        <c:lblAlgn val="ctr"/>
        <c:lblOffset val="100"/>
        <c:tickMarkSkip val="3"/>
        <c:noMultiLvlLbl val="0"/>
      </c:catAx>
      <c:valAx>
        <c:axId val="903549696"/>
        <c:scaling>
          <c:orientation val="minMax"/>
        </c:scaling>
        <c:delete val="1"/>
        <c:axPos val="l"/>
        <c:numFmt formatCode="0%" sourceLinked="1"/>
        <c:majorTickMark val="out"/>
        <c:minorTickMark val="none"/>
        <c:tickLblPos val="nextTo"/>
        <c:crossAx val="903547904"/>
        <c:crosses val="autoZero"/>
        <c:crossBetween val="between"/>
      </c:valAx>
    </c:plotArea>
    <c:legend>
      <c:legendPos val="b"/>
      <c:overlay val="0"/>
      <c:txPr>
        <a:bodyPr/>
        <a:lstStyle/>
        <a:p>
          <a:pPr>
            <a:defRPr sz="10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c:v>
                </c:pt>
              </c:strCache>
            </c:strRef>
          </c:tx>
          <c:invertIfNegative val="0"/>
          <c:dLbls>
            <c:spPr>
              <a:solidFill>
                <a:schemeClr val="lt1"/>
              </a:solidFill>
              <a:ln w="10795" cap="flat" cmpd="sng" algn="ctr">
                <a:solidFill>
                  <a:schemeClr val="accent1"/>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BOGOTA</c:v>
                </c:pt>
                <c:pt idx="1">
                  <c:v>MEDELLIN</c:v>
                </c:pt>
                <c:pt idx="2">
                  <c:v>CALI</c:v>
                </c:pt>
                <c:pt idx="3">
                  <c:v>BUCARAMANGA</c:v>
                </c:pt>
                <c:pt idx="4">
                  <c:v>BARRANQUILLA</c:v>
                </c:pt>
                <c:pt idx="5">
                  <c:v>CARTAGENA</c:v>
                </c:pt>
              </c:strCache>
            </c:strRef>
          </c:cat>
          <c:val>
            <c:numRef>
              <c:f>Sheet1!$B$2:$G$2</c:f>
              <c:numCache>
                <c:formatCode>0.0</c:formatCode>
                <c:ptCount val="6"/>
                <c:pt idx="0">
                  <c:v>43.023618789456293</c:v>
                </c:pt>
                <c:pt idx="1">
                  <c:v>30.701224880018508</c:v>
                </c:pt>
                <c:pt idx="2">
                  <c:v>21.918278001837756</c:v>
                </c:pt>
                <c:pt idx="3">
                  <c:v>38.123978722247671</c:v>
                </c:pt>
                <c:pt idx="4">
                  <c:v>19.278181636718521</c:v>
                </c:pt>
                <c:pt idx="5">
                  <c:v>32.013190582443769</c:v>
                </c:pt>
              </c:numCache>
            </c:numRef>
          </c:val>
          <c:extLst>
            <c:ext xmlns:c16="http://schemas.microsoft.com/office/drawing/2014/chart" uri="{C3380CC4-5D6E-409C-BE32-E72D297353CC}">
              <c16:uniqueId val="{00000000-2FBA-47F3-B04E-57F71E95849A}"/>
            </c:ext>
          </c:extLst>
        </c:ser>
        <c:ser>
          <c:idx val="1"/>
          <c:order val="1"/>
          <c:tx>
            <c:strRef>
              <c:f>Sheet1!$A$3</c:f>
              <c:strCache>
                <c:ptCount val="1"/>
                <c:pt idx="0">
                  <c:v>2018</c:v>
                </c:pt>
              </c:strCache>
            </c:strRef>
          </c:tx>
          <c:invertIfNegative val="0"/>
          <c:cat>
            <c:strRef>
              <c:f>Sheet1!$B$1:$G$1</c:f>
              <c:strCache>
                <c:ptCount val="6"/>
                <c:pt idx="0">
                  <c:v>BOGOTA</c:v>
                </c:pt>
                <c:pt idx="1">
                  <c:v>MEDELLIN</c:v>
                </c:pt>
                <c:pt idx="2">
                  <c:v>CALI</c:v>
                </c:pt>
                <c:pt idx="3">
                  <c:v>BUCARAMANGA</c:v>
                </c:pt>
                <c:pt idx="4">
                  <c:v>BARRANQUILLA</c:v>
                </c:pt>
                <c:pt idx="5">
                  <c:v>CARTAGENA</c:v>
                </c:pt>
              </c:strCache>
            </c:strRef>
          </c:cat>
          <c:val>
            <c:numRef>
              <c:f>Sheet1!$B$3:$G$3</c:f>
              <c:numCache>
                <c:formatCode>0.0</c:formatCode>
                <c:ptCount val="6"/>
                <c:pt idx="0">
                  <c:v>31.396665783874923</c:v>
                </c:pt>
                <c:pt idx="1">
                  <c:v>31.403023908143041</c:v>
                </c:pt>
                <c:pt idx="2">
                  <c:v>21.177781342580356</c:v>
                </c:pt>
                <c:pt idx="3">
                  <c:v>23.439992308858987</c:v>
                </c:pt>
                <c:pt idx="4">
                  <c:v>18.476316441334703</c:v>
                </c:pt>
                <c:pt idx="5">
                  <c:v>23.539626781659194</c:v>
                </c:pt>
              </c:numCache>
            </c:numRef>
          </c:val>
          <c:extLst>
            <c:ext xmlns:c16="http://schemas.microsoft.com/office/drawing/2014/chart" uri="{C3380CC4-5D6E-409C-BE32-E72D297353CC}">
              <c16:uniqueId val="{00000001-2FBA-47F3-B04E-57F71E95849A}"/>
            </c:ext>
          </c:extLst>
        </c:ser>
        <c:ser>
          <c:idx val="2"/>
          <c:order val="2"/>
          <c:tx>
            <c:strRef>
              <c:f>Sheet1!$A$4</c:f>
              <c:strCache>
                <c:ptCount val="1"/>
                <c:pt idx="0">
                  <c:v>2019</c:v>
                </c:pt>
              </c:strCache>
            </c:strRef>
          </c:tx>
          <c:invertIfNegative val="0"/>
          <c:dLbls>
            <c:spPr>
              <a:solidFill>
                <a:schemeClr val="lt1"/>
              </a:solidFill>
              <a:ln w="10795" cap="flat" cmpd="sng" algn="ctr">
                <a:solidFill>
                  <a:schemeClr val="accent3"/>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BOGOTA</c:v>
                </c:pt>
                <c:pt idx="1">
                  <c:v>MEDELLIN</c:v>
                </c:pt>
                <c:pt idx="2">
                  <c:v>CALI</c:v>
                </c:pt>
                <c:pt idx="3">
                  <c:v>BUCARAMANGA</c:v>
                </c:pt>
                <c:pt idx="4">
                  <c:v>BARRANQUILLA</c:v>
                </c:pt>
                <c:pt idx="5">
                  <c:v>CARTAGENA</c:v>
                </c:pt>
              </c:strCache>
            </c:strRef>
          </c:cat>
          <c:val>
            <c:numRef>
              <c:f>Sheet1!$B$4:$G$4</c:f>
              <c:numCache>
                <c:formatCode>0.0</c:formatCode>
                <c:ptCount val="6"/>
                <c:pt idx="0">
                  <c:v>32.598630457907682</c:v>
                </c:pt>
                <c:pt idx="1">
                  <c:v>34.796492595807926</c:v>
                </c:pt>
                <c:pt idx="2">
                  <c:v>24.170920141113697</c:v>
                </c:pt>
                <c:pt idx="3">
                  <c:v>36.691353604406174</c:v>
                </c:pt>
                <c:pt idx="4">
                  <c:v>17.992054795283845</c:v>
                </c:pt>
                <c:pt idx="5">
                  <c:v>21.262970970182511</c:v>
                </c:pt>
              </c:numCache>
            </c:numRef>
          </c:val>
          <c:extLst>
            <c:ext xmlns:c16="http://schemas.microsoft.com/office/drawing/2014/chart" uri="{C3380CC4-5D6E-409C-BE32-E72D297353CC}">
              <c16:uniqueId val="{00000002-2FBA-47F3-B04E-57F71E95849A}"/>
            </c:ext>
          </c:extLst>
        </c:ser>
        <c:dLbls>
          <c:showLegendKey val="0"/>
          <c:showVal val="0"/>
          <c:showCatName val="0"/>
          <c:showSerName val="0"/>
          <c:showPercent val="0"/>
          <c:showBubbleSize val="0"/>
        </c:dLbls>
        <c:gapWidth val="50"/>
        <c:axId val="908163328"/>
        <c:axId val="908328960"/>
      </c:barChart>
      <c:catAx>
        <c:axId val="908163328"/>
        <c:scaling>
          <c:orientation val="minMax"/>
        </c:scaling>
        <c:delete val="0"/>
        <c:axPos val="b"/>
        <c:majorGridlines/>
        <c:numFmt formatCode="General" sourceLinked="0"/>
        <c:majorTickMark val="out"/>
        <c:minorTickMark val="none"/>
        <c:tickLblPos val="nextTo"/>
        <c:txPr>
          <a:bodyPr/>
          <a:lstStyle/>
          <a:p>
            <a:pPr>
              <a:defRPr sz="1000" b="1"/>
            </a:pPr>
            <a:endParaRPr lang="es-419"/>
          </a:p>
        </c:txPr>
        <c:crossAx val="908328960"/>
        <c:crosses val="autoZero"/>
        <c:auto val="1"/>
        <c:lblAlgn val="ctr"/>
        <c:lblOffset val="100"/>
        <c:noMultiLvlLbl val="0"/>
      </c:catAx>
      <c:valAx>
        <c:axId val="908328960"/>
        <c:scaling>
          <c:orientation val="minMax"/>
          <c:min val="0.75000000000000011"/>
        </c:scaling>
        <c:delete val="1"/>
        <c:axPos val="l"/>
        <c:numFmt formatCode="0.0" sourceLinked="1"/>
        <c:majorTickMark val="out"/>
        <c:minorTickMark val="none"/>
        <c:tickLblPos val="nextTo"/>
        <c:crossAx val="908163328"/>
        <c:crosses val="autoZero"/>
        <c:crossBetween val="between"/>
      </c:valAx>
    </c:plotArea>
    <c:legend>
      <c:legendPos val="b"/>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c:v>
                </c:pt>
              </c:strCache>
            </c:strRef>
          </c:tx>
          <c:invertIfNegative val="0"/>
          <c:dLbls>
            <c:spPr>
              <a:solidFill>
                <a:schemeClr val="lt1"/>
              </a:solidFill>
              <a:ln w="10795" cap="flat" cmpd="sng" algn="ctr">
                <a:solidFill>
                  <a:schemeClr val="accent1"/>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BOGOTA</c:v>
                </c:pt>
                <c:pt idx="1">
                  <c:v>MEDELLIN</c:v>
                </c:pt>
                <c:pt idx="2">
                  <c:v>CALI</c:v>
                </c:pt>
                <c:pt idx="3">
                  <c:v>BUCARAMANGA</c:v>
                </c:pt>
                <c:pt idx="4">
                  <c:v>BARRANQUILLA</c:v>
                </c:pt>
              </c:strCache>
            </c:strRef>
          </c:cat>
          <c:val>
            <c:numRef>
              <c:f>Sheet1!$B$2:$F$2</c:f>
              <c:numCache>
                <c:formatCode>0.0</c:formatCode>
                <c:ptCount val="5"/>
                <c:pt idx="0">
                  <c:v>10.964383930012826</c:v>
                </c:pt>
                <c:pt idx="1">
                  <c:v>12.581165615213052</c:v>
                </c:pt>
                <c:pt idx="2">
                  <c:v>12.266052410996823</c:v>
                </c:pt>
                <c:pt idx="3">
                  <c:v>15.210277720267971</c:v>
                </c:pt>
                <c:pt idx="4">
                  <c:v>6.7861965703450533</c:v>
                </c:pt>
              </c:numCache>
            </c:numRef>
          </c:val>
          <c:extLst>
            <c:ext xmlns:c16="http://schemas.microsoft.com/office/drawing/2014/chart" uri="{C3380CC4-5D6E-409C-BE32-E72D297353CC}">
              <c16:uniqueId val="{00000000-383D-46B0-9994-62AD5925196C}"/>
            </c:ext>
          </c:extLst>
        </c:ser>
        <c:ser>
          <c:idx val="1"/>
          <c:order val="1"/>
          <c:tx>
            <c:strRef>
              <c:f>Sheet1!$A$3</c:f>
              <c:strCache>
                <c:ptCount val="1"/>
                <c:pt idx="0">
                  <c:v>2018</c:v>
                </c:pt>
              </c:strCache>
            </c:strRef>
          </c:tx>
          <c:invertIfNegative val="0"/>
          <c:cat>
            <c:strRef>
              <c:f>Sheet1!$B$1:$F$1</c:f>
              <c:strCache>
                <c:ptCount val="5"/>
                <c:pt idx="0">
                  <c:v>BOGOTA</c:v>
                </c:pt>
                <c:pt idx="1">
                  <c:v>MEDELLIN</c:v>
                </c:pt>
                <c:pt idx="2">
                  <c:v>CALI</c:v>
                </c:pt>
                <c:pt idx="3">
                  <c:v>BUCARAMANGA</c:v>
                </c:pt>
                <c:pt idx="4">
                  <c:v>BARRANQUILLA</c:v>
                </c:pt>
              </c:strCache>
            </c:strRef>
          </c:cat>
          <c:val>
            <c:numRef>
              <c:f>Sheet1!$B$3:$F$3</c:f>
              <c:numCache>
                <c:formatCode>0.0</c:formatCode>
                <c:ptCount val="5"/>
                <c:pt idx="0">
                  <c:v>10.833492141587023</c:v>
                </c:pt>
                <c:pt idx="1">
                  <c:v>13.79365165445569</c:v>
                </c:pt>
                <c:pt idx="2">
                  <c:v>13.186457262671883</c:v>
                </c:pt>
                <c:pt idx="3">
                  <c:v>13.313795627231025</c:v>
                </c:pt>
                <c:pt idx="4">
                  <c:v>7.5401921677233297</c:v>
                </c:pt>
              </c:numCache>
            </c:numRef>
          </c:val>
          <c:extLst>
            <c:ext xmlns:c16="http://schemas.microsoft.com/office/drawing/2014/chart" uri="{C3380CC4-5D6E-409C-BE32-E72D297353CC}">
              <c16:uniqueId val="{00000001-383D-46B0-9994-62AD5925196C}"/>
            </c:ext>
          </c:extLst>
        </c:ser>
        <c:ser>
          <c:idx val="2"/>
          <c:order val="2"/>
          <c:tx>
            <c:strRef>
              <c:f>Sheet1!$A$4</c:f>
              <c:strCache>
                <c:ptCount val="1"/>
                <c:pt idx="0">
                  <c:v>2019</c:v>
                </c:pt>
              </c:strCache>
            </c:strRef>
          </c:tx>
          <c:invertIfNegative val="0"/>
          <c:dLbls>
            <c:spPr>
              <a:solidFill>
                <a:schemeClr val="lt1"/>
              </a:solidFill>
              <a:ln w="10795" cap="flat" cmpd="sng" algn="ctr">
                <a:solidFill>
                  <a:schemeClr val="accent3"/>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BOGOTA</c:v>
                </c:pt>
                <c:pt idx="1">
                  <c:v>MEDELLIN</c:v>
                </c:pt>
                <c:pt idx="2">
                  <c:v>CALI</c:v>
                </c:pt>
                <c:pt idx="3">
                  <c:v>BUCARAMANGA</c:v>
                </c:pt>
                <c:pt idx="4">
                  <c:v>BARRANQUILLA</c:v>
                </c:pt>
              </c:strCache>
            </c:strRef>
          </c:cat>
          <c:val>
            <c:numRef>
              <c:f>Sheet1!$B$4:$F$4</c:f>
              <c:numCache>
                <c:formatCode>0.0</c:formatCode>
                <c:ptCount val="5"/>
                <c:pt idx="0">
                  <c:v>10.166209157375212</c:v>
                </c:pt>
                <c:pt idx="1">
                  <c:v>12.667321879083334</c:v>
                </c:pt>
                <c:pt idx="2">
                  <c:v>11.702561740583205</c:v>
                </c:pt>
                <c:pt idx="3">
                  <c:v>14.328358437363521</c:v>
                </c:pt>
                <c:pt idx="4">
                  <c:v>6.4610191061895241</c:v>
                </c:pt>
              </c:numCache>
            </c:numRef>
          </c:val>
          <c:extLst>
            <c:ext xmlns:c16="http://schemas.microsoft.com/office/drawing/2014/chart" uri="{C3380CC4-5D6E-409C-BE32-E72D297353CC}">
              <c16:uniqueId val="{00000002-383D-46B0-9994-62AD5925196C}"/>
            </c:ext>
          </c:extLst>
        </c:ser>
        <c:dLbls>
          <c:showLegendKey val="0"/>
          <c:showVal val="0"/>
          <c:showCatName val="0"/>
          <c:showSerName val="0"/>
          <c:showPercent val="0"/>
          <c:showBubbleSize val="0"/>
        </c:dLbls>
        <c:gapWidth val="50"/>
        <c:axId val="908613504"/>
        <c:axId val="908615040"/>
      </c:barChart>
      <c:catAx>
        <c:axId val="908613504"/>
        <c:scaling>
          <c:orientation val="minMax"/>
        </c:scaling>
        <c:delete val="0"/>
        <c:axPos val="b"/>
        <c:majorGridlines/>
        <c:numFmt formatCode="General" sourceLinked="0"/>
        <c:majorTickMark val="out"/>
        <c:minorTickMark val="none"/>
        <c:tickLblPos val="nextTo"/>
        <c:txPr>
          <a:bodyPr/>
          <a:lstStyle/>
          <a:p>
            <a:pPr>
              <a:defRPr sz="1000" b="1"/>
            </a:pPr>
            <a:endParaRPr lang="es-419"/>
          </a:p>
        </c:txPr>
        <c:crossAx val="908615040"/>
        <c:crosses val="autoZero"/>
        <c:auto val="1"/>
        <c:lblAlgn val="ctr"/>
        <c:lblOffset val="100"/>
        <c:noMultiLvlLbl val="0"/>
      </c:catAx>
      <c:valAx>
        <c:axId val="908615040"/>
        <c:scaling>
          <c:orientation val="minMax"/>
          <c:min val="0.75000000000000011"/>
        </c:scaling>
        <c:delete val="1"/>
        <c:axPos val="l"/>
        <c:numFmt formatCode="0.0" sourceLinked="1"/>
        <c:majorTickMark val="out"/>
        <c:minorTickMark val="none"/>
        <c:tickLblPos val="nextTo"/>
        <c:crossAx val="908613504"/>
        <c:crosses val="autoZero"/>
        <c:crossBetween val="between"/>
      </c:valAx>
    </c:plotArea>
    <c:legend>
      <c:legendPos val="b"/>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c:v>
                </c:pt>
              </c:strCache>
            </c:strRef>
          </c:tx>
          <c:invertIfNegative val="0"/>
          <c:dLbls>
            <c:spPr>
              <a:solidFill>
                <a:schemeClr val="lt1"/>
              </a:solidFill>
              <a:ln w="10795" cap="flat" cmpd="sng" algn="ctr">
                <a:solidFill>
                  <a:schemeClr val="accent1"/>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BOGOTA</c:v>
                </c:pt>
                <c:pt idx="1">
                  <c:v>MEDELLIN</c:v>
                </c:pt>
                <c:pt idx="2">
                  <c:v>CALI</c:v>
                </c:pt>
                <c:pt idx="3">
                  <c:v>BUCARAMANGA</c:v>
                </c:pt>
                <c:pt idx="4">
                  <c:v>BARRANQUILLA</c:v>
                </c:pt>
                <c:pt idx="5">
                  <c:v>CARTAGENA</c:v>
                </c:pt>
                <c:pt idx="6">
                  <c:v>PEREIRA</c:v>
                </c:pt>
                <c:pt idx="7">
                  <c:v>MANIZALES</c:v>
                </c:pt>
                <c:pt idx="8">
                  <c:v>IBAGUE</c:v>
                </c:pt>
                <c:pt idx="9">
                  <c:v>SANTA MARTA</c:v>
                </c:pt>
                <c:pt idx="10">
                  <c:v>ARMENIA</c:v>
                </c:pt>
              </c:strCache>
            </c:strRef>
          </c:cat>
          <c:val>
            <c:numRef>
              <c:f>Sheet1!$B$2:$L$2</c:f>
              <c:numCache>
                <c:formatCode>0.0</c:formatCode>
                <c:ptCount val="11"/>
                <c:pt idx="0">
                  <c:v>34.282937887074389</c:v>
                </c:pt>
                <c:pt idx="1">
                  <c:v>22.63438485145754</c:v>
                </c:pt>
                <c:pt idx="2">
                  <c:v>15.156768200450223</c:v>
                </c:pt>
                <c:pt idx="3">
                  <c:v>30.828488135295206</c:v>
                </c:pt>
                <c:pt idx="4">
                  <c:v>17.28557336925466</c:v>
                </c:pt>
                <c:pt idx="5">
                  <c:v>28.482588311631886</c:v>
                </c:pt>
                <c:pt idx="6">
                  <c:v>25.735664450003043</c:v>
                </c:pt>
                <c:pt idx="7">
                  <c:v>26.507942996386447</c:v>
                </c:pt>
                <c:pt idx="8">
                  <c:v>26.940587052848691</c:v>
                </c:pt>
                <c:pt idx="9">
                  <c:v>0</c:v>
                </c:pt>
                <c:pt idx="10">
                  <c:v>0</c:v>
                </c:pt>
              </c:numCache>
            </c:numRef>
          </c:val>
          <c:extLst>
            <c:ext xmlns:c16="http://schemas.microsoft.com/office/drawing/2014/chart" uri="{C3380CC4-5D6E-409C-BE32-E72D297353CC}">
              <c16:uniqueId val="{00000000-A0A8-4BB6-905F-FB5F97FEEB54}"/>
            </c:ext>
          </c:extLst>
        </c:ser>
        <c:ser>
          <c:idx val="1"/>
          <c:order val="1"/>
          <c:tx>
            <c:strRef>
              <c:f>Sheet1!$A$3</c:f>
              <c:strCache>
                <c:ptCount val="1"/>
                <c:pt idx="0">
                  <c:v>2018</c:v>
                </c:pt>
              </c:strCache>
            </c:strRef>
          </c:tx>
          <c:invertIfNegative val="0"/>
          <c:cat>
            <c:strRef>
              <c:f>Sheet1!$B$1:$L$1</c:f>
              <c:strCache>
                <c:ptCount val="11"/>
                <c:pt idx="0">
                  <c:v>BOGOTA</c:v>
                </c:pt>
                <c:pt idx="1">
                  <c:v>MEDELLIN</c:v>
                </c:pt>
                <c:pt idx="2">
                  <c:v>CALI</c:v>
                </c:pt>
                <c:pt idx="3">
                  <c:v>BUCARAMANGA</c:v>
                </c:pt>
                <c:pt idx="4">
                  <c:v>BARRANQUILLA</c:v>
                </c:pt>
                <c:pt idx="5">
                  <c:v>CARTAGENA</c:v>
                </c:pt>
                <c:pt idx="6">
                  <c:v>PEREIRA</c:v>
                </c:pt>
                <c:pt idx="7">
                  <c:v>MANIZALES</c:v>
                </c:pt>
                <c:pt idx="8">
                  <c:v>IBAGUE</c:v>
                </c:pt>
                <c:pt idx="9">
                  <c:v>SANTA MARTA</c:v>
                </c:pt>
                <c:pt idx="10">
                  <c:v>ARMENIA</c:v>
                </c:pt>
              </c:strCache>
            </c:strRef>
          </c:cat>
          <c:val>
            <c:numRef>
              <c:f>Sheet1!$B$3:$L$3</c:f>
              <c:numCache>
                <c:formatCode>0.0</c:formatCode>
                <c:ptCount val="11"/>
                <c:pt idx="0">
                  <c:v>24.129664516940078</c:v>
                </c:pt>
                <c:pt idx="1">
                  <c:v>21.382683582324876</c:v>
                </c:pt>
                <c:pt idx="2">
                  <c:v>13.756639285583073</c:v>
                </c:pt>
                <c:pt idx="3">
                  <c:v>14.570737163800326</c:v>
                </c:pt>
                <c:pt idx="4">
                  <c:v>16.077359983668348</c:v>
                </c:pt>
                <c:pt idx="5">
                  <c:v>20.537336873306884</c:v>
                </c:pt>
                <c:pt idx="6">
                  <c:v>19.69297523432062</c:v>
                </c:pt>
                <c:pt idx="7">
                  <c:v>26.227710178897663</c:v>
                </c:pt>
                <c:pt idx="8">
                  <c:v>17.59870864457876</c:v>
                </c:pt>
                <c:pt idx="9">
                  <c:v>18.004153261788929</c:v>
                </c:pt>
                <c:pt idx="10">
                  <c:v>20.726153015545496</c:v>
                </c:pt>
              </c:numCache>
            </c:numRef>
          </c:val>
          <c:extLst>
            <c:ext xmlns:c16="http://schemas.microsoft.com/office/drawing/2014/chart" uri="{C3380CC4-5D6E-409C-BE32-E72D297353CC}">
              <c16:uniqueId val="{00000001-A0A8-4BB6-905F-FB5F97FEEB54}"/>
            </c:ext>
          </c:extLst>
        </c:ser>
        <c:ser>
          <c:idx val="2"/>
          <c:order val="2"/>
          <c:tx>
            <c:strRef>
              <c:f>Sheet1!$A$4</c:f>
              <c:strCache>
                <c:ptCount val="1"/>
                <c:pt idx="0">
                  <c:v>2019</c:v>
                </c:pt>
              </c:strCache>
            </c:strRef>
          </c:tx>
          <c:invertIfNegative val="0"/>
          <c:dLbls>
            <c:spPr>
              <a:solidFill>
                <a:schemeClr val="lt1"/>
              </a:solidFill>
              <a:ln w="10795" cap="flat" cmpd="sng" algn="ctr">
                <a:solidFill>
                  <a:schemeClr val="accent3"/>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BOGOTA</c:v>
                </c:pt>
                <c:pt idx="1">
                  <c:v>MEDELLIN</c:v>
                </c:pt>
                <c:pt idx="2">
                  <c:v>CALI</c:v>
                </c:pt>
                <c:pt idx="3">
                  <c:v>BUCARAMANGA</c:v>
                </c:pt>
                <c:pt idx="4">
                  <c:v>BARRANQUILLA</c:v>
                </c:pt>
                <c:pt idx="5">
                  <c:v>CARTAGENA</c:v>
                </c:pt>
                <c:pt idx="6">
                  <c:v>PEREIRA</c:v>
                </c:pt>
                <c:pt idx="7">
                  <c:v>MANIZALES</c:v>
                </c:pt>
                <c:pt idx="8">
                  <c:v>IBAGUE</c:v>
                </c:pt>
                <c:pt idx="9">
                  <c:v>SANTA MARTA</c:v>
                </c:pt>
                <c:pt idx="10">
                  <c:v>ARMENIA</c:v>
                </c:pt>
              </c:strCache>
            </c:strRef>
          </c:cat>
          <c:val>
            <c:numRef>
              <c:f>Sheet1!$B$4:$L$4</c:f>
              <c:numCache>
                <c:formatCode>0.0</c:formatCode>
                <c:ptCount val="11"/>
                <c:pt idx="0">
                  <c:v>26.441089986129757</c:v>
                </c:pt>
                <c:pt idx="1">
                  <c:v>31.553380441215204</c:v>
                </c:pt>
                <c:pt idx="2">
                  <c:v>20.733616556293715</c:v>
                </c:pt>
                <c:pt idx="3">
                  <c:v>33.406302482415825</c:v>
                </c:pt>
                <c:pt idx="4">
                  <c:v>16.038929733050921</c:v>
                </c:pt>
                <c:pt idx="5">
                  <c:v>18.242677180978767</c:v>
                </c:pt>
                <c:pt idx="6">
                  <c:v>26.945612232630282</c:v>
                </c:pt>
                <c:pt idx="7">
                  <c:v>34.349881655473062</c:v>
                </c:pt>
                <c:pt idx="8">
                  <c:v>23.840059923099798</c:v>
                </c:pt>
                <c:pt idx="9">
                  <c:v>18.340474018265265</c:v>
                </c:pt>
                <c:pt idx="10">
                  <c:v>28.498470325088498</c:v>
                </c:pt>
              </c:numCache>
            </c:numRef>
          </c:val>
          <c:extLst>
            <c:ext xmlns:c16="http://schemas.microsoft.com/office/drawing/2014/chart" uri="{C3380CC4-5D6E-409C-BE32-E72D297353CC}">
              <c16:uniqueId val="{00000002-A0A8-4BB6-905F-FB5F97FEEB54}"/>
            </c:ext>
          </c:extLst>
        </c:ser>
        <c:dLbls>
          <c:showLegendKey val="0"/>
          <c:showVal val="0"/>
          <c:showCatName val="0"/>
          <c:showSerName val="0"/>
          <c:showPercent val="0"/>
          <c:showBubbleSize val="0"/>
        </c:dLbls>
        <c:gapWidth val="50"/>
        <c:axId val="908715520"/>
        <c:axId val="908717056"/>
      </c:barChart>
      <c:catAx>
        <c:axId val="908715520"/>
        <c:scaling>
          <c:orientation val="minMax"/>
        </c:scaling>
        <c:delete val="0"/>
        <c:axPos val="b"/>
        <c:majorGridlines/>
        <c:numFmt formatCode="General" sourceLinked="0"/>
        <c:majorTickMark val="out"/>
        <c:minorTickMark val="none"/>
        <c:tickLblPos val="nextTo"/>
        <c:txPr>
          <a:bodyPr/>
          <a:lstStyle/>
          <a:p>
            <a:pPr>
              <a:defRPr sz="500" b="1"/>
            </a:pPr>
            <a:endParaRPr lang="es-419"/>
          </a:p>
        </c:txPr>
        <c:crossAx val="908717056"/>
        <c:crosses val="autoZero"/>
        <c:auto val="1"/>
        <c:lblAlgn val="ctr"/>
        <c:lblOffset val="100"/>
        <c:noMultiLvlLbl val="0"/>
      </c:catAx>
      <c:valAx>
        <c:axId val="908717056"/>
        <c:scaling>
          <c:orientation val="minMax"/>
          <c:min val="0.75000000000000011"/>
        </c:scaling>
        <c:delete val="1"/>
        <c:axPos val="l"/>
        <c:numFmt formatCode="0.0" sourceLinked="1"/>
        <c:majorTickMark val="out"/>
        <c:minorTickMark val="none"/>
        <c:tickLblPos val="nextTo"/>
        <c:crossAx val="908715520"/>
        <c:crosses val="autoZero"/>
        <c:crossBetween val="between"/>
      </c:valAx>
    </c:plotArea>
    <c:legend>
      <c:legendPos val="b"/>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c:v>
                </c:pt>
              </c:strCache>
            </c:strRef>
          </c:tx>
          <c:invertIfNegative val="0"/>
          <c:dLbls>
            <c:spPr>
              <a:solidFill>
                <a:schemeClr val="lt1"/>
              </a:solidFill>
              <a:ln w="10795" cap="flat" cmpd="sng" algn="ctr">
                <a:solidFill>
                  <a:schemeClr val="accent1"/>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BOGOTA</c:v>
                </c:pt>
                <c:pt idx="1">
                  <c:v>MEDELLIN</c:v>
                </c:pt>
                <c:pt idx="2">
                  <c:v>CALI</c:v>
                </c:pt>
                <c:pt idx="3">
                  <c:v>BUCARAMANGA</c:v>
                </c:pt>
                <c:pt idx="4">
                  <c:v>BARRANQUILLA</c:v>
                </c:pt>
                <c:pt idx="5">
                  <c:v>CARTAGENA</c:v>
                </c:pt>
                <c:pt idx="6">
                  <c:v>PEREIRA</c:v>
                </c:pt>
                <c:pt idx="7">
                  <c:v>MANIZALES</c:v>
                </c:pt>
                <c:pt idx="8">
                  <c:v>IBAGUE</c:v>
                </c:pt>
                <c:pt idx="9">
                  <c:v>SANTA MARTA</c:v>
                </c:pt>
                <c:pt idx="10">
                  <c:v>ARMENIA</c:v>
                </c:pt>
              </c:strCache>
            </c:strRef>
          </c:cat>
          <c:val>
            <c:numRef>
              <c:f>Sheet1!$B$2:$L$2</c:f>
              <c:numCache>
                <c:formatCode>0.0</c:formatCode>
                <c:ptCount val="11"/>
                <c:pt idx="0">
                  <c:v>5.3889489369450283</c:v>
                </c:pt>
                <c:pt idx="1">
                  <c:v>7.6154870447482708</c:v>
                </c:pt>
                <c:pt idx="2">
                  <c:v>7.492170210604189</c:v>
                </c:pt>
                <c:pt idx="3">
                  <c:v>9.780426934706183</c:v>
                </c:pt>
                <c:pt idx="4">
                  <c:v>1.7036272823000591</c:v>
                </c:pt>
                <c:pt idx="5">
                  <c:v>1.0898505337253597</c:v>
                </c:pt>
                <c:pt idx="6">
                  <c:v>3.1123597723489369</c:v>
                </c:pt>
                <c:pt idx="7">
                  <c:v>6.0296202531645573</c:v>
                </c:pt>
                <c:pt idx="8">
                  <c:v>3.2474828147523898</c:v>
                </c:pt>
                <c:pt idx="9">
                  <c:v>0</c:v>
                </c:pt>
                <c:pt idx="10">
                  <c:v>0</c:v>
                </c:pt>
              </c:numCache>
            </c:numRef>
          </c:val>
          <c:extLst>
            <c:ext xmlns:c16="http://schemas.microsoft.com/office/drawing/2014/chart" uri="{C3380CC4-5D6E-409C-BE32-E72D297353CC}">
              <c16:uniqueId val="{00000000-FEC4-4669-ABAA-0ADF17E4FFF5}"/>
            </c:ext>
          </c:extLst>
        </c:ser>
        <c:ser>
          <c:idx val="1"/>
          <c:order val="1"/>
          <c:tx>
            <c:strRef>
              <c:f>Sheet1!$A$3</c:f>
              <c:strCache>
                <c:ptCount val="1"/>
                <c:pt idx="0">
                  <c:v>2018</c:v>
                </c:pt>
              </c:strCache>
            </c:strRef>
          </c:tx>
          <c:invertIfNegative val="0"/>
          <c:cat>
            <c:strRef>
              <c:f>Sheet1!$B$1:$L$1</c:f>
              <c:strCache>
                <c:ptCount val="11"/>
                <c:pt idx="0">
                  <c:v>BOGOTA</c:v>
                </c:pt>
                <c:pt idx="1">
                  <c:v>MEDELLIN</c:v>
                </c:pt>
                <c:pt idx="2">
                  <c:v>CALI</c:v>
                </c:pt>
                <c:pt idx="3">
                  <c:v>BUCARAMANGA</c:v>
                </c:pt>
                <c:pt idx="4">
                  <c:v>BARRANQUILLA</c:v>
                </c:pt>
                <c:pt idx="5">
                  <c:v>CARTAGENA</c:v>
                </c:pt>
                <c:pt idx="6">
                  <c:v>PEREIRA</c:v>
                </c:pt>
                <c:pt idx="7">
                  <c:v>MANIZALES</c:v>
                </c:pt>
                <c:pt idx="8">
                  <c:v>IBAGUE</c:v>
                </c:pt>
                <c:pt idx="9">
                  <c:v>SANTA MARTA</c:v>
                </c:pt>
                <c:pt idx="10">
                  <c:v>ARMENIA</c:v>
                </c:pt>
              </c:strCache>
            </c:strRef>
          </c:cat>
          <c:val>
            <c:numRef>
              <c:f>Sheet1!$B$3:$L$3</c:f>
              <c:numCache>
                <c:formatCode>0.0</c:formatCode>
                <c:ptCount val="11"/>
                <c:pt idx="0">
                  <c:v>5.5043668008239193</c:v>
                </c:pt>
                <c:pt idx="1">
                  <c:v>8.1198292671842811</c:v>
                </c:pt>
                <c:pt idx="2">
                  <c:v>7.8705127322473221</c:v>
                </c:pt>
                <c:pt idx="3">
                  <c:v>8.5200077525689917</c:v>
                </c:pt>
                <c:pt idx="4">
                  <c:v>1.6140815896130762</c:v>
                </c:pt>
                <c:pt idx="5">
                  <c:v>1.0734202048553263</c:v>
                </c:pt>
                <c:pt idx="6">
                  <c:v>3.4536170730898919</c:v>
                </c:pt>
                <c:pt idx="7">
                  <c:v>7.0573170552862408</c:v>
                </c:pt>
                <c:pt idx="8">
                  <c:v>3.640015359842498</c:v>
                </c:pt>
                <c:pt idx="9">
                  <c:v>0.80951308935986932</c:v>
                </c:pt>
                <c:pt idx="10">
                  <c:v>1.280070208264116</c:v>
                </c:pt>
              </c:numCache>
            </c:numRef>
          </c:val>
          <c:extLst>
            <c:ext xmlns:c16="http://schemas.microsoft.com/office/drawing/2014/chart" uri="{C3380CC4-5D6E-409C-BE32-E72D297353CC}">
              <c16:uniqueId val="{00000001-FEC4-4669-ABAA-0ADF17E4FFF5}"/>
            </c:ext>
          </c:extLst>
        </c:ser>
        <c:ser>
          <c:idx val="2"/>
          <c:order val="2"/>
          <c:tx>
            <c:strRef>
              <c:f>Sheet1!$A$4</c:f>
              <c:strCache>
                <c:ptCount val="1"/>
                <c:pt idx="0">
                  <c:v>2019</c:v>
                </c:pt>
              </c:strCache>
            </c:strRef>
          </c:tx>
          <c:invertIfNegative val="0"/>
          <c:dLbls>
            <c:spPr>
              <a:solidFill>
                <a:schemeClr val="lt1"/>
              </a:solidFill>
              <a:ln w="10795" cap="flat" cmpd="sng" algn="ctr">
                <a:solidFill>
                  <a:schemeClr val="accent3"/>
                </a:solidFill>
                <a:prstDash val="solid"/>
              </a:ln>
              <a:effectLst/>
            </c:spPr>
            <c:txPr>
              <a:bodyPr/>
              <a:lstStyle/>
              <a:p>
                <a:pPr>
                  <a:defRPr sz="10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BOGOTA</c:v>
                </c:pt>
                <c:pt idx="1">
                  <c:v>MEDELLIN</c:v>
                </c:pt>
                <c:pt idx="2">
                  <c:v>CALI</c:v>
                </c:pt>
                <c:pt idx="3">
                  <c:v>BUCARAMANGA</c:v>
                </c:pt>
                <c:pt idx="4">
                  <c:v>BARRANQUILLA</c:v>
                </c:pt>
                <c:pt idx="5">
                  <c:v>CARTAGENA</c:v>
                </c:pt>
                <c:pt idx="6">
                  <c:v>PEREIRA</c:v>
                </c:pt>
                <c:pt idx="7">
                  <c:v>MANIZALES</c:v>
                </c:pt>
                <c:pt idx="8">
                  <c:v>IBAGUE</c:v>
                </c:pt>
                <c:pt idx="9">
                  <c:v>SANTA MARTA</c:v>
                </c:pt>
                <c:pt idx="10">
                  <c:v>ARMENIA</c:v>
                </c:pt>
              </c:strCache>
            </c:strRef>
          </c:cat>
          <c:val>
            <c:numRef>
              <c:f>Sheet1!$B$4:$L$4</c:f>
              <c:numCache>
                <c:formatCode>0.0</c:formatCode>
                <c:ptCount val="11"/>
                <c:pt idx="0">
                  <c:v>4.7985984969065836</c:v>
                </c:pt>
                <c:pt idx="1">
                  <c:v>6.9353278813460673</c:v>
                </c:pt>
                <c:pt idx="2">
                  <c:v>6.652484366914047</c:v>
                </c:pt>
                <c:pt idx="3">
                  <c:v>9.6969413587927153</c:v>
                </c:pt>
                <c:pt idx="4">
                  <c:v>1.4878353438785497</c:v>
                </c:pt>
                <c:pt idx="5">
                  <c:v>1.10824297608072</c:v>
                </c:pt>
                <c:pt idx="6">
                  <c:v>2.5613814249787503</c:v>
                </c:pt>
                <c:pt idx="7">
                  <c:v>5.698259264855758</c:v>
                </c:pt>
                <c:pt idx="8">
                  <c:v>2.8776646710322464</c:v>
                </c:pt>
                <c:pt idx="9">
                  <c:v>0.82640181717907246</c:v>
                </c:pt>
                <c:pt idx="10">
                  <c:v>3.2255968207778674</c:v>
                </c:pt>
              </c:numCache>
            </c:numRef>
          </c:val>
          <c:extLst>
            <c:ext xmlns:c16="http://schemas.microsoft.com/office/drawing/2014/chart" uri="{C3380CC4-5D6E-409C-BE32-E72D297353CC}">
              <c16:uniqueId val="{00000002-FEC4-4669-ABAA-0ADF17E4FFF5}"/>
            </c:ext>
          </c:extLst>
        </c:ser>
        <c:dLbls>
          <c:showLegendKey val="0"/>
          <c:showVal val="0"/>
          <c:showCatName val="0"/>
          <c:showSerName val="0"/>
          <c:showPercent val="0"/>
          <c:showBubbleSize val="0"/>
        </c:dLbls>
        <c:gapWidth val="50"/>
        <c:axId val="909489280"/>
        <c:axId val="909490816"/>
      </c:barChart>
      <c:catAx>
        <c:axId val="909489280"/>
        <c:scaling>
          <c:orientation val="minMax"/>
        </c:scaling>
        <c:delete val="0"/>
        <c:axPos val="b"/>
        <c:majorGridlines/>
        <c:numFmt formatCode="General" sourceLinked="0"/>
        <c:majorTickMark val="out"/>
        <c:minorTickMark val="none"/>
        <c:tickLblPos val="nextTo"/>
        <c:txPr>
          <a:bodyPr/>
          <a:lstStyle/>
          <a:p>
            <a:pPr>
              <a:defRPr sz="500" b="1"/>
            </a:pPr>
            <a:endParaRPr lang="es-419"/>
          </a:p>
        </c:txPr>
        <c:crossAx val="909490816"/>
        <c:crosses val="autoZero"/>
        <c:auto val="1"/>
        <c:lblAlgn val="ctr"/>
        <c:lblOffset val="100"/>
        <c:noMultiLvlLbl val="0"/>
      </c:catAx>
      <c:valAx>
        <c:axId val="909490816"/>
        <c:scaling>
          <c:orientation val="minMax"/>
          <c:min val="0.75000000000000011"/>
        </c:scaling>
        <c:delete val="1"/>
        <c:axPos val="l"/>
        <c:numFmt formatCode="0.0" sourceLinked="1"/>
        <c:majorTickMark val="out"/>
        <c:minorTickMark val="none"/>
        <c:tickLblPos val="nextTo"/>
        <c:crossAx val="909489280"/>
        <c:crosses val="autoZero"/>
        <c:crossBetween val="between"/>
      </c:valAx>
    </c:plotArea>
    <c:legend>
      <c:legendPos val="b"/>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Bogotá</c:v>
                </c:pt>
                <c:pt idx="1">
                  <c:v>Medellín</c:v>
                </c:pt>
                <c:pt idx="2">
                  <c:v>Cali</c:v>
                </c:pt>
                <c:pt idx="3">
                  <c:v>Bucaramanga</c:v>
                </c:pt>
                <c:pt idx="4">
                  <c:v>Barranquilla</c:v>
                </c:pt>
                <c:pt idx="5">
                  <c:v>Cartagena</c:v>
                </c:pt>
              </c:strCache>
            </c:strRef>
          </c:cat>
          <c:val>
            <c:numRef>
              <c:f>Sheet1!$B$2:$G$2</c:f>
              <c:numCache>
                <c:formatCode>0%</c:formatCode>
                <c:ptCount val="6"/>
                <c:pt idx="0">
                  <c:v>0.74213104253796014</c:v>
                </c:pt>
                <c:pt idx="1">
                  <c:v>0.5896739613149552</c:v>
                </c:pt>
                <c:pt idx="2">
                  <c:v>0.5842508156465801</c:v>
                </c:pt>
                <c:pt idx="3">
                  <c:v>0.7218795007201152</c:v>
                </c:pt>
                <c:pt idx="4">
                  <c:v>0.88418016922347342</c:v>
                </c:pt>
                <c:pt idx="5">
                  <c:v>0.86715037045567966</c:v>
                </c:pt>
              </c:numCache>
            </c:numRef>
          </c:val>
          <c:extLst>
            <c:ext xmlns:c16="http://schemas.microsoft.com/office/drawing/2014/chart" uri="{C3380CC4-5D6E-409C-BE32-E72D297353CC}">
              <c16:uniqueId val="{00000000-D9C9-4B4C-A26D-7B163B27863A}"/>
            </c:ext>
          </c:extLst>
        </c:ser>
        <c:ser>
          <c:idx val="1"/>
          <c:order val="1"/>
          <c:tx>
            <c:strRef>
              <c:f>Sheet1!$A$3</c:f>
              <c:strCache>
                <c:ptCount val="1"/>
                <c:pt idx="0">
                  <c:v>2017-2</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Sheet1!$B$3:$G$3</c:f>
              <c:numCache>
                <c:formatCode>0%</c:formatCode>
                <c:ptCount val="6"/>
                <c:pt idx="0">
                  <c:v>0.82749896386722432</c:v>
                </c:pt>
                <c:pt idx="1">
                  <c:v>0.87315743910829946</c:v>
                </c:pt>
                <c:pt idx="2">
                  <c:v>0.77811098557775449</c:v>
                </c:pt>
                <c:pt idx="3">
                  <c:v>0.89996799487918067</c:v>
                </c:pt>
                <c:pt idx="4">
                  <c:v>0.90638479393899518</c:v>
                </c:pt>
                <c:pt idx="5">
                  <c:v>0.90130907136550342</c:v>
                </c:pt>
              </c:numCache>
            </c:numRef>
          </c:val>
          <c:extLst>
            <c:ext xmlns:c16="http://schemas.microsoft.com/office/drawing/2014/chart" uri="{C3380CC4-5D6E-409C-BE32-E72D297353CC}">
              <c16:uniqueId val="{00000001-D9C9-4B4C-A26D-7B163B27863A}"/>
            </c:ext>
          </c:extLst>
        </c:ser>
        <c:ser>
          <c:idx val="2"/>
          <c:order val="2"/>
          <c:tx>
            <c:strRef>
              <c:f>Sheet1!$A$4</c:f>
              <c:strCache>
                <c:ptCount val="1"/>
                <c:pt idx="0">
                  <c:v>2018-1</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Sheet1!$B$4:$G$4</c:f>
              <c:numCache>
                <c:formatCode>0%</c:formatCode>
                <c:ptCount val="6"/>
                <c:pt idx="0">
                  <c:v>0.76296630032504176</c:v>
                </c:pt>
                <c:pt idx="1">
                  <c:v>0.6767126403628182</c:v>
                </c:pt>
                <c:pt idx="2">
                  <c:v>0.69594265570851976</c:v>
                </c:pt>
                <c:pt idx="3">
                  <c:v>0.6998737937595868</c:v>
                </c:pt>
                <c:pt idx="4">
                  <c:v>0.92857570045430682</c:v>
                </c:pt>
                <c:pt idx="5">
                  <c:v>0.89396200027671513</c:v>
                </c:pt>
              </c:numCache>
            </c:numRef>
          </c:val>
          <c:extLst>
            <c:ext xmlns:c16="http://schemas.microsoft.com/office/drawing/2014/chart" uri="{C3380CC4-5D6E-409C-BE32-E72D297353CC}">
              <c16:uniqueId val="{00000002-D9C9-4B4C-A26D-7B163B27863A}"/>
            </c:ext>
          </c:extLst>
        </c:ser>
        <c:ser>
          <c:idx val="3"/>
          <c:order val="3"/>
          <c:tx>
            <c:strRef>
              <c:f>Sheet1!$A$5</c:f>
              <c:strCache>
                <c:ptCount val="1"/>
                <c:pt idx="0">
                  <c:v>2018-2</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Sheet1!$B$5:$G$5</c:f>
              <c:numCache>
                <c:formatCode>0%</c:formatCode>
                <c:ptCount val="6"/>
                <c:pt idx="0">
                  <c:v>0.73768593520135051</c:v>
                </c:pt>
                <c:pt idx="1">
                  <c:v>0.68395751331666044</c:v>
                </c:pt>
                <c:pt idx="2">
                  <c:v>0.58699389673427727</c:v>
                </c:pt>
                <c:pt idx="3">
                  <c:v>0.54902044541094697</c:v>
                </c:pt>
                <c:pt idx="4">
                  <c:v>0.79349085294945032</c:v>
                </c:pt>
                <c:pt idx="5">
                  <c:v>0.86442826533245087</c:v>
                </c:pt>
              </c:numCache>
            </c:numRef>
          </c:val>
          <c:extLst>
            <c:ext xmlns:c16="http://schemas.microsoft.com/office/drawing/2014/chart" uri="{C3380CC4-5D6E-409C-BE32-E72D297353CC}">
              <c16:uniqueId val="{00000003-D9C9-4B4C-A26D-7B163B27863A}"/>
            </c:ext>
          </c:extLst>
        </c:ser>
        <c:ser>
          <c:idx val="4"/>
          <c:order val="4"/>
          <c:tx>
            <c:strRef>
              <c:f>Sheet1!$A$6</c:f>
              <c:strCache>
                <c:ptCount val="1"/>
                <c:pt idx="0">
                  <c:v>2019-1</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Sheet1!$B$6:$G$6</c:f>
              <c:numCache>
                <c:formatCode>0%</c:formatCode>
                <c:ptCount val="6"/>
                <c:pt idx="0">
                  <c:v>0.76933218827591732</c:v>
                </c:pt>
                <c:pt idx="1">
                  <c:v>0.90143882576367207</c:v>
                </c:pt>
                <c:pt idx="2">
                  <c:v>0.86663147867552026</c:v>
                </c:pt>
                <c:pt idx="3">
                  <c:v>0.86367724379669775</c:v>
                </c:pt>
                <c:pt idx="4">
                  <c:v>0.87201624525088428</c:v>
                </c:pt>
                <c:pt idx="5">
                  <c:v>0.87397463204675607</c:v>
                </c:pt>
              </c:numCache>
            </c:numRef>
          </c:val>
          <c:extLst>
            <c:ext xmlns:c16="http://schemas.microsoft.com/office/drawing/2014/chart" uri="{C3380CC4-5D6E-409C-BE32-E72D297353CC}">
              <c16:uniqueId val="{00000004-D9C9-4B4C-A26D-7B163B27863A}"/>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Bogotá</c:v>
                </c:pt>
                <c:pt idx="1">
                  <c:v>Medellín</c:v>
                </c:pt>
                <c:pt idx="2">
                  <c:v>Cali</c:v>
                </c:pt>
                <c:pt idx="3">
                  <c:v>Bucaramanga</c:v>
                </c:pt>
                <c:pt idx="4">
                  <c:v>Barranquilla</c:v>
                </c:pt>
                <c:pt idx="5">
                  <c:v>Cartagena</c:v>
                </c:pt>
              </c:strCache>
            </c:strRef>
          </c:cat>
          <c:val>
            <c:numRef>
              <c:f>Sheet1!$B$7:$G$7</c:f>
              <c:numCache>
                <c:formatCode>0%</c:formatCode>
                <c:ptCount val="6"/>
                <c:pt idx="0">
                  <c:v>0.82531437165715915</c:v>
                </c:pt>
                <c:pt idx="1">
                  <c:v>0.89748538872207073</c:v>
                </c:pt>
                <c:pt idx="2">
                  <c:v>0.83275352065600072</c:v>
                </c:pt>
                <c:pt idx="3">
                  <c:v>0.95238369769086495</c:v>
                </c:pt>
                <c:pt idx="4">
                  <c:v>0.88436831302676977</c:v>
                </c:pt>
                <c:pt idx="5">
                  <c:v>0.844236197607659</c:v>
                </c:pt>
              </c:numCache>
            </c:numRef>
          </c:val>
          <c:extLst>
            <c:ext xmlns:c16="http://schemas.microsoft.com/office/drawing/2014/chart" uri="{C3380CC4-5D6E-409C-BE32-E72D297353CC}">
              <c16:uniqueId val="{00000005-D9C9-4B4C-A26D-7B163B27863A}"/>
            </c:ext>
          </c:extLst>
        </c:ser>
        <c:dLbls>
          <c:showLegendKey val="0"/>
          <c:showVal val="0"/>
          <c:showCatName val="0"/>
          <c:showSerName val="0"/>
          <c:showPercent val="0"/>
          <c:showBubbleSize val="0"/>
        </c:dLbls>
        <c:gapWidth val="150"/>
        <c:axId val="910622720"/>
        <c:axId val="910624256"/>
      </c:barChart>
      <c:catAx>
        <c:axId val="910622720"/>
        <c:scaling>
          <c:orientation val="minMax"/>
        </c:scaling>
        <c:delete val="0"/>
        <c:axPos val="b"/>
        <c:majorGridlines/>
        <c:numFmt formatCode="General" sourceLinked="0"/>
        <c:majorTickMark val="out"/>
        <c:minorTickMark val="none"/>
        <c:tickLblPos val="nextTo"/>
        <c:txPr>
          <a:bodyPr/>
          <a:lstStyle/>
          <a:p>
            <a:pPr>
              <a:defRPr sz="1200" b="1"/>
            </a:pPr>
            <a:endParaRPr lang="es-419"/>
          </a:p>
        </c:txPr>
        <c:crossAx val="910624256"/>
        <c:crosses val="autoZero"/>
        <c:auto val="1"/>
        <c:lblAlgn val="ctr"/>
        <c:lblOffset val="100"/>
        <c:noMultiLvlLbl val="0"/>
      </c:catAx>
      <c:valAx>
        <c:axId val="910624256"/>
        <c:scaling>
          <c:orientation val="minMax"/>
          <c:max val="1.1000000000000001"/>
          <c:min val="0"/>
        </c:scaling>
        <c:delete val="0"/>
        <c:axPos val="l"/>
        <c:numFmt formatCode="0%" sourceLinked="1"/>
        <c:majorTickMark val="out"/>
        <c:minorTickMark val="none"/>
        <c:tickLblPos val="nextTo"/>
        <c:txPr>
          <a:bodyPr/>
          <a:lstStyle/>
          <a:p>
            <a:pPr>
              <a:defRPr sz="1200"/>
            </a:pPr>
            <a:endParaRPr lang="es-419"/>
          </a:p>
        </c:txPr>
        <c:crossAx val="910622720"/>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MEDELLIN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c:v>
                </c:pt>
                <c:pt idx="1">
                  <c:v>2018</c:v>
                </c:pt>
                <c:pt idx="2">
                  <c:v>2019-I</c:v>
                </c:pt>
                <c:pt idx="3">
                  <c:v>2019-FY</c:v>
                </c:pt>
              </c:strCache>
            </c:strRef>
          </c:cat>
          <c:val>
            <c:numRef>
              <c:f>Sheet1!$B$2:$B$5</c:f>
              <c:numCache>
                <c:formatCode>0%</c:formatCode>
                <c:ptCount val="4"/>
                <c:pt idx="0">
                  <c:v>0.16079351946108811</c:v>
                </c:pt>
                <c:pt idx="1">
                  <c:v>0.18597663557696534</c:v>
                </c:pt>
                <c:pt idx="2">
                  <c:v>0.2167821697576974</c:v>
                </c:pt>
                <c:pt idx="3">
                  <c:v>0.20780171501053363</c:v>
                </c:pt>
              </c:numCache>
            </c:numRef>
          </c:val>
          <c:extLst>
            <c:ext xmlns:c16="http://schemas.microsoft.com/office/drawing/2014/chart" uri="{C3380CC4-5D6E-409C-BE32-E72D297353CC}">
              <c16:uniqueId val="{00000000-F04E-4361-9A90-BF4FD35A85E6}"/>
            </c:ext>
          </c:extLst>
        </c:ser>
        <c:ser>
          <c:idx val="1"/>
          <c:order val="1"/>
          <c:tx>
            <c:strRef>
              <c:f>Sheet1!$C$1</c:f>
              <c:strCache>
                <c:ptCount val="1"/>
                <c:pt idx="0">
                  <c:v>CALI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c:v>
                </c:pt>
                <c:pt idx="1">
                  <c:v>2018</c:v>
                </c:pt>
                <c:pt idx="2">
                  <c:v>2019-I</c:v>
                </c:pt>
                <c:pt idx="3">
                  <c:v>2019-FY</c:v>
                </c:pt>
              </c:strCache>
            </c:strRef>
          </c:cat>
          <c:val>
            <c:numRef>
              <c:f>Sheet1!$C$2:$C$5</c:f>
              <c:numCache>
                <c:formatCode>0%</c:formatCode>
                <c:ptCount val="4"/>
                <c:pt idx="0">
                  <c:v>9.4767801070169633E-2</c:v>
                </c:pt>
                <c:pt idx="1">
                  <c:v>0.10667627753500562</c:v>
                </c:pt>
                <c:pt idx="2">
                  <c:v>0.12599504072616424</c:v>
                </c:pt>
                <c:pt idx="3">
                  <c:v>0.11580057195361305</c:v>
                </c:pt>
              </c:numCache>
            </c:numRef>
          </c:val>
          <c:extLst>
            <c:ext xmlns:c16="http://schemas.microsoft.com/office/drawing/2014/chart" uri="{C3380CC4-5D6E-409C-BE32-E72D297353CC}">
              <c16:uniqueId val="{00000001-F04E-4361-9A90-BF4FD35A85E6}"/>
            </c:ext>
          </c:extLst>
        </c:ser>
        <c:ser>
          <c:idx val="2"/>
          <c:order val="2"/>
          <c:tx>
            <c:strRef>
              <c:f>Sheet1!$D$1</c:f>
              <c:strCache>
                <c:ptCount val="1"/>
                <c:pt idx="0">
                  <c:v>MANIZALES</c:v>
                </c:pt>
              </c:strCache>
            </c:strRef>
          </c:tx>
          <c:invertIfNegative val="0"/>
          <c:cat>
            <c:strRef>
              <c:f>Sheet1!$A$2:$A$5</c:f>
              <c:strCache>
                <c:ptCount val="4"/>
                <c:pt idx="0">
                  <c:v>2017</c:v>
                </c:pt>
                <c:pt idx="1">
                  <c:v>2018</c:v>
                </c:pt>
                <c:pt idx="2">
                  <c:v>2019-I</c:v>
                </c:pt>
                <c:pt idx="3">
                  <c:v>2019-FY</c:v>
                </c:pt>
              </c:strCache>
            </c:strRef>
          </c:cat>
          <c:val>
            <c:numRef>
              <c:f>Sheet1!$D$2:$D$5</c:f>
              <c:numCache>
                <c:formatCode>0%</c:formatCode>
                <c:ptCount val="4"/>
                <c:pt idx="0">
                  <c:v>1.7555599009759761E-2</c:v>
                </c:pt>
                <c:pt idx="1">
                  <c:v>2.0675291123600836E-2</c:v>
                </c:pt>
                <c:pt idx="2">
                  <c:v>2.0223442641706044E-2</c:v>
                </c:pt>
                <c:pt idx="3">
                  <c:v>2.050144695802333E-2</c:v>
                </c:pt>
              </c:numCache>
            </c:numRef>
          </c:val>
          <c:extLst>
            <c:ext xmlns:c16="http://schemas.microsoft.com/office/drawing/2014/chart" uri="{C3380CC4-5D6E-409C-BE32-E72D297353CC}">
              <c16:uniqueId val="{00000002-F04E-4361-9A90-BF4FD35A85E6}"/>
            </c:ext>
          </c:extLst>
        </c:ser>
        <c:ser>
          <c:idx val="3"/>
          <c:order val="3"/>
          <c:tx>
            <c:strRef>
              <c:f>Sheet1!$E$1</c:f>
              <c:strCache>
                <c:ptCount val="1"/>
                <c:pt idx="0">
                  <c:v>PEREIRA</c:v>
                </c:pt>
              </c:strCache>
            </c:strRef>
          </c:tx>
          <c:invertIfNegative val="0"/>
          <c:cat>
            <c:strRef>
              <c:f>Sheet1!$A$2:$A$5</c:f>
              <c:strCache>
                <c:ptCount val="4"/>
                <c:pt idx="0">
                  <c:v>2017</c:v>
                </c:pt>
                <c:pt idx="1">
                  <c:v>2018</c:v>
                </c:pt>
                <c:pt idx="2">
                  <c:v>2019-I</c:v>
                </c:pt>
                <c:pt idx="3">
                  <c:v>2019-FY</c:v>
                </c:pt>
              </c:strCache>
            </c:strRef>
          </c:cat>
          <c:val>
            <c:numRef>
              <c:f>Sheet1!$E$2:$E$5</c:f>
              <c:numCache>
                <c:formatCode>0%</c:formatCode>
                <c:ptCount val="4"/>
                <c:pt idx="0">
                  <c:v>2.744559699117469E-2</c:v>
                </c:pt>
                <c:pt idx="1">
                  <c:v>2.5857492974102902E-2</c:v>
                </c:pt>
                <c:pt idx="2">
                  <c:v>2.9515830718636123E-2</c:v>
                </c:pt>
                <c:pt idx="3">
                  <c:v>2.7630105667964262E-2</c:v>
                </c:pt>
              </c:numCache>
            </c:numRef>
          </c:val>
          <c:extLst>
            <c:ext xmlns:c16="http://schemas.microsoft.com/office/drawing/2014/chart" uri="{C3380CC4-5D6E-409C-BE32-E72D297353CC}">
              <c16:uniqueId val="{00000003-F04E-4361-9A90-BF4FD35A85E6}"/>
            </c:ext>
          </c:extLst>
        </c:ser>
        <c:ser>
          <c:idx val="4"/>
          <c:order val="4"/>
          <c:tx>
            <c:strRef>
              <c:f>Sheet1!$F$1</c:f>
              <c:strCache>
                <c:ptCount val="1"/>
                <c:pt idx="0">
                  <c:v>BARRANQUILLA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c:v>
                </c:pt>
                <c:pt idx="1">
                  <c:v>2018</c:v>
                </c:pt>
                <c:pt idx="2">
                  <c:v>2019-I</c:v>
                </c:pt>
                <c:pt idx="3">
                  <c:v>2019-FY</c:v>
                </c:pt>
              </c:strCache>
            </c:strRef>
          </c:cat>
          <c:val>
            <c:numRef>
              <c:f>Sheet1!$F$2:$F$5</c:f>
              <c:numCache>
                <c:formatCode>0%</c:formatCode>
                <c:ptCount val="4"/>
                <c:pt idx="0">
                  <c:v>5.6832349139186861E-2</c:v>
                </c:pt>
                <c:pt idx="1">
                  <c:v>6.3617512310740448E-2</c:v>
                </c:pt>
                <c:pt idx="2">
                  <c:v>5.9252792838409105E-2</c:v>
                </c:pt>
                <c:pt idx="3">
                  <c:v>5.3461746077420054E-2</c:v>
                </c:pt>
              </c:numCache>
            </c:numRef>
          </c:val>
          <c:extLst>
            <c:ext xmlns:c16="http://schemas.microsoft.com/office/drawing/2014/chart" uri="{C3380CC4-5D6E-409C-BE32-E72D297353CC}">
              <c16:uniqueId val="{00000004-F04E-4361-9A90-BF4FD35A85E6}"/>
            </c:ext>
          </c:extLst>
        </c:ser>
        <c:ser>
          <c:idx val="5"/>
          <c:order val="5"/>
          <c:tx>
            <c:strRef>
              <c:f>Sheet1!$G$1</c:f>
              <c:strCache>
                <c:ptCount val="1"/>
                <c:pt idx="0">
                  <c:v>BUCARAMANGA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c:v>
                </c:pt>
                <c:pt idx="1">
                  <c:v>2018</c:v>
                </c:pt>
                <c:pt idx="2">
                  <c:v>2019-I</c:v>
                </c:pt>
                <c:pt idx="3">
                  <c:v>2019-FY</c:v>
                </c:pt>
              </c:strCache>
            </c:strRef>
          </c:cat>
          <c:val>
            <c:numRef>
              <c:f>Sheet1!$G$2:$G$5</c:f>
              <c:numCache>
                <c:formatCode>0%</c:formatCode>
                <c:ptCount val="4"/>
                <c:pt idx="0">
                  <c:v>6.6419026263992098E-2</c:v>
                </c:pt>
                <c:pt idx="1">
                  <c:v>4.5686181679970767E-2</c:v>
                </c:pt>
                <c:pt idx="2">
                  <c:v>5.6977361043087642E-2</c:v>
                </c:pt>
                <c:pt idx="3">
                  <c:v>6.9924974958160205E-2</c:v>
                </c:pt>
              </c:numCache>
            </c:numRef>
          </c:val>
          <c:extLst>
            <c:ext xmlns:c16="http://schemas.microsoft.com/office/drawing/2014/chart" uri="{C3380CC4-5D6E-409C-BE32-E72D297353CC}">
              <c16:uniqueId val="{00000005-F04E-4361-9A90-BF4FD35A85E6}"/>
            </c:ext>
          </c:extLst>
        </c:ser>
        <c:ser>
          <c:idx val="6"/>
          <c:order val="6"/>
          <c:tx>
            <c:strRef>
              <c:f>Sheet1!$H$1</c:f>
              <c:strCache>
                <c:ptCount val="1"/>
                <c:pt idx="0">
                  <c:v>IBAGUE</c:v>
                </c:pt>
              </c:strCache>
            </c:strRef>
          </c:tx>
          <c:invertIfNegative val="0"/>
          <c:cat>
            <c:strRef>
              <c:f>Sheet1!$A$2:$A$5</c:f>
              <c:strCache>
                <c:ptCount val="4"/>
                <c:pt idx="0">
                  <c:v>2017</c:v>
                </c:pt>
                <c:pt idx="1">
                  <c:v>2018</c:v>
                </c:pt>
                <c:pt idx="2">
                  <c:v>2019-I</c:v>
                </c:pt>
                <c:pt idx="3">
                  <c:v>2019-FY</c:v>
                </c:pt>
              </c:strCache>
            </c:strRef>
          </c:cat>
          <c:val>
            <c:numRef>
              <c:f>Sheet1!$H$2:$H$5</c:f>
              <c:numCache>
                <c:formatCode>0%</c:formatCode>
                <c:ptCount val="4"/>
                <c:pt idx="0">
                  <c:v>2.2633455534856933E-2</c:v>
                </c:pt>
                <c:pt idx="1">
                  <c:v>1.9438052071683549E-2</c:v>
                </c:pt>
                <c:pt idx="2">
                  <c:v>2.0240565412447096E-2</c:v>
                </c:pt>
                <c:pt idx="3">
                  <c:v>2.1161868164240889E-2</c:v>
                </c:pt>
              </c:numCache>
            </c:numRef>
          </c:val>
          <c:extLst>
            <c:ext xmlns:c16="http://schemas.microsoft.com/office/drawing/2014/chart" uri="{C3380CC4-5D6E-409C-BE32-E72D297353CC}">
              <c16:uniqueId val="{00000006-F04E-4361-9A90-BF4FD35A85E6}"/>
            </c:ext>
          </c:extLst>
        </c:ser>
        <c:ser>
          <c:idx val="7"/>
          <c:order val="7"/>
          <c:tx>
            <c:strRef>
              <c:f>Sheet1!$I$1</c:f>
              <c:strCache>
                <c:ptCount val="1"/>
                <c:pt idx="0">
                  <c:v>BOGOTA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2017</c:v>
                </c:pt>
                <c:pt idx="1">
                  <c:v>2018</c:v>
                </c:pt>
                <c:pt idx="2">
                  <c:v>2019-I</c:v>
                </c:pt>
                <c:pt idx="3">
                  <c:v>2019-FY</c:v>
                </c:pt>
              </c:strCache>
            </c:strRef>
          </c:cat>
          <c:val>
            <c:numRef>
              <c:f>Sheet1!$I$2:$I$5</c:f>
              <c:numCache>
                <c:formatCode>0%</c:formatCode>
                <c:ptCount val="4"/>
                <c:pt idx="0">
                  <c:v>0.50278746396890128</c:v>
                </c:pt>
                <c:pt idx="1">
                  <c:v>0.44619666857223267</c:v>
                </c:pt>
                <c:pt idx="2">
                  <c:v>0.39254097923914472</c:v>
                </c:pt>
                <c:pt idx="3">
                  <c:v>0.40537503889563903</c:v>
                </c:pt>
              </c:numCache>
            </c:numRef>
          </c:val>
          <c:extLst>
            <c:ext xmlns:c16="http://schemas.microsoft.com/office/drawing/2014/chart" uri="{C3380CC4-5D6E-409C-BE32-E72D297353CC}">
              <c16:uniqueId val="{00000007-F04E-4361-9A90-BF4FD35A85E6}"/>
            </c:ext>
          </c:extLst>
        </c:ser>
        <c:ser>
          <c:idx val="8"/>
          <c:order val="8"/>
          <c:tx>
            <c:strRef>
              <c:f>Sheet1!$J$1</c:f>
              <c:strCache>
                <c:ptCount val="1"/>
                <c:pt idx="0">
                  <c:v>CARTAGENA</c:v>
                </c:pt>
              </c:strCache>
            </c:strRef>
          </c:tx>
          <c:spPr>
            <a:solidFill>
              <a:schemeClr val="tx1"/>
            </a:solidFill>
          </c:spPr>
          <c:invertIfNegative val="0"/>
          <c:cat>
            <c:strRef>
              <c:f>Sheet1!$A$2:$A$5</c:f>
              <c:strCache>
                <c:ptCount val="4"/>
                <c:pt idx="0">
                  <c:v>2017</c:v>
                </c:pt>
                <c:pt idx="1">
                  <c:v>2018</c:v>
                </c:pt>
                <c:pt idx="2">
                  <c:v>2019-I</c:v>
                </c:pt>
                <c:pt idx="3">
                  <c:v>2019-FY</c:v>
                </c:pt>
              </c:strCache>
            </c:strRef>
          </c:cat>
          <c:val>
            <c:numRef>
              <c:f>Sheet1!$J$2:$J$5</c:f>
              <c:numCache>
                <c:formatCode>0%</c:formatCode>
                <c:ptCount val="4"/>
                <c:pt idx="0">
                  <c:v>5.0765188560870617E-2</c:v>
                </c:pt>
                <c:pt idx="1">
                  <c:v>4.526235292599752E-2</c:v>
                </c:pt>
                <c:pt idx="2">
                  <c:v>3.2622387371238404E-2</c:v>
                </c:pt>
                <c:pt idx="3">
                  <c:v>3.4029613130516383E-2</c:v>
                </c:pt>
              </c:numCache>
            </c:numRef>
          </c:val>
          <c:extLst>
            <c:ext xmlns:c16="http://schemas.microsoft.com/office/drawing/2014/chart" uri="{C3380CC4-5D6E-409C-BE32-E72D297353CC}">
              <c16:uniqueId val="{00000008-F04E-4361-9A90-BF4FD35A85E6}"/>
            </c:ext>
          </c:extLst>
        </c:ser>
        <c:ser>
          <c:idx val="9"/>
          <c:order val="9"/>
          <c:tx>
            <c:strRef>
              <c:f>Sheet1!$K$1</c:f>
              <c:strCache>
                <c:ptCount val="1"/>
                <c:pt idx="0">
                  <c:v>ARMENIA</c:v>
                </c:pt>
              </c:strCache>
            </c:strRef>
          </c:tx>
          <c:invertIfNegative val="0"/>
          <c:cat>
            <c:strRef>
              <c:f>Sheet1!$A$2:$A$5</c:f>
              <c:strCache>
                <c:ptCount val="4"/>
                <c:pt idx="0">
                  <c:v>2017</c:v>
                </c:pt>
                <c:pt idx="1">
                  <c:v>2018</c:v>
                </c:pt>
                <c:pt idx="2">
                  <c:v>2019-I</c:v>
                </c:pt>
                <c:pt idx="3">
                  <c:v>2019-FY</c:v>
                </c:pt>
              </c:strCache>
            </c:strRef>
          </c:cat>
          <c:val>
            <c:numRef>
              <c:f>Sheet1!$K$2:$K$5</c:f>
              <c:numCache>
                <c:formatCode>0%</c:formatCode>
                <c:ptCount val="4"/>
                <c:pt idx="1">
                  <c:v>1.9572097489607396E-2</c:v>
                </c:pt>
                <c:pt idx="2">
                  <c:v>2.4971616638188778E-2</c:v>
                </c:pt>
                <c:pt idx="3">
                  <c:v>2.3959509554542662E-2</c:v>
                </c:pt>
              </c:numCache>
            </c:numRef>
          </c:val>
          <c:extLst>
            <c:ext xmlns:c16="http://schemas.microsoft.com/office/drawing/2014/chart" uri="{C3380CC4-5D6E-409C-BE32-E72D297353CC}">
              <c16:uniqueId val="{00000009-F04E-4361-9A90-BF4FD35A85E6}"/>
            </c:ext>
          </c:extLst>
        </c:ser>
        <c:ser>
          <c:idx val="10"/>
          <c:order val="10"/>
          <c:tx>
            <c:strRef>
              <c:f>Sheet1!$L$1</c:f>
              <c:strCache>
                <c:ptCount val="1"/>
                <c:pt idx="0">
                  <c:v>SANTA MARTA</c:v>
                </c:pt>
              </c:strCache>
            </c:strRef>
          </c:tx>
          <c:invertIfNegative val="0"/>
          <c:cat>
            <c:strRef>
              <c:f>Sheet1!$A$2:$A$5</c:f>
              <c:strCache>
                <c:ptCount val="4"/>
                <c:pt idx="0">
                  <c:v>2017</c:v>
                </c:pt>
                <c:pt idx="1">
                  <c:v>2018</c:v>
                </c:pt>
                <c:pt idx="2">
                  <c:v>2019-I</c:v>
                </c:pt>
                <c:pt idx="3">
                  <c:v>2019-FY</c:v>
                </c:pt>
              </c:strCache>
            </c:strRef>
          </c:cat>
          <c:val>
            <c:numRef>
              <c:f>Sheet1!$L$2:$L$5</c:f>
              <c:numCache>
                <c:formatCode>0%</c:formatCode>
                <c:ptCount val="4"/>
                <c:pt idx="1">
                  <c:v>2.1041437740093014E-2</c:v>
                </c:pt>
                <c:pt idx="2">
                  <c:v>2.0877813613280515E-2</c:v>
                </c:pt>
                <c:pt idx="3">
                  <c:v>2.0353409629346491E-2</c:v>
                </c:pt>
              </c:numCache>
            </c:numRef>
          </c:val>
          <c:extLst>
            <c:ext xmlns:c16="http://schemas.microsoft.com/office/drawing/2014/chart" uri="{C3380CC4-5D6E-409C-BE32-E72D297353CC}">
              <c16:uniqueId val="{0000000A-F04E-4361-9A90-BF4FD35A85E6}"/>
            </c:ext>
          </c:extLst>
        </c:ser>
        <c:dLbls>
          <c:showLegendKey val="0"/>
          <c:showVal val="0"/>
          <c:showCatName val="0"/>
          <c:showSerName val="0"/>
          <c:showPercent val="0"/>
          <c:showBubbleSize val="0"/>
        </c:dLbls>
        <c:gapWidth val="20"/>
        <c:overlap val="100"/>
        <c:axId val="867524992"/>
        <c:axId val="867526528"/>
      </c:barChart>
      <c:catAx>
        <c:axId val="867524992"/>
        <c:scaling>
          <c:orientation val="minMax"/>
        </c:scaling>
        <c:delete val="0"/>
        <c:axPos val="b"/>
        <c:numFmt formatCode="General" sourceLinked="1"/>
        <c:majorTickMark val="out"/>
        <c:minorTickMark val="none"/>
        <c:tickLblPos val="nextTo"/>
        <c:txPr>
          <a:bodyPr/>
          <a:lstStyle/>
          <a:p>
            <a:pPr>
              <a:defRPr sz="1600" b="1"/>
            </a:pPr>
            <a:endParaRPr lang="es-419"/>
          </a:p>
        </c:txPr>
        <c:crossAx val="867526528"/>
        <c:crosses val="autoZero"/>
        <c:auto val="1"/>
        <c:lblAlgn val="ctr"/>
        <c:lblOffset val="100"/>
        <c:noMultiLvlLbl val="0"/>
      </c:catAx>
      <c:valAx>
        <c:axId val="867526528"/>
        <c:scaling>
          <c:orientation val="minMax"/>
        </c:scaling>
        <c:delete val="1"/>
        <c:axPos val="l"/>
        <c:numFmt formatCode="0%" sourceLinked="1"/>
        <c:majorTickMark val="out"/>
        <c:minorTickMark val="none"/>
        <c:tickLblPos val="nextTo"/>
        <c:crossAx val="867524992"/>
        <c:crosses val="autoZero"/>
        <c:crossBetween val="between"/>
      </c:valAx>
    </c:plotArea>
    <c:legend>
      <c:legendPos val="r"/>
      <c:overlay val="0"/>
      <c:txPr>
        <a:bodyPr/>
        <a:lstStyle/>
        <a:p>
          <a:pPr>
            <a:defRPr sz="11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Sheet1!$B$2:$F$2</c:f>
              <c:numCache>
                <c:formatCode>0%</c:formatCode>
                <c:ptCount val="5"/>
                <c:pt idx="0">
                  <c:v>0.51574545043517572</c:v>
                </c:pt>
                <c:pt idx="1">
                  <c:v>0.63809362524558599</c:v>
                </c:pt>
                <c:pt idx="2">
                  <c:v>0.65368309104114553</c:v>
                </c:pt>
                <c:pt idx="3">
                  <c:v>0.60736917906865096</c:v>
                </c:pt>
                <c:pt idx="4">
                  <c:v>0.30346320444546299</c:v>
                </c:pt>
              </c:numCache>
            </c:numRef>
          </c:val>
          <c:extLst>
            <c:ext xmlns:c16="http://schemas.microsoft.com/office/drawing/2014/chart" uri="{C3380CC4-5D6E-409C-BE32-E72D297353CC}">
              <c16:uniqueId val="{00000000-D316-4BA7-A831-0CD578589635}"/>
            </c:ext>
          </c:extLst>
        </c:ser>
        <c:ser>
          <c:idx val="1"/>
          <c:order val="1"/>
          <c:tx>
            <c:strRef>
              <c:f>Sheet1!$A$3</c:f>
              <c:strCache>
                <c:ptCount val="1"/>
                <c:pt idx="0">
                  <c:v>2017-2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Sheet1!$B$3:$F$3</c:f>
              <c:numCache>
                <c:formatCode>0%</c:formatCode>
                <c:ptCount val="5"/>
                <c:pt idx="0">
                  <c:v>0.4376299875664067</c:v>
                </c:pt>
                <c:pt idx="1">
                  <c:v>0.57109528676269439</c:v>
                </c:pt>
                <c:pt idx="2">
                  <c:v>0.54785510888737732</c:v>
                </c:pt>
                <c:pt idx="3">
                  <c:v>0.66585453672587613</c:v>
                </c:pt>
                <c:pt idx="4">
                  <c:v>0.1606352346960308</c:v>
                </c:pt>
              </c:numCache>
            </c:numRef>
          </c:val>
          <c:extLst>
            <c:ext xmlns:c16="http://schemas.microsoft.com/office/drawing/2014/chart" uri="{C3380CC4-5D6E-409C-BE32-E72D297353CC}">
              <c16:uniqueId val="{00000001-D316-4BA7-A831-0CD578589635}"/>
            </c:ext>
          </c:extLst>
        </c:ser>
        <c:ser>
          <c:idx val="2"/>
          <c:order val="2"/>
          <c:tx>
            <c:strRef>
              <c:f>Sheet1!$A$4</c:f>
              <c:strCache>
                <c:ptCount val="1"/>
                <c:pt idx="0">
                  <c:v>2018-1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Sheet1!$B$4:$F$4</c:f>
              <c:numCache>
                <c:formatCode>0%</c:formatCode>
                <c:ptCount val="5"/>
                <c:pt idx="0">
                  <c:v>0.51775870902694887</c:v>
                </c:pt>
                <c:pt idx="1">
                  <c:v>0.56583876493617502</c:v>
                </c:pt>
                <c:pt idx="2">
                  <c:v>0.56535633616656988</c:v>
                </c:pt>
                <c:pt idx="3">
                  <c:v>0.55315224355862769</c:v>
                </c:pt>
                <c:pt idx="4">
                  <c:v>0.19737870937874483</c:v>
                </c:pt>
              </c:numCache>
            </c:numRef>
          </c:val>
          <c:extLst>
            <c:ext xmlns:c16="http://schemas.microsoft.com/office/drawing/2014/chart" uri="{C3380CC4-5D6E-409C-BE32-E72D297353CC}">
              <c16:uniqueId val="{00000002-D316-4BA7-A831-0CD578589635}"/>
            </c:ext>
          </c:extLst>
        </c:ser>
        <c:ser>
          <c:idx val="3"/>
          <c:order val="3"/>
          <c:tx>
            <c:strRef>
              <c:f>Sheet1!$A$5</c:f>
              <c:strCache>
                <c:ptCount val="1"/>
                <c:pt idx="0">
                  <c:v>2018-2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Sheet1!$B$5:$F$5</c:f>
              <c:numCache>
                <c:formatCode>0%</c:formatCode>
                <c:ptCount val="5"/>
                <c:pt idx="0">
                  <c:v>0.46335233035122736</c:v>
                </c:pt>
                <c:pt idx="1">
                  <c:v>0.59025371711579255</c:v>
                </c:pt>
                <c:pt idx="2">
                  <c:v>0.59937079149375971</c:v>
                </c:pt>
                <c:pt idx="3">
                  <c:v>0.68932295206104499</c:v>
                </c:pt>
                <c:pt idx="4">
                  <c:v>0.21806727994028224</c:v>
                </c:pt>
              </c:numCache>
            </c:numRef>
          </c:val>
          <c:extLst>
            <c:ext xmlns:c16="http://schemas.microsoft.com/office/drawing/2014/chart" uri="{C3380CC4-5D6E-409C-BE32-E72D297353CC}">
              <c16:uniqueId val="{00000003-D316-4BA7-A831-0CD578589635}"/>
            </c:ext>
          </c:extLst>
        </c:ser>
        <c:ser>
          <c:idx val="4"/>
          <c:order val="4"/>
          <c:tx>
            <c:strRef>
              <c:f>Sheet1!$A$6</c:f>
              <c:strCache>
                <c:ptCount val="1"/>
                <c:pt idx="0">
                  <c:v>2019-1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Sheet1!$B$6:$F$6</c:f>
              <c:numCache>
                <c:formatCode>0%</c:formatCode>
                <c:ptCount val="5"/>
                <c:pt idx="0">
                  <c:v>0.40978801605453558</c:v>
                </c:pt>
                <c:pt idx="1">
                  <c:v>0.50739990527385515</c:v>
                </c:pt>
                <c:pt idx="2">
                  <c:v>0.58848154997994562</c:v>
                </c:pt>
                <c:pt idx="3">
                  <c:v>0.56076084617040245</c:v>
                </c:pt>
                <c:pt idx="4">
                  <c:v>0.20533647757543996</c:v>
                </c:pt>
              </c:numCache>
            </c:numRef>
          </c:val>
          <c:extLst>
            <c:ext xmlns:c16="http://schemas.microsoft.com/office/drawing/2014/chart" uri="{C3380CC4-5D6E-409C-BE32-E72D297353CC}">
              <c16:uniqueId val="{00000004-D316-4BA7-A831-0CD578589635}"/>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Sheet1!$B$7:$F$7</c:f>
              <c:numCache>
                <c:formatCode>0%</c:formatCode>
                <c:ptCount val="5"/>
                <c:pt idx="0">
                  <c:v>0.50669146635578066</c:v>
                </c:pt>
                <c:pt idx="1">
                  <c:v>0.54186803636380354</c:v>
                </c:pt>
                <c:pt idx="2">
                  <c:v>0.54852739649717008</c:v>
                </c:pt>
                <c:pt idx="3">
                  <c:v>0.76025043815146209</c:v>
                </c:pt>
                <c:pt idx="4">
                  <c:v>0.24151054631206603</c:v>
                </c:pt>
              </c:numCache>
            </c:numRef>
          </c:val>
          <c:extLst>
            <c:ext xmlns:c16="http://schemas.microsoft.com/office/drawing/2014/chart" uri="{C3380CC4-5D6E-409C-BE32-E72D297353CC}">
              <c16:uniqueId val="{00000005-D316-4BA7-A831-0CD578589635}"/>
            </c:ext>
          </c:extLst>
        </c:ser>
        <c:dLbls>
          <c:showLegendKey val="0"/>
          <c:showVal val="0"/>
          <c:showCatName val="0"/>
          <c:showSerName val="0"/>
          <c:showPercent val="0"/>
          <c:showBubbleSize val="0"/>
        </c:dLbls>
        <c:gapWidth val="150"/>
        <c:axId val="910657408"/>
        <c:axId val="910658944"/>
      </c:barChart>
      <c:catAx>
        <c:axId val="910657408"/>
        <c:scaling>
          <c:orientation val="minMax"/>
        </c:scaling>
        <c:delete val="0"/>
        <c:axPos val="b"/>
        <c:majorGridlines/>
        <c:numFmt formatCode="General" sourceLinked="0"/>
        <c:majorTickMark val="out"/>
        <c:minorTickMark val="none"/>
        <c:tickLblPos val="nextTo"/>
        <c:txPr>
          <a:bodyPr/>
          <a:lstStyle/>
          <a:p>
            <a:pPr>
              <a:defRPr sz="1200" b="1"/>
            </a:pPr>
            <a:endParaRPr lang="es-419"/>
          </a:p>
        </c:txPr>
        <c:crossAx val="910658944"/>
        <c:crosses val="autoZero"/>
        <c:auto val="1"/>
        <c:lblAlgn val="ctr"/>
        <c:lblOffset val="100"/>
        <c:noMultiLvlLbl val="0"/>
      </c:catAx>
      <c:valAx>
        <c:axId val="910658944"/>
        <c:scaling>
          <c:orientation val="minMax"/>
          <c:max val="1.1000000000000001"/>
          <c:min val="0"/>
        </c:scaling>
        <c:delete val="0"/>
        <c:axPos val="l"/>
        <c:numFmt formatCode="0%" sourceLinked="1"/>
        <c:majorTickMark val="out"/>
        <c:minorTickMark val="none"/>
        <c:tickLblPos val="nextTo"/>
        <c:txPr>
          <a:bodyPr/>
          <a:lstStyle/>
          <a:p>
            <a:pPr>
              <a:defRPr sz="1200"/>
            </a:pPr>
            <a:endParaRPr lang="es-419"/>
          </a:p>
        </c:txPr>
        <c:crossAx val="910657408"/>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Bogotá</c:v>
                </c:pt>
                <c:pt idx="1">
                  <c:v>Medellín</c:v>
                </c:pt>
                <c:pt idx="2">
                  <c:v>Cali</c:v>
                </c:pt>
                <c:pt idx="3">
                  <c:v>Bucaramanga</c:v>
                </c:pt>
                <c:pt idx="4">
                  <c:v>Barranquilla</c:v>
                </c:pt>
                <c:pt idx="5">
                  <c:v>Cartagena</c:v>
                </c:pt>
              </c:strCache>
            </c:strRef>
          </c:cat>
          <c:val>
            <c:numRef>
              <c:f>Sheet1!$B$2:$G$2</c:f>
              <c:numCache>
                <c:formatCode>0.0</c:formatCode>
                <c:ptCount val="6"/>
                <c:pt idx="0">
                  <c:v>3.4539300808613711</c:v>
                </c:pt>
                <c:pt idx="1">
                  <c:v>2.0607138410125199</c:v>
                </c:pt>
                <c:pt idx="2">
                  <c:v>2.8999945736357629</c:v>
                </c:pt>
                <c:pt idx="3">
                  <c:v>3.5948592614760502</c:v>
                </c:pt>
                <c:pt idx="4">
                  <c:v>3.6316879450824406</c:v>
                </c:pt>
                <c:pt idx="5">
                  <c:v>3.9541667404508507</c:v>
                </c:pt>
              </c:numCache>
            </c:numRef>
          </c:val>
          <c:extLst>
            <c:ext xmlns:c16="http://schemas.microsoft.com/office/drawing/2014/chart" uri="{C3380CC4-5D6E-409C-BE32-E72D297353CC}">
              <c16:uniqueId val="{00000000-E776-47F1-A74C-942BFFE65418}"/>
            </c:ext>
          </c:extLst>
        </c:ser>
        <c:ser>
          <c:idx val="1"/>
          <c:order val="1"/>
          <c:tx>
            <c:strRef>
              <c:f>Sheet1!$A$3</c:f>
              <c:strCache>
                <c:ptCount val="1"/>
                <c:pt idx="0">
                  <c:v>2017-2</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Sheet1!$B$3:$G$3</c:f>
              <c:numCache>
                <c:formatCode>0.0</c:formatCode>
                <c:ptCount val="6"/>
                <c:pt idx="0">
                  <c:v>3.680386360480179</c:v>
                </c:pt>
                <c:pt idx="1">
                  <c:v>1.9146509842642498</c:v>
                </c:pt>
                <c:pt idx="2">
                  <c:v>2.50096582480327</c:v>
                </c:pt>
                <c:pt idx="3">
                  <c:v>4.0335976813243475</c:v>
                </c:pt>
                <c:pt idx="4">
                  <c:v>3.1154430595227067</c:v>
                </c:pt>
                <c:pt idx="5">
                  <c:v>5.0368810215433895</c:v>
                </c:pt>
              </c:numCache>
            </c:numRef>
          </c:val>
          <c:extLst>
            <c:ext xmlns:c16="http://schemas.microsoft.com/office/drawing/2014/chart" uri="{C3380CC4-5D6E-409C-BE32-E72D297353CC}">
              <c16:uniqueId val="{00000001-E776-47F1-A74C-942BFFE65418}"/>
            </c:ext>
          </c:extLst>
        </c:ser>
        <c:ser>
          <c:idx val="2"/>
          <c:order val="2"/>
          <c:tx>
            <c:strRef>
              <c:f>Sheet1!$A$4</c:f>
              <c:strCache>
                <c:ptCount val="1"/>
                <c:pt idx="0">
                  <c:v>2018-1</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Sheet1!$B$4:$G$4</c:f>
              <c:numCache>
                <c:formatCode>0.0</c:formatCode>
                <c:ptCount val="6"/>
                <c:pt idx="0">
                  <c:v>3.4805798820048022</c:v>
                </c:pt>
                <c:pt idx="1">
                  <c:v>2.5980500871517829</c:v>
                </c:pt>
                <c:pt idx="2">
                  <c:v>2.5722818570152142</c:v>
                </c:pt>
                <c:pt idx="3">
                  <c:v>3.4971647024879595</c:v>
                </c:pt>
                <c:pt idx="4">
                  <c:v>3.6119934543858476</c:v>
                </c:pt>
                <c:pt idx="5">
                  <c:v>3.3824466883622097</c:v>
                </c:pt>
              </c:numCache>
            </c:numRef>
          </c:val>
          <c:extLst>
            <c:ext xmlns:c16="http://schemas.microsoft.com/office/drawing/2014/chart" uri="{C3380CC4-5D6E-409C-BE32-E72D297353CC}">
              <c16:uniqueId val="{00000002-E776-47F1-A74C-942BFFE65418}"/>
            </c:ext>
          </c:extLst>
        </c:ser>
        <c:ser>
          <c:idx val="3"/>
          <c:order val="3"/>
          <c:tx>
            <c:strRef>
              <c:f>Sheet1!$A$5</c:f>
              <c:strCache>
                <c:ptCount val="1"/>
                <c:pt idx="0">
                  <c:v>2018-2</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Sheet1!$B$5:$G$5</c:f>
              <c:numCache>
                <c:formatCode>0.0</c:formatCode>
                <c:ptCount val="6"/>
                <c:pt idx="0">
                  <c:v>2.9094086992575381</c:v>
                </c:pt>
                <c:pt idx="1">
                  <c:v>1.881762218149839</c:v>
                </c:pt>
                <c:pt idx="2">
                  <c:v>2.0606814973025367</c:v>
                </c:pt>
                <c:pt idx="3">
                  <c:v>3.4462268621667693</c:v>
                </c:pt>
                <c:pt idx="4">
                  <c:v>3.328749647569837</c:v>
                </c:pt>
                <c:pt idx="5">
                  <c:v>2.9605481727574752</c:v>
                </c:pt>
              </c:numCache>
            </c:numRef>
          </c:val>
          <c:extLst>
            <c:ext xmlns:c16="http://schemas.microsoft.com/office/drawing/2014/chart" uri="{C3380CC4-5D6E-409C-BE32-E72D297353CC}">
              <c16:uniqueId val="{00000003-E776-47F1-A74C-942BFFE65418}"/>
            </c:ext>
          </c:extLst>
        </c:ser>
        <c:ser>
          <c:idx val="4"/>
          <c:order val="4"/>
          <c:tx>
            <c:strRef>
              <c:f>Sheet1!$A$6</c:f>
              <c:strCache>
                <c:ptCount val="1"/>
                <c:pt idx="0">
                  <c:v>2019-1</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Sheet1!$B$6:$G$6</c:f>
              <c:numCache>
                <c:formatCode>0.0</c:formatCode>
                <c:ptCount val="6"/>
                <c:pt idx="0">
                  <c:v>3.1192902517191059</c:v>
                </c:pt>
                <c:pt idx="1">
                  <c:v>2.2174981508404112</c:v>
                </c:pt>
                <c:pt idx="2">
                  <c:v>2.6587436905716531</c:v>
                </c:pt>
                <c:pt idx="3">
                  <c:v>4.4615891240015131</c:v>
                </c:pt>
                <c:pt idx="4">
                  <c:v>3.8248498870710077</c:v>
                </c:pt>
                <c:pt idx="5">
                  <c:v>2.9095405347286931</c:v>
                </c:pt>
              </c:numCache>
            </c:numRef>
          </c:val>
          <c:extLst>
            <c:ext xmlns:c16="http://schemas.microsoft.com/office/drawing/2014/chart" uri="{C3380CC4-5D6E-409C-BE32-E72D297353CC}">
              <c16:uniqueId val="{00000004-E776-47F1-A74C-942BFFE65418}"/>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Bogotá</c:v>
                </c:pt>
                <c:pt idx="1">
                  <c:v>Medellín</c:v>
                </c:pt>
                <c:pt idx="2">
                  <c:v>Cali</c:v>
                </c:pt>
                <c:pt idx="3">
                  <c:v>Bucaramanga</c:v>
                </c:pt>
                <c:pt idx="4">
                  <c:v>Barranquilla</c:v>
                </c:pt>
                <c:pt idx="5">
                  <c:v>Cartagena</c:v>
                </c:pt>
              </c:strCache>
            </c:strRef>
          </c:cat>
          <c:val>
            <c:numRef>
              <c:f>Sheet1!$B$7:$G$7</c:f>
              <c:numCache>
                <c:formatCode>0.0</c:formatCode>
                <c:ptCount val="6"/>
                <c:pt idx="0">
                  <c:v>3.1890415050556351</c:v>
                </c:pt>
                <c:pt idx="1">
                  <c:v>2.2058765135435974</c:v>
                </c:pt>
                <c:pt idx="2">
                  <c:v>2.7236824721510073</c:v>
                </c:pt>
                <c:pt idx="3">
                  <c:v>4.102604975887326</c:v>
                </c:pt>
                <c:pt idx="4">
                  <c:v>3.4647563224804516</c:v>
                </c:pt>
                <c:pt idx="5">
                  <c:v>3.312823825715745</c:v>
                </c:pt>
              </c:numCache>
            </c:numRef>
          </c:val>
          <c:extLst>
            <c:ext xmlns:c16="http://schemas.microsoft.com/office/drawing/2014/chart" uri="{C3380CC4-5D6E-409C-BE32-E72D297353CC}">
              <c16:uniqueId val="{00000005-E776-47F1-A74C-942BFFE65418}"/>
            </c:ext>
          </c:extLst>
        </c:ser>
        <c:dLbls>
          <c:showLegendKey val="0"/>
          <c:showVal val="0"/>
          <c:showCatName val="0"/>
          <c:showSerName val="0"/>
          <c:showPercent val="0"/>
          <c:showBubbleSize val="0"/>
        </c:dLbls>
        <c:gapWidth val="150"/>
        <c:axId val="910924800"/>
        <c:axId val="910930688"/>
      </c:barChart>
      <c:catAx>
        <c:axId val="910924800"/>
        <c:scaling>
          <c:orientation val="minMax"/>
        </c:scaling>
        <c:delete val="0"/>
        <c:axPos val="b"/>
        <c:majorGridlines/>
        <c:numFmt formatCode="General" sourceLinked="0"/>
        <c:majorTickMark val="out"/>
        <c:minorTickMark val="none"/>
        <c:tickLblPos val="nextTo"/>
        <c:txPr>
          <a:bodyPr/>
          <a:lstStyle/>
          <a:p>
            <a:pPr>
              <a:defRPr sz="1200" b="1"/>
            </a:pPr>
            <a:endParaRPr lang="es-419"/>
          </a:p>
        </c:txPr>
        <c:crossAx val="910930688"/>
        <c:crosses val="autoZero"/>
        <c:auto val="1"/>
        <c:lblAlgn val="ctr"/>
        <c:lblOffset val="100"/>
        <c:noMultiLvlLbl val="0"/>
      </c:catAx>
      <c:valAx>
        <c:axId val="910930688"/>
        <c:scaling>
          <c:orientation val="minMax"/>
          <c:min val="0.75000000000000011"/>
        </c:scaling>
        <c:delete val="0"/>
        <c:axPos val="l"/>
        <c:numFmt formatCode="0.0" sourceLinked="1"/>
        <c:majorTickMark val="out"/>
        <c:minorTickMark val="none"/>
        <c:tickLblPos val="nextTo"/>
        <c:txPr>
          <a:bodyPr/>
          <a:lstStyle/>
          <a:p>
            <a:pPr>
              <a:defRPr sz="1200"/>
            </a:pPr>
            <a:endParaRPr lang="es-419"/>
          </a:p>
        </c:txPr>
        <c:crossAx val="910924800"/>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Sheet1!$B$2:$F$2</c:f>
              <c:numCache>
                <c:formatCode>0.0</c:formatCode>
                <c:ptCount val="5"/>
                <c:pt idx="0">
                  <c:v>1.7092309405457111</c:v>
                </c:pt>
                <c:pt idx="1">
                  <c:v>1.5998400184108743</c:v>
                </c:pt>
                <c:pt idx="2">
                  <c:v>2.3501650099535061</c:v>
                </c:pt>
                <c:pt idx="3">
                  <c:v>2.4507238930825066</c:v>
                </c:pt>
                <c:pt idx="4">
                  <c:v>2.0237995543658687</c:v>
                </c:pt>
              </c:numCache>
            </c:numRef>
          </c:val>
          <c:extLst>
            <c:ext xmlns:c16="http://schemas.microsoft.com/office/drawing/2014/chart" uri="{C3380CC4-5D6E-409C-BE32-E72D297353CC}">
              <c16:uniqueId val="{00000000-00B0-4913-B23A-37BC21D4DF52}"/>
            </c:ext>
          </c:extLst>
        </c:ser>
        <c:ser>
          <c:idx val="1"/>
          <c:order val="1"/>
          <c:tx>
            <c:strRef>
              <c:f>Sheet1!$A$3</c:f>
              <c:strCache>
                <c:ptCount val="1"/>
                <c:pt idx="0">
                  <c:v>2017-2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Sheet1!$B$3:$F$3</c:f>
              <c:numCache>
                <c:formatCode>0.0</c:formatCode>
                <c:ptCount val="5"/>
                <c:pt idx="0">
                  <c:v>1.6853534880667578</c:v>
                </c:pt>
                <c:pt idx="1">
                  <c:v>1.4839394655750895</c:v>
                </c:pt>
                <c:pt idx="2">
                  <c:v>1.6600407184116663</c:v>
                </c:pt>
                <c:pt idx="3">
                  <c:v>2.3337959708478282</c:v>
                </c:pt>
                <c:pt idx="4">
                  <c:v>1.5076347199660993</c:v>
                </c:pt>
              </c:numCache>
            </c:numRef>
          </c:val>
          <c:extLst>
            <c:ext xmlns:c16="http://schemas.microsoft.com/office/drawing/2014/chart" uri="{C3380CC4-5D6E-409C-BE32-E72D297353CC}">
              <c16:uniqueId val="{00000001-00B0-4913-B23A-37BC21D4DF52}"/>
            </c:ext>
          </c:extLst>
        </c:ser>
        <c:ser>
          <c:idx val="2"/>
          <c:order val="2"/>
          <c:tx>
            <c:strRef>
              <c:f>Sheet1!$A$4</c:f>
              <c:strCache>
                <c:ptCount val="1"/>
                <c:pt idx="0">
                  <c:v>2018-1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Sheet1!$B$4:$F$4</c:f>
              <c:numCache>
                <c:formatCode>0.0</c:formatCode>
                <c:ptCount val="5"/>
                <c:pt idx="0">
                  <c:v>1.8218330578643951</c:v>
                </c:pt>
                <c:pt idx="1">
                  <c:v>1.9910131125256947</c:v>
                </c:pt>
                <c:pt idx="2">
                  <c:v>2.212121820884728</c:v>
                </c:pt>
                <c:pt idx="3">
                  <c:v>2.0663203341640632</c:v>
                </c:pt>
                <c:pt idx="4">
                  <c:v>1.9279862638595862</c:v>
                </c:pt>
              </c:numCache>
            </c:numRef>
          </c:val>
          <c:extLst>
            <c:ext xmlns:c16="http://schemas.microsoft.com/office/drawing/2014/chart" uri="{C3380CC4-5D6E-409C-BE32-E72D297353CC}">
              <c16:uniqueId val="{00000002-00B0-4913-B23A-37BC21D4DF52}"/>
            </c:ext>
          </c:extLst>
        </c:ser>
        <c:ser>
          <c:idx val="3"/>
          <c:order val="3"/>
          <c:tx>
            <c:strRef>
              <c:f>Sheet1!$A$5</c:f>
              <c:strCache>
                <c:ptCount val="1"/>
                <c:pt idx="0">
                  <c:v>2018-2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Sheet1!$B$5:$F$5</c:f>
              <c:numCache>
                <c:formatCode>0.0</c:formatCode>
                <c:ptCount val="5"/>
                <c:pt idx="0">
                  <c:v>1.5818914319933122</c:v>
                </c:pt>
                <c:pt idx="1">
                  <c:v>1.6816761518826415</c:v>
                </c:pt>
                <c:pt idx="2">
                  <c:v>1.9977784531154663</c:v>
                </c:pt>
                <c:pt idx="3">
                  <c:v>2.2796108410183029</c:v>
                </c:pt>
                <c:pt idx="4">
                  <c:v>1.8324699333658379</c:v>
                </c:pt>
              </c:numCache>
            </c:numRef>
          </c:val>
          <c:extLst>
            <c:ext xmlns:c16="http://schemas.microsoft.com/office/drawing/2014/chart" uri="{C3380CC4-5D6E-409C-BE32-E72D297353CC}">
              <c16:uniqueId val="{00000003-00B0-4913-B23A-37BC21D4DF52}"/>
            </c:ext>
          </c:extLst>
        </c:ser>
        <c:ser>
          <c:idx val="4"/>
          <c:order val="4"/>
          <c:tx>
            <c:strRef>
              <c:f>Sheet1!$A$6</c:f>
              <c:strCache>
                <c:ptCount val="1"/>
                <c:pt idx="0">
                  <c:v>2019-1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Sheet1!$B$6:$F$6</c:f>
              <c:numCache>
                <c:formatCode>0.0</c:formatCode>
                <c:ptCount val="5"/>
                <c:pt idx="0">
                  <c:v>1.6292021243673536</c:v>
                </c:pt>
                <c:pt idx="1">
                  <c:v>1.6193780798640611</c:v>
                </c:pt>
                <c:pt idx="2">
                  <c:v>2.1586811751286215</c:v>
                </c:pt>
                <c:pt idx="3">
                  <c:v>1.9161691832132748</c:v>
                </c:pt>
                <c:pt idx="4">
                  <c:v>2.1212250106337729</c:v>
                </c:pt>
              </c:numCache>
            </c:numRef>
          </c:val>
          <c:extLst>
            <c:ext xmlns:c16="http://schemas.microsoft.com/office/drawing/2014/chart" uri="{C3380CC4-5D6E-409C-BE32-E72D297353CC}">
              <c16:uniqueId val="{00000004-00B0-4913-B23A-37BC21D4DF52}"/>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Sheet1!$B$7:$F$7</c:f>
              <c:numCache>
                <c:formatCode>0.0</c:formatCode>
                <c:ptCount val="5"/>
                <c:pt idx="0">
                  <c:v>1.6975642570351661</c:v>
                </c:pt>
                <c:pt idx="1">
                  <c:v>1.627107209382253</c:v>
                </c:pt>
                <c:pt idx="2">
                  <c:v>1.8702360429482898</c:v>
                </c:pt>
                <c:pt idx="3">
                  <c:v>2.2359040469148908</c:v>
                </c:pt>
                <c:pt idx="4">
                  <c:v>1.6221938936956974</c:v>
                </c:pt>
              </c:numCache>
            </c:numRef>
          </c:val>
          <c:extLst>
            <c:ext xmlns:c16="http://schemas.microsoft.com/office/drawing/2014/chart" uri="{C3380CC4-5D6E-409C-BE32-E72D297353CC}">
              <c16:uniqueId val="{00000005-00B0-4913-B23A-37BC21D4DF52}"/>
            </c:ext>
          </c:extLst>
        </c:ser>
        <c:dLbls>
          <c:showLegendKey val="0"/>
          <c:showVal val="0"/>
          <c:showCatName val="0"/>
          <c:showSerName val="0"/>
          <c:showPercent val="0"/>
          <c:showBubbleSize val="0"/>
        </c:dLbls>
        <c:gapWidth val="150"/>
        <c:axId val="911139968"/>
        <c:axId val="911141504"/>
      </c:barChart>
      <c:catAx>
        <c:axId val="911139968"/>
        <c:scaling>
          <c:orientation val="minMax"/>
        </c:scaling>
        <c:delete val="0"/>
        <c:axPos val="b"/>
        <c:majorGridlines/>
        <c:numFmt formatCode="General" sourceLinked="0"/>
        <c:majorTickMark val="out"/>
        <c:minorTickMark val="none"/>
        <c:tickLblPos val="nextTo"/>
        <c:txPr>
          <a:bodyPr/>
          <a:lstStyle/>
          <a:p>
            <a:pPr>
              <a:defRPr sz="1200" b="1"/>
            </a:pPr>
            <a:endParaRPr lang="es-419"/>
          </a:p>
        </c:txPr>
        <c:crossAx val="911141504"/>
        <c:crosses val="autoZero"/>
        <c:auto val="1"/>
        <c:lblAlgn val="ctr"/>
        <c:lblOffset val="100"/>
        <c:noMultiLvlLbl val="0"/>
      </c:catAx>
      <c:valAx>
        <c:axId val="911141504"/>
        <c:scaling>
          <c:orientation val="minMax"/>
          <c:max val="4"/>
          <c:min val="0.75000000000000011"/>
        </c:scaling>
        <c:delete val="0"/>
        <c:axPos val="l"/>
        <c:numFmt formatCode="0.0" sourceLinked="1"/>
        <c:majorTickMark val="out"/>
        <c:minorTickMark val="none"/>
        <c:tickLblPos val="nextTo"/>
        <c:txPr>
          <a:bodyPr/>
          <a:lstStyle/>
          <a:p>
            <a:pPr>
              <a:defRPr sz="1200"/>
            </a:pPr>
            <a:endParaRPr lang="es-419"/>
          </a:p>
        </c:txPr>
        <c:crossAx val="911139968"/>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Bogotá</c:v>
                </c:pt>
                <c:pt idx="1">
                  <c:v>Medellín</c:v>
                </c:pt>
                <c:pt idx="2">
                  <c:v>Cali</c:v>
                </c:pt>
                <c:pt idx="3">
                  <c:v>Bucaramanga</c:v>
                </c:pt>
                <c:pt idx="4">
                  <c:v>Barranquilla</c:v>
                </c:pt>
                <c:pt idx="5">
                  <c:v>Cartagena</c:v>
                </c:pt>
              </c:strCache>
            </c:strRef>
          </c:cat>
          <c:val>
            <c:numRef>
              <c:f>Sheet1!$B$2:$G$2</c:f>
              <c:numCache>
                <c:formatCode>_(* #,##0_);_(* \(#,##0\);_(* "-"_);_(@_)</c:formatCode>
                <c:ptCount val="6"/>
                <c:pt idx="0">
                  <c:v>3803.6956656346747</c:v>
                </c:pt>
                <c:pt idx="1">
                  <c:v>2845.6400453955903</c:v>
                </c:pt>
                <c:pt idx="2">
                  <c:v>1369.3043099897011</c:v>
                </c:pt>
                <c:pt idx="3">
                  <c:v>2133.1007581300814</c:v>
                </c:pt>
                <c:pt idx="4">
                  <c:v>621.69004705882389</c:v>
                </c:pt>
                <c:pt idx="5">
                  <c:v>1168.6816439290585</c:v>
                </c:pt>
              </c:numCache>
            </c:numRef>
          </c:val>
          <c:extLst>
            <c:ext xmlns:c16="http://schemas.microsoft.com/office/drawing/2014/chart" uri="{C3380CC4-5D6E-409C-BE32-E72D297353CC}">
              <c16:uniqueId val="{00000000-883E-4B7D-BDA6-169BDDBE671A}"/>
            </c:ext>
          </c:extLst>
        </c:ser>
        <c:ser>
          <c:idx val="1"/>
          <c:order val="1"/>
          <c:tx>
            <c:strRef>
              <c:f>Sheet1!$A$3</c:f>
              <c:strCache>
                <c:ptCount val="1"/>
                <c:pt idx="0">
                  <c:v>2017-2</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Sheet1!$B$3:$G$3</c:f>
              <c:numCache>
                <c:formatCode>_(* #,##0_);_(* \(#,##0\);_(* "-"_);_(@_)</c:formatCode>
                <c:ptCount val="6"/>
                <c:pt idx="0">
                  <c:v>3625.4979611559966</c:v>
                </c:pt>
                <c:pt idx="1">
                  <c:v>3671.4087628571424</c:v>
                </c:pt>
                <c:pt idx="2">
                  <c:v>1545.3141918265228</c:v>
                </c:pt>
                <c:pt idx="3">
                  <c:v>2024.7607824207489</c:v>
                </c:pt>
                <c:pt idx="4">
                  <c:v>661.85255170546827</c:v>
                </c:pt>
                <c:pt idx="5">
                  <c:v>1669.9797038581855</c:v>
                </c:pt>
              </c:numCache>
            </c:numRef>
          </c:val>
          <c:extLst>
            <c:ext xmlns:c16="http://schemas.microsoft.com/office/drawing/2014/chart" uri="{C3380CC4-5D6E-409C-BE32-E72D297353CC}">
              <c16:uniqueId val="{00000001-883E-4B7D-BDA6-169BDDBE671A}"/>
            </c:ext>
          </c:extLst>
        </c:ser>
        <c:ser>
          <c:idx val="2"/>
          <c:order val="2"/>
          <c:tx>
            <c:strRef>
              <c:f>Sheet1!$A$4</c:f>
              <c:strCache>
                <c:ptCount val="1"/>
                <c:pt idx="0">
                  <c:v>2018-1</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Sheet1!$B$4:$G$4</c:f>
              <c:numCache>
                <c:formatCode>_(* #,##0_);_(* \(#,##0\);_(* "-"_);_(@_)</c:formatCode>
                <c:ptCount val="6"/>
                <c:pt idx="0">
                  <c:v>3048.7675256603761</c:v>
                </c:pt>
                <c:pt idx="1">
                  <c:v>2806.6124932493244</c:v>
                </c:pt>
                <c:pt idx="2">
                  <c:v>1522.5717067736191</c:v>
                </c:pt>
                <c:pt idx="3">
                  <c:v>1394.7321929133859</c:v>
                </c:pt>
                <c:pt idx="4">
                  <c:v>604.29497581354406</c:v>
                </c:pt>
                <c:pt idx="5">
                  <c:v>1222.6856489361703</c:v>
                </c:pt>
              </c:numCache>
            </c:numRef>
          </c:val>
          <c:extLst>
            <c:ext xmlns:c16="http://schemas.microsoft.com/office/drawing/2014/chart" uri="{C3380CC4-5D6E-409C-BE32-E72D297353CC}">
              <c16:uniqueId val="{00000002-883E-4B7D-BDA6-169BDDBE671A}"/>
            </c:ext>
          </c:extLst>
        </c:ser>
        <c:ser>
          <c:idx val="3"/>
          <c:order val="3"/>
          <c:tx>
            <c:strRef>
              <c:f>Sheet1!$A$5</c:f>
              <c:strCache>
                <c:ptCount val="1"/>
                <c:pt idx="0">
                  <c:v>2018-2</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Sheet1!$B$5:$G$5</c:f>
              <c:numCache>
                <c:formatCode>_(* #,##0_);_(* \(#,##0\);_(* "-"_);_(@_)</c:formatCode>
                <c:ptCount val="6"/>
                <c:pt idx="0">
                  <c:v>3278.0217855203628</c:v>
                </c:pt>
                <c:pt idx="1">
                  <c:v>3472.1270301837276</c:v>
                </c:pt>
                <c:pt idx="2">
                  <c:v>1436.3966630565587</c:v>
                </c:pt>
                <c:pt idx="3">
                  <c:v>1432.6373658536586</c:v>
                </c:pt>
                <c:pt idx="4">
                  <c:v>547.28529657603224</c:v>
                </c:pt>
                <c:pt idx="5">
                  <c:v>1460.0044642289347</c:v>
                </c:pt>
              </c:numCache>
            </c:numRef>
          </c:val>
          <c:extLst>
            <c:ext xmlns:c16="http://schemas.microsoft.com/office/drawing/2014/chart" uri="{C3380CC4-5D6E-409C-BE32-E72D297353CC}">
              <c16:uniqueId val="{00000003-883E-4B7D-BDA6-169BDDBE671A}"/>
            </c:ext>
          </c:extLst>
        </c:ser>
        <c:ser>
          <c:idx val="4"/>
          <c:order val="4"/>
          <c:tx>
            <c:strRef>
              <c:f>Sheet1!$A$6</c:f>
              <c:strCache>
                <c:ptCount val="1"/>
                <c:pt idx="0">
                  <c:v>2019-1</c:v>
                </c:pt>
              </c:strCache>
            </c:strRef>
          </c:tx>
          <c:invertIfNegative val="0"/>
          <c:cat>
            <c:strRef>
              <c:f>Sheet1!$B$1:$G$1</c:f>
              <c:strCache>
                <c:ptCount val="6"/>
                <c:pt idx="0">
                  <c:v>Bogotá</c:v>
                </c:pt>
                <c:pt idx="1">
                  <c:v>Medellín</c:v>
                </c:pt>
                <c:pt idx="2">
                  <c:v>Cali</c:v>
                </c:pt>
                <c:pt idx="3">
                  <c:v>Bucaramanga</c:v>
                </c:pt>
                <c:pt idx="4">
                  <c:v>Barranquilla</c:v>
                </c:pt>
                <c:pt idx="5">
                  <c:v>Cartagena</c:v>
                </c:pt>
              </c:strCache>
            </c:strRef>
          </c:cat>
          <c:val>
            <c:numRef>
              <c:f>Sheet1!$B$6:$G$6</c:f>
              <c:numCache>
                <c:formatCode>_(* #,##0_);_(* \(#,##0\);_(* "-"_);_(@_)</c:formatCode>
                <c:ptCount val="6"/>
                <c:pt idx="0">
                  <c:v>3282.6922403924777</c:v>
                </c:pt>
                <c:pt idx="1">
                  <c:v>3237.8918493661454</c:v>
                </c:pt>
                <c:pt idx="2">
                  <c:v>1602.0239329096041</c:v>
                </c:pt>
                <c:pt idx="3">
                  <c:v>1286.9222415005861</c:v>
                </c:pt>
                <c:pt idx="4">
                  <c:v>583.53677446248355</c:v>
                </c:pt>
                <c:pt idx="5">
                  <c:v>1240.6393479729734</c:v>
                </c:pt>
              </c:numCache>
            </c:numRef>
          </c:val>
          <c:extLst>
            <c:ext xmlns:c16="http://schemas.microsoft.com/office/drawing/2014/chart" uri="{C3380CC4-5D6E-409C-BE32-E72D297353CC}">
              <c16:uniqueId val="{00000004-883E-4B7D-BDA6-169BDDBE671A}"/>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Bogotá</c:v>
                </c:pt>
                <c:pt idx="1">
                  <c:v>Medellín</c:v>
                </c:pt>
                <c:pt idx="2">
                  <c:v>Cali</c:v>
                </c:pt>
                <c:pt idx="3">
                  <c:v>Bucaramanga</c:v>
                </c:pt>
                <c:pt idx="4">
                  <c:v>Barranquilla</c:v>
                </c:pt>
                <c:pt idx="5">
                  <c:v>Cartagena</c:v>
                </c:pt>
              </c:strCache>
            </c:strRef>
          </c:cat>
          <c:val>
            <c:numRef>
              <c:f>Sheet1!$B$7:$G$7</c:f>
              <c:numCache>
                <c:formatCode>_(* #,##0_);_(* \(#,##0\);_(* "-"_);_(@_)</c:formatCode>
                <c:ptCount val="6"/>
                <c:pt idx="0">
                  <c:v>3375.358138369485</c:v>
                </c:pt>
                <c:pt idx="1">
                  <c:v>3275.7812880308879</c:v>
                </c:pt>
                <c:pt idx="2">
                  <c:v>1594.6469411764706</c:v>
                </c:pt>
                <c:pt idx="3">
                  <c:v>1874.1315983112186</c:v>
                </c:pt>
                <c:pt idx="4">
                  <c:v>549.47865851318943</c:v>
                </c:pt>
                <c:pt idx="5">
                  <c:v>1366.705162826421</c:v>
                </c:pt>
              </c:numCache>
            </c:numRef>
          </c:val>
          <c:extLst>
            <c:ext xmlns:c16="http://schemas.microsoft.com/office/drawing/2014/chart" uri="{C3380CC4-5D6E-409C-BE32-E72D297353CC}">
              <c16:uniqueId val="{00000005-883E-4B7D-BDA6-169BDDBE671A}"/>
            </c:ext>
          </c:extLst>
        </c:ser>
        <c:dLbls>
          <c:showLegendKey val="0"/>
          <c:showVal val="0"/>
          <c:showCatName val="0"/>
          <c:showSerName val="0"/>
          <c:showPercent val="0"/>
          <c:showBubbleSize val="0"/>
        </c:dLbls>
        <c:gapWidth val="150"/>
        <c:axId val="911562240"/>
        <c:axId val="911563776"/>
      </c:barChart>
      <c:catAx>
        <c:axId val="911562240"/>
        <c:scaling>
          <c:orientation val="minMax"/>
        </c:scaling>
        <c:delete val="0"/>
        <c:axPos val="b"/>
        <c:majorGridlines/>
        <c:numFmt formatCode="General" sourceLinked="0"/>
        <c:majorTickMark val="out"/>
        <c:minorTickMark val="none"/>
        <c:tickLblPos val="nextTo"/>
        <c:txPr>
          <a:bodyPr/>
          <a:lstStyle/>
          <a:p>
            <a:pPr>
              <a:defRPr sz="1200" b="1"/>
            </a:pPr>
            <a:endParaRPr lang="es-419"/>
          </a:p>
        </c:txPr>
        <c:crossAx val="911563776"/>
        <c:crosses val="autoZero"/>
        <c:auto val="1"/>
        <c:lblAlgn val="ctr"/>
        <c:lblOffset val="100"/>
        <c:noMultiLvlLbl val="0"/>
      </c:catAx>
      <c:valAx>
        <c:axId val="911563776"/>
        <c:scaling>
          <c:orientation val="minMax"/>
          <c:max val="5000"/>
          <c:min val="0.75000000000000011"/>
        </c:scaling>
        <c:delete val="0"/>
        <c:axPos val="l"/>
        <c:numFmt formatCode="_(* #,##0_);_(* \(#,##0\);_(* &quot;-&quot;_);_(@_)" sourceLinked="1"/>
        <c:majorTickMark val="out"/>
        <c:minorTickMark val="none"/>
        <c:tickLblPos val="nextTo"/>
        <c:txPr>
          <a:bodyPr/>
          <a:lstStyle/>
          <a:p>
            <a:pPr>
              <a:defRPr sz="1200"/>
            </a:pPr>
            <a:endParaRPr lang="es-419"/>
          </a:p>
        </c:txPr>
        <c:crossAx val="911562240"/>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2017-1</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Sheet1!$B$2:$F$2</c:f>
              <c:numCache>
                <c:formatCode>_(* #,##0_);_(* \(#,##0\);_(* "-"_);_(@_)</c:formatCode>
                <c:ptCount val="5"/>
                <c:pt idx="0">
                  <c:v>2126.8343507625268</c:v>
                </c:pt>
                <c:pt idx="1">
                  <c:v>1725.8438225563909</c:v>
                </c:pt>
                <c:pt idx="2">
                  <c:v>1063.4369594742607</c:v>
                </c:pt>
                <c:pt idx="3">
                  <c:v>1388.0107562724013</c:v>
                </c:pt>
                <c:pt idx="4">
                  <c:v>443.00113380281692</c:v>
                </c:pt>
              </c:numCache>
            </c:numRef>
          </c:val>
          <c:extLst>
            <c:ext xmlns:c16="http://schemas.microsoft.com/office/drawing/2014/chart" uri="{C3380CC4-5D6E-409C-BE32-E72D297353CC}">
              <c16:uniqueId val="{00000000-8682-48C6-ABAF-CEB9AE5B5583}"/>
            </c:ext>
          </c:extLst>
        </c:ser>
        <c:ser>
          <c:idx val="1"/>
          <c:order val="1"/>
          <c:tx>
            <c:strRef>
              <c:f>Sheet1!$A$3</c:f>
              <c:strCache>
                <c:ptCount val="1"/>
                <c:pt idx="0">
                  <c:v>2017-2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Sheet1!$B$3:$F$3</c:f>
              <c:numCache>
                <c:formatCode>_(* #,##0_);_(* \(#,##0\);_(* "-"_);_(@_)</c:formatCode>
                <c:ptCount val="5"/>
                <c:pt idx="0">
                  <c:v>1819.4751084183672</c:v>
                </c:pt>
                <c:pt idx="1">
                  <c:v>1693.75697519084</c:v>
                </c:pt>
                <c:pt idx="2">
                  <c:v>1001.985118136439</c:v>
                </c:pt>
                <c:pt idx="3">
                  <c:v>1434.0513113553116</c:v>
                </c:pt>
                <c:pt idx="4">
                  <c:v>357.31153723404248</c:v>
                </c:pt>
              </c:numCache>
            </c:numRef>
          </c:val>
          <c:extLst>
            <c:ext xmlns:c16="http://schemas.microsoft.com/office/drawing/2014/chart" uri="{C3380CC4-5D6E-409C-BE32-E72D297353CC}">
              <c16:uniqueId val="{00000001-8682-48C6-ABAF-CEB9AE5B5583}"/>
            </c:ext>
          </c:extLst>
        </c:ser>
        <c:ser>
          <c:idx val="2"/>
          <c:order val="2"/>
          <c:tx>
            <c:strRef>
              <c:f>Sheet1!$A$4</c:f>
              <c:strCache>
                <c:ptCount val="1"/>
                <c:pt idx="0">
                  <c:v>2018-1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Sheet1!$B$4:$F$4</c:f>
              <c:numCache>
                <c:formatCode>_(* #,##0_);_(* \(#,##0\);_(* "-"_);_(@_)</c:formatCode>
                <c:ptCount val="5"/>
                <c:pt idx="0">
                  <c:v>2156.6264246424653</c:v>
                </c:pt>
                <c:pt idx="1">
                  <c:v>1627.0843840782127</c:v>
                </c:pt>
                <c:pt idx="2">
                  <c:v>1052.4078232258066</c:v>
                </c:pt>
                <c:pt idx="3">
                  <c:v>1273.7222052401746</c:v>
                </c:pt>
                <c:pt idx="4">
                  <c:v>443.97982213438735</c:v>
                </c:pt>
              </c:numCache>
            </c:numRef>
          </c:val>
          <c:extLst>
            <c:ext xmlns:c16="http://schemas.microsoft.com/office/drawing/2014/chart" uri="{C3380CC4-5D6E-409C-BE32-E72D297353CC}">
              <c16:uniqueId val="{00000002-8682-48C6-ABAF-CEB9AE5B5583}"/>
            </c:ext>
          </c:extLst>
        </c:ser>
        <c:ser>
          <c:idx val="3"/>
          <c:order val="3"/>
          <c:tx>
            <c:strRef>
              <c:f>Sheet1!$A$5</c:f>
              <c:strCache>
                <c:ptCount val="1"/>
                <c:pt idx="0">
                  <c:v>2018-2</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Sheet1!$B$5:$F$5</c:f>
              <c:numCache>
                <c:formatCode>_(* #,##0_);_(* \(#,##0\);_(* "-"_);_(@_)</c:formatCode>
                <c:ptCount val="5"/>
                <c:pt idx="0">
                  <c:v>1950.7011181702667</c:v>
                </c:pt>
                <c:pt idx="1">
                  <c:v>1723.5444023569028</c:v>
                </c:pt>
                <c:pt idx="2">
                  <c:v>1136.8414387617768</c:v>
                </c:pt>
                <c:pt idx="3">
                  <c:v>1286.0366084142393</c:v>
                </c:pt>
                <c:pt idx="4">
                  <c:v>444.72609570957093</c:v>
                </c:pt>
              </c:numCache>
            </c:numRef>
          </c:val>
          <c:extLst>
            <c:ext xmlns:c16="http://schemas.microsoft.com/office/drawing/2014/chart" uri="{C3380CC4-5D6E-409C-BE32-E72D297353CC}">
              <c16:uniqueId val="{00000003-8682-48C6-ABAF-CEB9AE5B5583}"/>
            </c:ext>
          </c:extLst>
        </c:ser>
        <c:ser>
          <c:idx val="4"/>
          <c:order val="4"/>
          <c:tx>
            <c:strRef>
              <c:f>Sheet1!$A$6</c:f>
              <c:strCache>
                <c:ptCount val="1"/>
                <c:pt idx="0">
                  <c:v>2019-1</c:v>
                </c:pt>
              </c:strCache>
            </c:strRef>
          </c:tx>
          <c:invertIfNegative val="0"/>
          <c:cat>
            <c:strRef>
              <c:f>Sheet1!$B$1:$F$1</c:f>
              <c:strCache>
                <c:ptCount val="5"/>
                <c:pt idx="0">
                  <c:v>Bogotá</c:v>
                </c:pt>
                <c:pt idx="1">
                  <c:v>Medellín</c:v>
                </c:pt>
                <c:pt idx="2">
                  <c:v>Cali</c:v>
                </c:pt>
                <c:pt idx="3">
                  <c:v>Bucaramanga</c:v>
                </c:pt>
                <c:pt idx="4">
                  <c:v>Barranquilla</c:v>
                </c:pt>
              </c:strCache>
            </c:strRef>
          </c:cat>
          <c:val>
            <c:numRef>
              <c:f>Sheet1!$B$6:$F$6</c:f>
              <c:numCache>
                <c:formatCode>_(* #,##0_);_(* \(#,##0\);_(* "-"_);_(@_)</c:formatCode>
                <c:ptCount val="5"/>
                <c:pt idx="0">
                  <c:v>1817.6146763085401</c:v>
                </c:pt>
                <c:pt idx="1">
                  <c:v>1715.621497277677</c:v>
                </c:pt>
                <c:pt idx="2">
                  <c:v>1030.707318002628</c:v>
                </c:pt>
                <c:pt idx="3">
                  <c:v>1013.153452586207</c:v>
                </c:pt>
                <c:pt idx="4">
                  <c:v>362.65090432098765</c:v>
                </c:pt>
              </c:numCache>
            </c:numRef>
          </c:val>
          <c:extLst>
            <c:ext xmlns:c16="http://schemas.microsoft.com/office/drawing/2014/chart" uri="{C3380CC4-5D6E-409C-BE32-E72D297353CC}">
              <c16:uniqueId val="{00000004-8682-48C6-ABAF-CEB9AE5B5583}"/>
            </c:ext>
          </c:extLst>
        </c:ser>
        <c:ser>
          <c:idx val="5"/>
          <c:order val="5"/>
          <c:tx>
            <c:strRef>
              <c:f>Sheet1!$A$7</c:f>
              <c:strCache>
                <c:ptCount val="1"/>
                <c:pt idx="0">
                  <c:v>2019-2</c:v>
                </c:pt>
              </c:strCache>
            </c:strRef>
          </c:tx>
          <c:invertIfNegative val="0"/>
          <c:dLbls>
            <c:spPr>
              <a:solidFill>
                <a:schemeClr val="lt1"/>
              </a:solidFill>
              <a:ln w="10795" cap="flat" cmpd="sng" algn="ctr">
                <a:solidFill>
                  <a:schemeClr val="accent6"/>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Bogotá</c:v>
                </c:pt>
                <c:pt idx="1">
                  <c:v>Medellín</c:v>
                </c:pt>
                <c:pt idx="2">
                  <c:v>Cali</c:v>
                </c:pt>
                <c:pt idx="3">
                  <c:v>Bucaramanga</c:v>
                </c:pt>
                <c:pt idx="4">
                  <c:v>Barranquilla</c:v>
                </c:pt>
              </c:strCache>
            </c:strRef>
          </c:cat>
          <c:val>
            <c:numRef>
              <c:f>Sheet1!$B$7:$F$7</c:f>
              <c:numCache>
                <c:formatCode>_(* #,##0_);_(* \(#,##0\);_(* "-"_);_(@_)</c:formatCode>
                <c:ptCount val="5"/>
                <c:pt idx="0">
                  <c:v>2103.8262322274891</c:v>
                </c:pt>
                <c:pt idx="1">
                  <c:v>1669.2554326241134</c:v>
                </c:pt>
                <c:pt idx="2">
                  <c:v>1019.6569712918662</c:v>
                </c:pt>
                <c:pt idx="3">
                  <c:v>1595.7542238805972</c:v>
                </c:pt>
                <c:pt idx="4">
                  <c:v>375.05825083612035</c:v>
                </c:pt>
              </c:numCache>
            </c:numRef>
          </c:val>
          <c:extLst>
            <c:ext xmlns:c16="http://schemas.microsoft.com/office/drawing/2014/chart" uri="{C3380CC4-5D6E-409C-BE32-E72D297353CC}">
              <c16:uniqueId val="{00000005-8682-48C6-ABAF-CEB9AE5B5583}"/>
            </c:ext>
          </c:extLst>
        </c:ser>
        <c:dLbls>
          <c:showLegendKey val="0"/>
          <c:showVal val="0"/>
          <c:showCatName val="0"/>
          <c:showSerName val="0"/>
          <c:showPercent val="0"/>
          <c:showBubbleSize val="0"/>
        </c:dLbls>
        <c:gapWidth val="150"/>
        <c:axId val="911633792"/>
        <c:axId val="911647872"/>
      </c:barChart>
      <c:catAx>
        <c:axId val="911633792"/>
        <c:scaling>
          <c:orientation val="minMax"/>
        </c:scaling>
        <c:delete val="0"/>
        <c:axPos val="b"/>
        <c:majorGridlines/>
        <c:numFmt formatCode="General" sourceLinked="0"/>
        <c:majorTickMark val="out"/>
        <c:minorTickMark val="none"/>
        <c:tickLblPos val="nextTo"/>
        <c:txPr>
          <a:bodyPr/>
          <a:lstStyle/>
          <a:p>
            <a:pPr>
              <a:defRPr sz="1200" b="1"/>
            </a:pPr>
            <a:endParaRPr lang="es-419"/>
          </a:p>
        </c:txPr>
        <c:crossAx val="911647872"/>
        <c:crosses val="autoZero"/>
        <c:auto val="1"/>
        <c:lblAlgn val="ctr"/>
        <c:lblOffset val="100"/>
        <c:noMultiLvlLbl val="0"/>
      </c:catAx>
      <c:valAx>
        <c:axId val="911647872"/>
        <c:scaling>
          <c:orientation val="minMax"/>
          <c:max val="3000"/>
        </c:scaling>
        <c:delete val="0"/>
        <c:axPos val="l"/>
        <c:numFmt formatCode="_(* #,##0_);_(* \(#,##0\);_(* &quot;-&quot;_);_(@_)" sourceLinked="1"/>
        <c:majorTickMark val="out"/>
        <c:minorTickMark val="none"/>
        <c:tickLblPos val="nextTo"/>
        <c:txPr>
          <a:bodyPr/>
          <a:lstStyle/>
          <a:p>
            <a:pPr>
              <a:defRPr sz="1200"/>
            </a:pPr>
            <a:endParaRPr lang="es-419"/>
          </a:p>
        </c:txPr>
        <c:crossAx val="911633792"/>
        <c:crosses val="autoZero"/>
        <c:crossBetween val="between"/>
      </c:valAx>
    </c:plotArea>
    <c:legend>
      <c:legendPos val="r"/>
      <c:overlay val="0"/>
      <c:txPr>
        <a:bodyPr/>
        <a:lstStyle/>
        <a:p>
          <a:pPr>
            <a:defRPr sz="12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Alto + Medio Alto</c:v>
                </c:pt>
              </c:strCache>
            </c:strRef>
          </c:tx>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0.1943079432829235</c:v>
                </c:pt>
                <c:pt idx="1">
                  <c:v>0.20427612051988786</c:v>
                </c:pt>
                <c:pt idx="2">
                  <c:v>0.20761708088673886</c:v>
                </c:pt>
              </c:numCache>
            </c:numRef>
          </c:val>
          <c:extLst>
            <c:ext xmlns:c16="http://schemas.microsoft.com/office/drawing/2014/chart" uri="{C3380CC4-5D6E-409C-BE32-E72D297353CC}">
              <c16:uniqueId val="{00000000-51F9-4B3D-9AE0-24ACA5321396}"/>
            </c:ext>
          </c:extLst>
        </c:ser>
        <c:ser>
          <c:idx val="1"/>
          <c:order val="1"/>
          <c:tx>
            <c:strRef>
              <c:f>Sheet1!$C$1</c:f>
              <c:strCache>
                <c:ptCount val="1"/>
                <c:pt idx="0">
                  <c:v>Medio</c:v>
                </c:pt>
              </c:strCache>
            </c:strRef>
          </c:tx>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0.38331001031081441</c:v>
                </c:pt>
                <c:pt idx="1">
                  <c:v>0.35492708087972002</c:v>
                </c:pt>
                <c:pt idx="2">
                  <c:v>0.37411598189630557</c:v>
                </c:pt>
              </c:numCache>
            </c:numRef>
          </c:val>
          <c:extLst>
            <c:ext xmlns:c16="http://schemas.microsoft.com/office/drawing/2014/chart" uri="{C3380CC4-5D6E-409C-BE32-E72D297353CC}">
              <c16:uniqueId val="{00000001-51F9-4B3D-9AE0-24ACA5321396}"/>
            </c:ext>
          </c:extLst>
        </c:ser>
        <c:ser>
          <c:idx val="2"/>
          <c:order val="2"/>
          <c:tx>
            <c:strRef>
              <c:f>Sheet1!$D$1</c:f>
              <c:strCache>
                <c:ptCount val="1"/>
                <c:pt idx="0">
                  <c:v>Bajo</c:v>
                </c:pt>
              </c:strCache>
            </c:strRef>
          </c:tx>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0.42238204640626209</c:v>
                </c:pt>
                <c:pt idx="1">
                  <c:v>0.44079679860039211</c:v>
                </c:pt>
                <c:pt idx="2">
                  <c:v>0.41826693721695557</c:v>
                </c:pt>
              </c:numCache>
            </c:numRef>
          </c:val>
          <c:extLst>
            <c:ext xmlns:c16="http://schemas.microsoft.com/office/drawing/2014/chart" uri="{C3380CC4-5D6E-409C-BE32-E72D297353CC}">
              <c16:uniqueId val="{00000002-51F9-4B3D-9AE0-24ACA5321396}"/>
            </c:ext>
          </c:extLst>
        </c:ser>
        <c:dLbls>
          <c:showLegendKey val="0"/>
          <c:showVal val="0"/>
          <c:showCatName val="0"/>
          <c:showSerName val="0"/>
          <c:showPercent val="0"/>
          <c:showBubbleSize val="0"/>
        </c:dLbls>
        <c:gapWidth val="20"/>
        <c:overlap val="100"/>
        <c:axId val="913132544"/>
        <c:axId val="913142528"/>
      </c:barChart>
      <c:catAx>
        <c:axId val="913132544"/>
        <c:scaling>
          <c:orientation val="minMax"/>
        </c:scaling>
        <c:delete val="0"/>
        <c:axPos val="b"/>
        <c:numFmt formatCode="General" sourceLinked="1"/>
        <c:majorTickMark val="out"/>
        <c:minorTickMark val="none"/>
        <c:tickLblPos val="nextTo"/>
        <c:txPr>
          <a:bodyPr/>
          <a:lstStyle/>
          <a:p>
            <a:pPr>
              <a:defRPr sz="1400"/>
            </a:pPr>
            <a:endParaRPr lang="es-419"/>
          </a:p>
        </c:txPr>
        <c:crossAx val="913142528"/>
        <c:crosses val="autoZero"/>
        <c:auto val="1"/>
        <c:lblAlgn val="ctr"/>
        <c:lblOffset val="100"/>
        <c:noMultiLvlLbl val="0"/>
      </c:catAx>
      <c:valAx>
        <c:axId val="913142528"/>
        <c:scaling>
          <c:orientation val="minMax"/>
        </c:scaling>
        <c:delete val="1"/>
        <c:axPos val="l"/>
        <c:numFmt formatCode="0%" sourceLinked="1"/>
        <c:majorTickMark val="out"/>
        <c:minorTickMark val="none"/>
        <c:tickLblPos val="nextTo"/>
        <c:crossAx val="913132544"/>
        <c:crosses val="autoZero"/>
        <c:crossBetween val="between"/>
      </c:valAx>
    </c:plotArea>
    <c:legend>
      <c:legendPos val="b"/>
      <c:overlay val="0"/>
      <c:txPr>
        <a:bodyPr/>
        <a:lstStyle/>
        <a:p>
          <a:pPr>
            <a:defRPr sz="11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Hasta 30</c:v>
                </c:pt>
              </c:strCache>
            </c:strRef>
          </c:tx>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0.11219207553342989</c:v>
                </c:pt>
                <c:pt idx="1">
                  <c:v>0.12006170598833579</c:v>
                </c:pt>
                <c:pt idx="2">
                  <c:v>0.12553999473626543</c:v>
                </c:pt>
              </c:numCache>
            </c:numRef>
          </c:val>
          <c:extLst>
            <c:ext xmlns:c16="http://schemas.microsoft.com/office/drawing/2014/chart" uri="{C3380CC4-5D6E-409C-BE32-E72D297353CC}">
              <c16:uniqueId val="{00000000-8301-47E5-8592-3C384A542F36}"/>
            </c:ext>
          </c:extLst>
        </c:ser>
        <c:ser>
          <c:idx val="1"/>
          <c:order val="1"/>
          <c:tx>
            <c:strRef>
              <c:f>Sheet1!$C$1</c:f>
              <c:strCache>
                <c:ptCount val="1"/>
                <c:pt idx="0">
                  <c:v>31 a 45</c:v>
                </c:pt>
              </c:strCache>
            </c:strRef>
          </c:tx>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0.33260096690038687</c:v>
                </c:pt>
                <c:pt idx="1">
                  <c:v>0.30712883209378722</c:v>
                </c:pt>
                <c:pt idx="2">
                  <c:v>0.28977769941457165</c:v>
                </c:pt>
              </c:numCache>
            </c:numRef>
          </c:val>
          <c:extLst>
            <c:ext xmlns:c16="http://schemas.microsoft.com/office/drawing/2014/chart" uri="{C3380CC4-5D6E-409C-BE32-E72D297353CC}">
              <c16:uniqueId val="{00000001-8301-47E5-8592-3C384A542F36}"/>
            </c:ext>
          </c:extLst>
        </c:ser>
        <c:ser>
          <c:idx val="2"/>
          <c:order val="2"/>
          <c:tx>
            <c:strRef>
              <c:f>Sheet1!$D$1</c:f>
              <c:strCache>
                <c:ptCount val="1"/>
                <c:pt idx="0">
                  <c:v>46 o más</c:v>
                </c:pt>
              </c:strCache>
            </c:strRef>
          </c:tx>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0.55520695756618343</c:v>
                </c:pt>
                <c:pt idx="1">
                  <c:v>0.57280946191787696</c:v>
                </c:pt>
                <c:pt idx="2">
                  <c:v>0.58468230584916292</c:v>
                </c:pt>
              </c:numCache>
            </c:numRef>
          </c:val>
          <c:extLst>
            <c:ext xmlns:c16="http://schemas.microsoft.com/office/drawing/2014/chart" uri="{C3380CC4-5D6E-409C-BE32-E72D297353CC}">
              <c16:uniqueId val="{00000002-8301-47E5-8592-3C384A542F36}"/>
            </c:ext>
          </c:extLst>
        </c:ser>
        <c:dLbls>
          <c:showLegendKey val="0"/>
          <c:showVal val="0"/>
          <c:showCatName val="0"/>
          <c:showSerName val="0"/>
          <c:showPercent val="0"/>
          <c:showBubbleSize val="0"/>
        </c:dLbls>
        <c:gapWidth val="20"/>
        <c:overlap val="100"/>
        <c:axId val="913267712"/>
        <c:axId val="913273600"/>
      </c:barChart>
      <c:catAx>
        <c:axId val="913267712"/>
        <c:scaling>
          <c:orientation val="minMax"/>
        </c:scaling>
        <c:delete val="0"/>
        <c:axPos val="b"/>
        <c:numFmt formatCode="General" sourceLinked="1"/>
        <c:majorTickMark val="out"/>
        <c:minorTickMark val="none"/>
        <c:tickLblPos val="nextTo"/>
        <c:txPr>
          <a:bodyPr/>
          <a:lstStyle/>
          <a:p>
            <a:pPr>
              <a:defRPr sz="1400"/>
            </a:pPr>
            <a:endParaRPr lang="es-419"/>
          </a:p>
        </c:txPr>
        <c:crossAx val="913273600"/>
        <c:crosses val="autoZero"/>
        <c:auto val="1"/>
        <c:lblAlgn val="ctr"/>
        <c:lblOffset val="100"/>
        <c:noMultiLvlLbl val="0"/>
      </c:catAx>
      <c:valAx>
        <c:axId val="913273600"/>
        <c:scaling>
          <c:orientation val="minMax"/>
        </c:scaling>
        <c:delete val="1"/>
        <c:axPos val="l"/>
        <c:numFmt formatCode="0%" sourceLinked="1"/>
        <c:majorTickMark val="out"/>
        <c:minorTickMark val="none"/>
        <c:tickLblPos val="nextTo"/>
        <c:crossAx val="913267712"/>
        <c:crosses val="autoZero"/>
        <c:crossBetween val="between"/>
      </c:valAx>
    </c:plotArea>
    <c:legend>
      <c:legendPos val="b"/>
      <c:overlay val="0"/>
      <c:txPr>
        <a:bodyPr/>
        <a:lstStyle/>
        <a:p>
          <a:pPr>
            <a:defRPr sz="11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6 o más</c:v>
                </c:pt>
              </c:strCache>
            </c:strRef>
          </c:tx>
          <c:spPr>
            <a:solidFill>
              <a:schemeClr val="accent1"/>
            </a:solidFill>
          </c:spPr>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0.14916315015717618</c:v>
                </c:pt>
                <c:pt idx="1">
                  <c:v>0.14675582615745777</c:v>
                </c:pt>
                <c:pt idx="2">
                  <c:v>0.13333578995929563</c:v>
                </c:pt>
              </c:numCache>
            </c:numRef>
          </c:val>
          <c:extLst>
            <c:ext xmlns:c16="http://schemas.microsoft.com/office/drawing/2014/chart" uri="{C3380CC4-5D6E-409C-BE32-E72D297353CC}">
              <c16:uniqueId val="{00000000-0834-4F14-81FF-31EF748F96F1}"/>
            </c:ext>
          </c:extLst>
        </c:ser>
        <c:ser>
          <c:idx val="1"/>
          <c:order val="1"/>
          <c:tx>
            <c:strRef>
              <c:f>Sheet1!$C$1</c:f>
              <c:strCache>
                <c:ptCount val="1"/>
                <c:pt idx="0">
                  <c:v>4 a 5</c:v>
                </c:pt>
              </c:strCache>
            </c:strRef>
          </c:tx>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0.41128747951702965</c:v>
                </c:pt>
                <c:pt idx="1">
                  <c:v>0.41114573450239289</c:v>
                </c:pt>
                <c:pt idx="2">
                  <c:v>0.39731153102712952</c:v>
                </c:pt>
              </c:numCache>
            </c:numRef>
          </c:val>
          <c:extLst>
            <c:ext xmlns:c16="http://schemas.microsoft.com/office/drawing/2014/chart" uri="{C3380CC4-5D6E-409C-BE32-E72D297353CC}">
              <c16:uniqueId val="{00000001-0834-4F14-81FF-31EF748F96F1}"/>
            </c:ext>
          </c:extLst>
        </c:ser>
        <c:ser>
          <c:idx val="2"/>
          <c:order val="2"/>
          <c:tx>
            <c:strRef>
              <c:f>Sheet1!$D$1</c:f>
              <c:strCache>
                <c:ptCount val="1"/>
                <c:pt idx="0">
                  <c:v>2 a 3</c:v>
                </c:pt>
              </c:strCache>
            </c:strRef>
          </c:tx>
          <c:spPr>
            <a:solidFill>
              <a:schemeClr val="accent3"/>
            </a:solidFill>
          </c:spPr>
          <c:invertIfNegative val="0"/>
          <c:dLbls>
            <c:spPr>
              <a:noFill/>
              <a:ln>
                <a:noFill/>
              </a:ln>
              <a:effectLst/>
            </c:spPr>
            <c:txPr>
              <a:bodyPr/>
              <a:lstStyle/>
              <a:p>
                <a:pPr>
                  <a:defRPr sz="16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Sheet1!$D$2:$D$4</c:f>
              <c:numCache>
                <c:formatCode>0%</c:formatCode>
                <c:ptCount val="3"/>
                <c:pt idx="0">
                  <c:v>0.43954937032579422</c:v>
                </c:pt>
                <c:pt idx="1">
                  <c:v>0.44209843934014925</c:v>
                </c:pt>
                <c:pt idx="2">
                  <c:v>0.46935267901357486</c:v>
                </c:pt>
              </c:numCache>
            </c:numRef>
          </c:val>
          <c:extLst>
            <c:ext xmlns:c16="http://schemas.microsoft.com/office/drawing/2014/chart" uri="{C3380CC4-5D6E-409C-BE32-E72D297353CC}">
              <c16:uniqueId val="{00000002-0834-4F14-81FF-31EF748F96F1}"/>
            </c:ext>
          </c:extLst>
        </c:ser>
        <c:dLbls>
          <c:showLegendKey val="0"/>
          <c:showVal val="0"/>
          <c:showCatName val="0"/>
          <c:showSerName val="0"/>
          <c:showPercent val="0"/>
          <c:showBubbleSize val="0"/>
        </c:dLbls>
        <c:gapWidth val="20"/>
        <c:overlap val="100"/>
        <c:axId val="913300480"/>
        <c:axId val="913314560"/>
      </c:barChart>
      <c:catAx>
        <c:axId val="913300480"/>
        <c:scaling>
          <c:orientation val="minMax"/>
        </c:scaling>
        <c:delete val="0"/>
        <c:axPos val="b"/>
        <c:numFmt formatCode="General" sourceLinked="1"/>
        <c:majorTickMark val="out"/>
        <c:minorTickMark val="none"/>
        <c:tickLblPos val="nextTo"/>
        <c:txPr>
          <a:bodyPr/>
          <a:lstStyle/>
          <a:p>
            <a:pPr>
              <a:defRPr sz="1400"/>
            </a:pPr>
            <a:endParaRPr lang="es-419"/>
          </a:p>
        </c:txPr>
        <c:crossAx val="913314560"/>
        <c:crosses val="autoZero"/>
        <c:auto val="1"/>
        <c:lblAlgn val="ctr"/>
        <c:lblOffset val="100"/>
        <c:noMultiLvlLbl val="0"/>
      </c:catAx>
      <c:valAx>
        <c:axId val="913314560"/>
        <c:scaling>
          <c:orientation val="minMax"/>
        </c:scaling>
        <c:delete val="1"/>
        <c:axPos val="l"/>
        <c:numFmt formatCode="0%" sourceLinked="1"/>
        <c:majorTickMark val="out"/>
        <c:minorTickMark val="none"/>
        <c:tickLblPos val="nextTo"/>
        <c:crossAx val="913300480"/>
        <c:crosses val="autoZero"/>
        <c:crossBetween val="between"/>
      </c:valAx>
    </c:plotArea>
    <c:legend>
      <c:legendPos val="b"/>
      <c:overlay val="0"/>
      <c:txPr>
        <a:bodyPr/>
        <a:lstStyle/>
        <a:p>
          <a:pPr>
            <a:defRPr sz="11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Con</c:v>
                </c:pt>
              </c:strCache>
            </c:strRef>
          </c:tx>
          <c:spPr>
            <a:solidFill>
              <a:schemeClr val="accent1"/>
            </a:solidFill>
          </c:spPr>
          <c:invertIfNegative val="0"/>
          <c:dLbls>
            <c:spPr>
              <a:noFill/>
              <a:ln>
                <a:noFill/>
              </a:ln>
              <a:effectLst/>
            </c:spPr>
            <c:txPr>
              <a:bodyPr/>
              <a:lstStyle/>
              <a:p>
                <a:pPr>
                  <a:defRPr sz="1100" b="1"/>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Sheet1!$B$2:$B$4</c:f>
              <c:numCache>
                <c:formatCode>0%</c:formatCode>
                <c:ptCount val="3"/>
                <c:pt idx="0">
                  <c:v>0.46359703895200993</c:v>
                </c:pt>
                <c:pt idx="1">
                  <c:v>0.45391028118890381</c:v>
                </c:pt>
                <c:pt idx="2">
                  <c:v>0.44306436290877022</c:v>
                </c:pt>
              </c:numCache>
            </c:numRef>
          </c:val>
          <c:extLst>
            <c:ext xmlns:c16="http://schemas.microsoft.com/office/drawing/2014/chart" uri="{C3380CC4-5D6E-409C-BE32-E72D297353CC}">
              <c16:uniqueId val="{00000000-8279-40D9-9B68-BFF8911019AA}"/>
            </c:ext>
          </c:extLst>
        </c:ser>
        <c:ser>
          <c:idx val="1"/>
          <c:order val="1"/>
          <c:tx>
            <c:strRef>
              <c:f>Sheet1!$C$1</c:f>
              <c:strCache>
                <c:ptCount val="1"/>
                <c:pt idx="0">
                  <c:v>Sin</c:v>
                </c:pt>
              </c:strCache>
            </c:strRef>
          </c:tx>
          <c:spPr>
            <a:solidFill>
              <a:schemeClr val="accent3"/>
            </a:solidFill>
          </c:spPr>
          <c:invertIfNegative val="0"/>
          <c:dLbls>
            <c:spPr>
              <a:noFill/>
              <a:ln>
                <a:noFill/>
              </a:ln>
              <a:effectLst/>
            </c:spPr>
            <c:txPr>
              <a:bodyPr/>
              <a:lstStyle/>
              <a:p>
                <a:pPr>
                  <a:defRPr sz="1100" b="1"/>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2017</c:v>
                </c:pt>
                <c:pt idx="1">
                  <c:v>2018</c:v>
                </c:pt>
                <c:pt idx="2">
                  <c:v>2019</c:v>
                </c:pt>
              </c:numCache>
            </c:numRef>
          </c:cat>
          <c:val>
            <c:numRef>
              <c:f>Sheet1!$C$2:$C$4</c:f>
              <c:numCache>
                <c:formatCode>0%</c:formatCode>
                <c:ptCount val="3"/>
                <c:pt idx="0">
                  <c:v>0.53640296104799012</c:v>
                </c:pt>
                <c:pt idx="1">
                  <c:v>0.54608971881109625</c:v>
                </c:pt>
                <c:pt idx="2">
                  <c:v>0.55693563709122984</c:v>
                </c:pt>
              </c:numCache>
            </c:numRef>
          </c:val>
          <c:extLst>
            <c:ext xmlns:c16="http://schemas.microsoft.com/office/drawing/2014/chart" uri="{C3380CC4-5D6E-409C-BE32-E72D297353CC}">
              <c16:uniqueId val="{00000001-8279-40D9-9B68-BFF8911019AA}"/>
            </c:ext>
          </c:extLst>
        </c:ser>
        <c:dLbls>
          <c:showLegendKey val="0"/>
          <c:showVal val="0"/>
          <c:showCatName val="0"/>
          <c:showSerName val="0"/>
          <c:showPercent val="0"/>
          <c:showBubbleSize val="0"/>
        </c:dLbls>
        <c:gapWidth val="20"/>
        <c:overlap val="100"/>
        <c:axId val="913508224"/>
        <c:axId val="913509760"/>
      </c:barChart>
      <c:catAx>
        <c:axId val="913508224"/>
        <c:scaling>
          <c:orientation val="minMax"/>
        </c:scaling>
        <c:delete val="0"/>
        <c:axPos val="b"/>
        <c:numFmt formatCode="General" sourceLinked="1"/>
        <c:majorTickMark val="out"/>
        <c:minorTickMark val="none"/>
        <c:tickLblPos val="nextTo"/>
        <c:txPr>
          <a:bodyPr/>
          <a:lstStyle/>
          <a:p>
            <a:pPr>
              <a:defRPr sz="1400"/>
            </a:pPr>
            <a:endParaRPr lang="es-419"/>
          </a:p>
        </c:txPr>
        <c:crossAx val="913509760"/>
        <c:crosses val="autoZero"/>
        <c:auto val="1"/>
        <c:lblAlgn val="ctr"/>
        <c:lblOffset val="100"/>
        <c:noMultiLvlLbl val="0"/>
      </c:catAx>
      <c:valAx>
        <c:axId val="913509760"/>
        <c:scaling>
          <c:orientation val="minMax"/>
        </c:scaling>
        <c:delete val="1"/>
        <c:axPos val="l"/>
        <c:numFmt formatCode="0%" sourceLinked="1"/>
        <c:majorTickMark val="out"/>
        <c:minorTickMark val="none"/>
        <c:tickLblPos val="nextTo"/>
        <c:crossAx val="913508224"/>
        <c:crosses val="autoZero"/>
        <c:crossBetween val="between"/>
      </c:valAx>
    </c:plotArea>
    <c:legend>
      <c:legendPos val="b"/>
      <c:overlay val="0"/>
      <c:txPr>
        <a:bodyPr/>
        <a:lstStyle/>
        <a:p>
          <a:pPr>
            <a:defRPr sz="1100"/>
          </a:pPr>
          <a:endParaRPr lang="es-419"/>
        </a:p>
      </c:txPr>
    </c:legend>
    <c:plotVisOnly val="1"/>
    <c:dispBlanksAs val="gap"/>
    <c:showDLblsOverMax val="0"/>
  </c:chart>
  <c:txPr>
    <a:bodyPr/>
    <a:lstStyle/>
    <a:p>
      <a:pPr>
        <a:defRPr sz="1800"/>
      </a:pPr>
      <a:endParaRPr lang="es-419"/>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37497420921484E-2"/>
          <c:y val="0"/>
          <c:w val="0.69180854905010558"/>
          <c:h val="0.98232943549409413"/>
        </c:manualLayout>
      </c:layout>
      <c:doughnut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0-8399-4783-84A0-23F5B2131B38}"/>
              </c:ext>
            </c:extLst>
          </c:dPt>
          <c:dPt>
            <c:idx val="1"/>
            <c:bubble3D val="0"/>
            <c:extLst>
              <c:ext xmlns:c16="http://schemas.microsoft.com/office/drawing/2014/chart" uri="{C3380CC4-5D6E-409C-BE32-E72D297353CC}">
                <c16:uniqueId val="{00000001-8399-4783-84A0-23F5B2131B38}"/>
              </c:ext>
            </c:extLst>
          </c:dPt>
          <c:dLbls>
            <c:spPr>
              <a:noFill/>
              <a:ln>
                <a:noFill/>
              </a:ln>
              <a:effectLst/>
            </c:spPr>
            <c:txPr>
              <a:bodyPr/>
              <a:lstStyle/>
              <a:p>
                <a:pPr>
                  <a:defRPr sz="1200" b="1"/>
                </a:pPr>
                <a:endParaRPr lang="es-419"/>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SI</c:v>
                </c:pt>
                <c:pt idx="1">
                  <c:v>NO</c:v>
                </c:pt>
              </c:strCache>
            </c:strRef>
          </c:cat>
          <c:val>
            <c:numRef>
              <c:f>Sheet1!$B$2:$B$3</c:f>
              <c:numCache>
                <c:formatCode>General</c:formatCode>
                <c:ptCount val="2"/>
                <c:pt idx="0">
                  <c:v>46</c:v>
                </c:pt>
                <c:pt idx="1">
                  <c:v>54</c:v>
                </c:pt>
              </c:numCache>
            </c:numRef>
          </c:val>
          <c:extLst>
            <c:ext xmlns:c16="http://schemas.microsoft.com/office/drawing/2014/chart" uri="{C3380CC4-5D6E-409C-BE32-E72D297353CC}">
              <c16:uniqueId val="{00000002-8399-4783-84A0-23F5B2131B38}"/>
            </c:ext>
          </c:extLst>
        </c:ser>
        <c:ser>
          <c:idx val="1"/>
          <c:order val="1"/>
          <c:tx>
            <c:strRef>
              <c:f>Sheet1!$C$1</c:f>
              <c:strCache>
                <c:ptCount val="1"/>
                <c:pt idx="0">
                  <c:v>Column1</c:v>
                </c:pt>
              </c:strCache>
            </c:strRef>
          </c:tx>
          <c:dLbls>
            <c:spPr>
              <a:noFill/>
              <a:ln>
                <a:noFill/>
              </a:ln>
              <a:effectLst/>
            </c:spPr>
            <c:txPr>
              <a:bodyPr/>
              <a:lstStyle/>
              <a:p>
                <a:pPr>
                  <a:defRPr sz="1200" b="1"/>
                </a:pPr>
                <a:endParaRPr lang="es-419"/>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SI</c:v>
                </c:pt>
                <c:pt idx="1">
                  <c:v>NO</c:v>
                </c:pt>
              </c:strCache>
            </c:strRef>
          </c:cat>
          <c:val>
            <c:numRef>
              <c:f>Sheet1!$C$2:$C$3</c:f>
              <c:numCache>
                <c:formatCode>General</c:formatCode>
                <c:ptCount val="2"/>
                <c:pt idx="0">
                  <c:v>43</c:v>
                </c:pt>
                <c:pt idx="1">
                  <c:v>57</c:v>
                </c:pt>
              </c:numCache>
            </c:numRef>
          </c:val>
          <c:extLst>
            <c:ext xmlns:c16="http://schemas.microsoft.com/office/drawing/2014/chart" uri="{C3380CC4-5D6E-409C-BE32-E72D297353CC}">
              <c16:uniqueId val="{00000003-8399-4783-84A0-23F5B2131B38}"/>
            </c:ext>
          </c:extLst>
        </c:ser>
        <c:ser>
          <c:idx val="2"/>
          <c:order val="2"/>
          <c:tx>
            <c:strRef>
              <c:f>Sheet1!$D$1</c:f>
              <c:strCache>
                <c:ptCount val="1"/>
                <c:pt idx="0">
                  <c:v>Column2</c:v>
                </c:pt>
              </c:strCache>
            </c:strRef>
          </c:tx>
          <c:dLbls>
            <c:spPr>
              <a:noFill/>
              <a:ln>
                <a:noFill/>
              </a:ln>
              <a:effectLst/>
            </c:spPr>
            <c:txPr>
              <a:bodyPr/>
              <a:lstStyle/>
              <a:p>
                <a:pPr>
                  <a:defRPr sz="1200" b="1"/>
                </a:pPr>
                <a:endParaRPr lang="es-419"/>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SI</c:v>
                </c:pt>
                <c:pt idx="1">
                  <c:v>NO</c:v>
                </c:pt>
              </c:strCache>
            </c:strRef>
          </c:cat>
          <c:val>
            <c:numRef>
              <c:f>Sheet1!$D$2:$D$3</c:f>
              <c:numCache>
                <c:formatCode>General</c:formatCode>
                <c:ptCount val="2"/>
                <c:pt idx="0">
                  <c:v>37</c:v>
                </c:pt>
                <c:pt idx="1">
                  <c:v>63</c:v>
                </c:pt>
              </c:numCache>
            </c:numRef>
          </c:val>
          <c:extLst>
            <c:ext xmlns:c16="http://schemas.microsoft.com/office/drawing/2014/chart" uri="{C3380CC4-5D6E-409C-BE32-E72D297353CC}">
              <c16:uniqueId val="{00000004-8399-4783-84A0-23F5B2131B38}"/>
            </c:ext>
          </c:extLst>
        </c:ser>
        <c:ser>
          <c:idx val="3"/>
          <c:order val="3"/>
          <c:tx>
            <c:strRef>
              <c:f>Sheet1!$E$1</c:f>
              <c:strCache>
                <c:ptCount val="1"/>
                <c:pt idx="0">
                  <c:v>Column3</c:v>
                </c:pt>
              </c:strCache>
            </c:strRef>
          </c:tx>
          <c:dLbls>
            <c:spPr>
              <a:noFill/>
              <a:ln>
                <a:noFill/>
              </a:ln>
              <a:effectLst/>
            </c:spPr>
            <c:txPr>
              <a:bodyPr/>
              <a:lstStyle/>
              <a:p>
                <a:pPr>
                  <a:defRPr sz="1200" b="1"/>
                </a:pPr>
                <a:endParaRPr lang="es-419"/>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SI</c:v>
                </c:pt>
                <c:pt idx="1">
                  <c:v>NO</c:v>
                </c:pt>
              </c:strCache>
            </c:strRef>
          </c:cat>
          <c:val>
            <c:numRef>
              <c:f>Sheet1!$E$2:$E$3</c:f>
              <c:numCache>
                <c:formatCode>General</c:formatCode>
                <c:ptCount val="2"/>
                <c:pt idx="0">
                  <c:v>39</c:v>
                </c:pt>
                <c:pt idx="1">
                  <c:v>61</c:v>
                </c:pt>
              </c:numCache>
            </c:numRef>
          </c:val>
          <c:extLst>
            <c:ext xmlns:c16="http://schemas.microsoft.com/office/drawing/2014/chart" uri="{C3380CC4-5D6E-409C-BE32-E72D297353CC}">
              <c16:uniqueId val="{00000005-8399-4783-84A0-23F5B2131B38}"/>
            </c:ext>
          </c:extLst>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800"/>
      </a:pPr>
      <a:endParaRPr lang="es-419"/>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MEDELLIN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2017-2019</c:v>
                </c:pt>
              </c:strCache>
            </c:strRef>
          </c:cat>
          <c:val>
            <c:numRef>
              <c:f>Sheet1!$B$2</c:f>
              <c:numCache>
                <c:formatCode>0%</c:formatCode>
                <c:ptCount val="1"/>
                <c:pt idx="0">
                  <c:v>0.1648742018582833</c:v>
                </c:pt>
              </c:numCache>
            </c:numRef>
          </c:val>
          <c:extLst>
            <c:ext xmlns:c16="http://schemas.microsoft.com/office/drawing/2014/chart" uri="{C3380CC4-5D6E-409C-BE32-E72D297353CC}">
              <c16:uniqueId val="{00000000-DC3E-417E-B31F-6F9A5CDD0F22}"/>
            </c:ext>
          </c:extLst>
        </c:ser>
        <c:ser>
          <c:idx val="1"/>
          <c:order val="1"/>
          <c:tx>
            <c:strRef>
              <c:f>Sheet1!$C$1</c:f>
              <c:strCache>
                <c:ptCount val="1"/>
                <c:pt idx="0">
                  <c:v>CALI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2017-2019</c:v>
                </c:pt>
              </c:strCache>
            </c:strRef>
          </c:cat>
          <c:val>
            <c:numRef>
              <c:f>Sheet1!$C$2</c:f>
              <c:numCache>
                <c:formatCode>0%</c:formatCode>
                <c:ptCount val="1"/>
                <c:pt idx="0">
                  <c:v>0.1295364142124994</c:v>
                </c:pt>
              </c:numCache>
            </c:numRef>
          </c:val>
          <c:extLst>
            <c:ext xmlns:c16="http://schemas.microsoft.com/office/drawing/2014/chart" uri="{C3380CC4-5D6E-409C-BE32-E72D297353CC}">
              <c16:uniqueId val="{00000001-DC3E-417E-B31F-6F9A5CDD0F22}"/>
            </c:ext>
          </c:extLst>
        </c:ser>
        <c:ser>
          <c:idx val="2"/>
          <c:order val="2"/>
          <c:tx>
            <c:strRef>
              <c:f>Sheet1!$D$1</c:f>
              <c:strCache>
                <c:ptCount val="1"/>
                <c:pt idx="0">
                  <c:v>MANIZALES</c:v>
                </c:pt>
              </c:strCache>
            </c:strRef>
          </c:tx>
          <c:invertIfNegative val="0"/>
          <c:cat>
            <c:strRef>
              <c:f>Sheet1!$A$2</c:f>
              <c:strCache>
                <c:ptCount val="1"/>
                <c:pt idx="0">
                  <c:v>2017-2019</c:v>
                </c:pt>
              </c:strCache>
            </c:strRef>
          </c:cat>
          <c:val>
            <c:numRef>
              <c:f>Sheet1!$D$2</c:f>
              <c:numCache>
                <c:formatCode>0%</c:formatCode>
                <c:ptCount val="1"/>
                <c:pt idx="0">
                  <c:v>1.6688685285145007E-2</c:v>
                </c:pt>
              </c:numCache>
            </c:numRef>
          </c:val>
          <c:extLst>
            <c:ext xmlns:c16="http://schemas.microsoft.com/office/drawing/2014/chart" uri="{C3380CC4-5D6E-409C-BE32-E72D297353CC}">
              <c16:uniqueId val="{00000002-DC3E-417E-B31F-6F9A5CDD0F22}"/>
            </c:ext>
          </c:extLst>
        </c:ser>
        <c:ser>
          <c:idx val="3"/>
          <c:order val="3"/>
          <c:tx>
            <c:strRef>
              <c:f>Sheet1!$E$1</c:f>
              <c:strCache>
                <c:ptCount val="1"/>
                <c:pt idx="0">
                  <c:v>PEREIRA</c:v>
                </c:pt>
              </c:strCache>
            </c:strRef>
          </c:tx>
          <c:invertIfNegative val="0"/>
          <c:cat>
            <c:strRef>
              <c:f>Sheet1!$A$2</c:f>
              <c:strCache>
                <c:ptCount val="1"/>
                <c:pt idx="0">
                  <c:v>2017-2019</c:v>
                </c:pt>
              </c:strCache>
            </c:strRef>
          </c:cat>
          <c:val>
            <c:numRef>
              <c:f>Sheet1!$E$2</c:f>
              <c:numCache>
                <c:formatCode>0%</c:formatCode>
                <c:ptCount val="1"/>
                <c:pt idx="0">
                  <c:v>2.9493912460786646E-2</c:v>
                </c:pt>
              </c:numCache>
            </c:numRef>
          </c:val>
          <c:extLst>
            <c:ext xmlns:c16="http://schemas.microsoft.com/office/drawing/2014/chart" uri="{C3380CC4-5D6E-409C-BE32-E72D297353CC}">
              <c16:uniqueId val="{00000003-DC3E-417E-B31F-6F9A5CDD0F22}"/>
            </c:ext>
          </c:extLst>
        </c:ser>
        <c:ser>
          <c:idx val="4"/>
          <c:order val="4"/>
          <c:tx>
            <c:strRef>
              <c:f>Sheet1!$F$1</c:f>
              <c:strCache>
                <c:ptCount val="1"/>
                <c:pt idx="0">
                  <c:v>BARRANQUILLA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2017-2019</c:v>
                </c:pt>
              </c:strCache>
            </c:strRef>
          </c:cat>
          <c:val>
            <c:numRef>
              <c:f>Sheet1!$F$2</c:f>
              <c:numCache>
                <c:formatCode>0%</c:formatCode>
                <c:ptCount val="1"/>
                <c:pt idx="0">
                  <c:v>9.2666774390553305E-2</c:v>
                </c:pt>
              </c:numCache>
            </c:numRef>
          </c:val>
          <c:extLst>
            <c:ext xmlns:c16="http://schemas.microsoft.com/office/drawing/2014/chart" uri="{C3380CC4-5D6E-409C-BE32-E72D297353CC}">
              <c16:uniqueId val="{00000004-DC3E-417E-B31F-6F9A5CDD0F22}"/>
            </c:ext>
          </c:extLst>
        </c:ser>
        <c:ser>
          <c:idx val="5"/>
          <c:order val="5"/>
          <c:tx>
            <c:strRef>
              <c:f>Sheet1!$G$1</c:f>
              <c:strCache>
                <c:ptCount val="1"/>
                <c:pt idx="0">
                  <c:v>BUCARAMANGA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2017-2019</c:v>
                </c:pt>
              </c:strCache>
            </c:strRef>
          </c:cat>
          <c:val>
            <c:numRef>
              <c:f>Sheet1!$G$2</c:f>
              <c:numCache>
                <c:formatCode>0%</c:formatCode>
                <c:ptCount val="1"/>
                <c:pt idx="0">
                  <c:v>4.9122555011800698E-2</c:v>
                </c:pt>
              </c:numCache>
            </c:numRef>
          </c:val>
          <c:extLst>
            <c:ext xmlns:c16="http://schemas.microsoft.com/office/drawing/2014/chart" uri="{C3380CC4-5D6E-409C-BE32-E72D297353CC}">
              <c16:uniqueId val="{00000005-DC3E-417E-B31F-6F9A5CDD0F22}"/>
            </c:ext>
          </c:extLst>
        </c:ser>
        <c:ser>
          <c:idx val="6"/>
          <c:order val="6"/>
          <c:tx>
            <c:strRef>
              <c:f>Sheet1!$H$1</c:f>
              <c:strCache>
                <c:ptCount val="1"/>
                <c:pt idx="0">
                  <c:v>IBAGUE</c:v>
                </c:pt>
              </c:strCache>
            </c:strRef>
          </c:tx>
          <c:invertIfNegative val="0"/>
          <c:cat>
            <c:strRef>
              <c:f>Sheet1!$A$2</c:f>
              <c:strCache>
                <c:ptCount val="1"/>
                <c:pt idx="0">
                  <c:v>2017-2019</c:v>
                </c:pt>
              </c:strCache>
            </c:strRef>
          </c:cat>
          <c:val>
            <c:numRef>
              <c:f>Sheet1!$H$2</c:f>
              <c:numCache>
                <c:formatCode>0%</c:formatCode>
                <c:ptCount val="1"/>
                <c:pt idx="0">
                  <c:v>2.3181885647512671E-2</c:v>
                </c:pt>
              </c:numCache>
            </c:numRef>
          </c:val>
          <c:extLst>
            <c:ext xmlns:c16="http://schemas.microsoft.com/office/drawing/2014/chart" uri="{C3380CC4-5D6E-409C-BE32-E72D297353CC}">
              <c16:uniqueId val="{00000006-DC3E-417E-B31F-6F9A5CDD0F22}"/>
            </c:ext>
          </c:extLst>
        </c:ser>
        <c:ser>
          <c:idx val="7"/>
          <c:order val="7"/>
          <c:tx>
            <c:strRef>
              <c:f>Sheet1!$I$1</c:f>
              <c:strCache>
                <c:ptCount val="1"/>
                <c:pt idx="0">
                  <c:v>BOGOTA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2017-2019</c:v>
                </c:pt>
              </c:strCache>
            </c:strRef>
          </c:cat>
          <c:val>
            <c:numRef>
              <c:f>Sheet1!$I$2</c:f>
              <c:numCache>
                <c:formatCode>0%</c:formatCode>
                <c:ptCount val="1"/>
                <c:pt idx="0">
                  <c:v>0.38682249305599936</c:v>
                </c:pt>
              </c:numCache>
            </c:numRef>
          </c:val>
          <c:extLst>
            <c:ext xmlns:c16="http://schemas.microsoft.com/office/drawing/2014/chart" uri="{C3380CC4-5D6E-409C-BE32-E72D297353CC}">
              <c16:uniqueId val="{00000007-DC3E-417E-B31F-6F9A5CDD0F22}"/>
            </c:ext>
          </c:extLst>
        </c:ser>
        <c:ser>
          <c:idx val="8"/>
          <c:order val="8"/>
          <c:tx>
            <c:strRef>
              <c:f>Sheet1!$J$1</c:f>
              <c:strCache>
                <c:ptCount val="1"/>
                <c:pt idx="0">
                  <c:v>CARTAGENA</c:v>
                </c:pt>
              </c:strCache>
            </c:strRef>
          </c:tx>
          <c:spPr>
            <a:solidFill>
              <a:schemeClr val="tx1"/>
            </a:solidFill>
          </c:spPr>
          <c:invertIfNegative val="0"/>
          <c:cat>
            <c:strRef>
              <c:f>Sheet1!$A$2</c:f>
              <c:strCache>
                <c:ptCount val="1"/>
                <c:pt idx="0">
                  <c:v>2017-2019</c:v>
                </c:pt>
              </c:strCache>
            </c:strRef>
          </c:cat>
          <c:val>
            <c:numRef>
              <c:f>Sheet1!$J$2</c:f>
              <c:numCache>
                <c:formatCode>0%</c:formatCode>
                <c:ptCount val="1"/>
                <c:pt idx="0">
                  <c:v>5.3243893374328048E-2</c:v>
                </c:pt>
              </c:numCache>
            </c:numRef>
          </c:val>
          <c:extLst>
            <c:ext xmlns:c16="http://schemas.microsoft.com/office/drawing/2014/chart" uri="{C3380CC4-5D6E-409C-BE32-E72D297353CC}">
              <c16:uniqueId val="{00000008-DC3E-417E-B31F-6F9A5CDD0F22}"/>
            </c:ext>
          </c:extLst>
        </c:ser>
        <c:ser>
          <c:idx val="9"/>
          <c:order val="9"/>
          <c:tx>
            <c:strRef>
              <c:f>Sheet1!$K$1</c:f>
              <c:strCache>
                <c:ptCount val="1"/>
                <c:pt idx="0">
                  <c:v>ARMENIA</c:v>
                </c:pt>
              </c:strCache>
            </c:strRef>
          </c:tx>
          <c:invertIfNegative val="0"/>
          <c:cat>
            <c:strRef>
              <c:f>Sheet1!$A$2</c:f>
              <c:strCache>
                <c:ptCount val="1"/>
                <c:pt idx="0">
                  <c:v>2017-2019</c:v>
                </c:pt>
              </c:strCache>
            </c:strRef>
          </c:cat>
          <c:val>
            <c:numRef>
              <c:f>Sheet1!$K$2</c:f>
              <c:numCache>
                <c:formatCode>0%</c:formatCode>
                <c:ptCount val="1"/>
                <c:pt idx="0">
                  <c:v>2.5393806980147975E-2</c:v>
                </c:pt>
              </c:numCache>
            </c:numRef>
          </c:val>
          <c:extLst>
            <c:ext xmlns:c16="http://schemas.microsoft.com/office/drawing/2014/chart" uri="{C3380CC4-5D6E-409C-BE32-E72D297353CC}">
              <c16:uniqueId val="{00000009-DC3E-417E-B31F-6F9A5CDD0F22}"/>
            </c:ext>
          </c:extLst>
        </c:ser>
        <c:ser>
          <c:idx val="10"/>
          <c:order val="10"/>
          <c:tx>
            <c:strRef>
              <c:f>Sheet1!$L$1</c:f>
              <c:strCache>
                <c:ptCount val="1"/>
                <c:pt idx="0">
                  <c:v>SANTA MARTA</c:v>
                </c:pt>
              </c:strCache>
            </c:strRef>
          </c:tx>
          <c:invertIfNegative val="0"/>
          <c:cat>
            <c:strRef>
              <c:f>Sheet1!$A$2</c:f>
              <c:strCache>
                <c:ptCount val="1"/>
                <c:pt idx="0">
                  <c:v>2017-2019</c:v>
                </c:pt>
              </c:strCache>
            </c:strRef>
          </c:cat>
          <c:val>
            <c:numRef>
              <c:f>Sheet1!$L$2</c:f>
              <c:numCache>
                <c:formatCode>0%</c:formatCode>
                <c:ptCount val="1"/>
                <c:pt idx="0">
                  <c:v>2.897537772294359E-2</c:v>
                </c:pt>
              </c:numCache>
            </c:numRef>
          </c:val>
          <c:extLst>
            <c:ext xmlns:c16="http://schemas.microsoft.com/office/drawing/2014/chart" uri="{C3380CC4-5D6E-409C-BE32-E72D297353CC}">
              <c16:uniqueId val="{0000000A-DC3E-417E-B31F-6F9A5CDD0F22}"/>
            </c:ext>
          </c:extLst>
        </c:ser>
        <c:dLbls>
          <c:showLegendKey val="0"/>
          <c:showVal val="0"/>
          <c:showCatName val="0"/>
          <c:showSerName val="0"/>
          <c:showPercent val="0"/>
          <c:showBubbleSize val="0"/>
        </c:dLbls>
        <c:gapWidth val="20"/>
        <c:overlap val="100"/>
        <c:axId val="868134272"/>
        <c:axId val="868136064"/>
      </c:barChart>
      <c:catAx>
        <c:axId val="868134272"/>
        <c:scaling>
          <c:orientation val="minMax"/>
        </c:scaling>
        <c:delete val="0"/>
        <c:axPos val="b"/>
        <c:numFmt formatCode="General" sourceLinked="1"/>
        <c:majorTickMark val="out"/>
        <c:minorTickMark val="none"/>
        <c:tickLblPos val="nextTo"/>
        <c:crossAx val="868136064"/>
        <c:crosses val="autoZero"/>
        <c:auto val="1"/>
        <c:lblAlgn val="ctr"/>
        <c:lblOffset val="100"/>
        <c:noMultiLvlLbl val="0"/>
      </c:catAx>
      <c:valAx>
        <c:axId val="868136064"/>
        <c:scaling>
          <c:orientation val="minMax"/>
        </c:scaling>
        <c:delete val="1"/>
        <c:axPos val="l"/>
        <c:numFmt formatCode="0%" sourceLinked="1"/>
        <c:majorTickMark val="out"/>
        <c:minorTickMark val="none"/>
        <c:tickLblPos val="nextTo"/>
        <c:crossAx val="868134272"/>
        <c:crosses val="autoZero"/>
        <c:crossBetween val="between"/>
      </c:valAx>
    </c:plotArea>
    <c:plotVisOnly val="1"/>
    <c:dispBlanksAs val="gap"/>
    <c:showDLblsOverMax val="0"/>
  </c:chart>
  <c:txPr>
    <a:bodyPr/>
    <a:lstStyle/>
    <a:p>
      <a:pPr>
        <a:defRPr sz="1600"/>
      </a:pPr>
      <a:endParaRPr lang="es-419"/>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4074803149607"/>
          <c:y val="0.1877736220472441"/>
          <c:w val="0.52463517060367459"/>
          <c:h val="0.7493823818897638"/>
        </c:manualLayout>
      </c:layout>
      <c:radarChart>
        <c:radarStyle val="marker"/>
        <c:varyColors val="0"/>
        <c:ser>
          <c:idx val="0"/>
          <c:order val="0"/>
          <c:tx>
            <c:strRef>
              <c:f>Sheet1!$B$1</c:f>
              <c:strCache>
                <c:ptCount val="1"/>
                <c:pt idx="0">
                  <c:v>2019</c:v>
                </c:pt>
              </c:strCache>
            </c:strRef>
          </c:tx>
          <c:spPr>
            <a:ln w="57150"/>
          </c:spPr>
          <c:marker>
            <c:symbol val="none"/>
          </c:marker>
          <c:dLbls>
            <c:dLbl>
              <c:idx val="0"/>
              <c:layout>
                <c:manualLayout>
                  <c:x val="0"/>
                  <c:y val="0.14923555502380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93-475E-8F9B-8724F9D9B28F}"/>
                </c:ext>
              </c:extLst>
            </c:dLbl>
            <c:dLbl>
              <c:idx val="1"/>
              <c:layout>
                <c:manualLayout>
                  <c:x val="-9.4798494611709805E-2"/>
                  <c:y val="-6.7834343192636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93-475E-8F9B-8724F9D9B28F}"/>
                </c:ext>
              </c:extLst>
            </c:dLbl>
            <c:dLbl>
              <c:idx val="2"/>
              <c:layout>
                <c:manualLayout>
                  <c:x val="2.2046161537606934E-3"/>
                  <c:y val="-8.8184646150427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93-475E-8F9B-8724F9D9B28F}"/>
                </c:ext>
              </c:extLst>
            </c:dLbl>
            <c:spPr>
              <a:solidFill>
                <a:schemeClr val="lt1"/>
              </a:solidFill>
              <a:ln w="10795" cap="flat" cmpd="sng" algn="ctr">
                <a:solidFill>
                  <a:schemeClr val="accent1"/>
                </a:solidFill>
                <a:prstDash val="solid"/>
              </a:ln>
              <a:effectLst/>
            </c:spPr>
            <c:txPr>
              <a:bodyPr/>
              <a:lstStyle/>
              <a:p>
                <a:pPr>
                  <a:defRPr sz="14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Peso</c:v>
                </c:pt>
                <c:pt idx="1">
                  <c:v>Economía</c:v>
                </c:pt>
                <c:pt idx="2">
                  <c:v>Practicidad</c:v>
                </c:pt>
              </c:strCache>
            </c:strRef>
          </c:cat>
          <c:val>
            <c:numRef>
              <c:f>Sheet1!$B$2:$B$4</c:f>
              <c:numCache>
                <c:formatCode>0%</c:formatCode>
                <c:ptCount val="3"/>
                <c:pt idx="0">
                  <c:v>0.39</c:v>
                </c:pt>
                <c:pt idx="1">
                  <c:v>0.73</c:v>
                </c:pt>
                <c:pt idx="2">
                  <c:v>0.94545903257650543</c:v>
                </c:pt>
              </c:numCache>
            </c:numRef>
          </c:val>
          <c:extLst>
            <c:ext xmlns:c16="http://schemas.microsoft.com/office/drawing/2014/chart" uri="{C3380CC4-5D6E-409C-BE32-E72D297353CC}">
              <c16:uniqueId val="{00000003-2693-475E-8F9B-8724F9D9B28F}"/>
            </c:ext>
          </c:extLst>
        </c:ser>
        <c:ser>
          <c:idx val="1"/>
          <c:order val="1"/>
          <c:tx>
            <c:strRef>
              <c:f>Sheet1!$C$1</c:f>
              <c:strCache>
                <c:ptCount val="1"/>
                <c:pt idx="0">
                  <c:v>2018</c:v>
                </c:pt>
              </c:strCache>
            </c:strRef>
          </c:tx>
          <c:spPr>
            <a:ln w="57150"/>
          </c:spPr>
          <c:marker>
            <c:symbol val="none"/>
          </c:marker>
          <c:dLbls>
            <c:dLbl>
              <c:idx val="0"/>
              <c:layout>
                <c:manualLayout>
                  <c:x val="-1.1994847794689479E-2"/>
                  <c:y val="5.1333505678856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93-475E-8F9B-8724F9D9B28F}"/>
                </c:ext>
              </c:extLst>
            </c:dLbl>
            <c:dLbl>
              <c:idx val="1"/>
              <c:layout>
                <c:manualLayout>
                  <c:x val="-4.1254451695711847E-2"/>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93-475E-8F9B-8724F9D9B28F}"/>
                </c:ext>
              </c:extLst>
            </c:dLbl>
            <c:dLbl>
              <c:idx val="2"/>
              <c:layout>
                <c:manualLayout>
                  <c:x val="6.2778513449996382E-2"/>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93-475E-8F9B-8724F9D9B28F}"/>
                </c:ext>
              </c:extLst>
            </c:dLbl>
            <c:spPr>
              <a:solidFill>
                <a:schemeClr val="lt1"/>
              </a:solidFill>
              <a:ln w="10795" cap="flat" cmpd="sng" algn="ctr">
                <a:solidFill>
                  <a:schemeClr val="accent2"/>
                </a:solidFill>
                <a:prstDash val="solid"/>
              </a:ln>
              <a:effectLst/>
            </c:spPr>
            <c:txPr>
              <a:bodyPr/>
              <a:lstStyle/>
              <a:p>
                <a:pPr>
                  <a:defRPr sz="14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Peso</c:v>
                </c:pt>
                <c:pt idx="1">
                  <c:v>Economía</c:v>
                </c:pt>
                <c:pt idx="2">
                  <c:v>Practicidad</c:v>
                </c:pt>
              </c:strCache>
            </c:strRef>
          </c:cat>
          <c:val>
            <c:numRef>
              <c:f>Sheet1!$C$2:$C$4</c:f>
              <c:numCache>
                <c:formatCode>0%</c:formatCode>
                <c:ptCount val="3"/>
                <c:pt idx="0">
                  <c:v>0.42</c:v>
                </c:pt>
                <c:pt idx="1">
                  <c:v>0.8</c:v>
                </c:pt>
                <c:pt idx="2">
                  <c:v>0.94</c:v>
                </c:pt>
              </c:numCache>
            </c:numRef>
          </c:val>
          <c:extLst>
            <c:ext xmlns:c16="http://schemas.microsoft.com/office/drawing/2014/chart" uri="{C3380CC4-5D6E-409C-BE32-E72D297353CC}">
              <c16:uniqueId val="{00000007-2693-475E-8F9B-8724F9D9B28F}"/>
            </c:ext>
          </c:extLst>
        </c:ser>
        <c:dLbls>
          <c:showLegendKey val="0"/>
          <c:showVal val="0"/>
          <c:showCatName val="0"/>
          <c:showSerName val="0"/>
          <c:showPercent val="0"/>
          <c:showBubbleSize val="0"/>
        </c:dLbls>
        <c:axId val="936367616"/>
        <c:axId val="936369152"/>
      </c:radarChart>
      <c:catAx>
        <c:axId val="936367616"/>
        <c:scaling>
          <c:orientation val="minMax"/>
        </c:scaling>
        <c:delete val="0"/>
        <c:axPos val="b"/>
        <c:majorGridlines/>
        <c:numFmt formatCode="General" sourceLinked="1"/>
        <c:majorTickMark val="none"/>
        <c:minorTickMark val="none"/>
        <c:tickLblPos val="nextTo"/>
        <c:spPr>
          <a:ln w="9525">
            <a:noFill/>
          </a:ln>
        </c:spPr>
        <c:txPr>
          <a:bodyPr/>
          <a:lstStyle/>
          <a:p>
            <a:pPr>
              <a:defRPr sz="1400"/>
            </a:pPr>
            <a:endParaRPr lang="es-419"/>
          </a:p>
        </c:txPr>
        <c:crossAx val="936369152"/>
        <c:crosses val="autoZero"/>
        <c:auto val="1"/>
        <c:lblAlgn val="ctr"/>
        <c:lblOffset val="100"/>
        <c:noMultiLvlLbl val="0"/>
      </c:catAx>
      <c:valAx>
        <c:axId val="936369152"/>
        <c:scaling>
          <c:orientation val="minMax"/>
        </c:scaling>
        <c:delete val="1"/>
        <c:axPos val="l"/>
        <c:majorGridlines/>
        <c:numFmt formatCode="0%" sourceLinked="1"/>
        <c:majorTickMark val="out"/>
        <c:minorTickMark val="none"/>
        <c:tickLblPos val="nextTo"/>
        <c:crossAx val="936367616"/>
        <c:crosses val="autoZero"/>
        <c:crossBetween val="between"/>
      </c:valAx>
    </c:plotArea>
    <c:legend>
      <c:legendPos val="b"/>
      <c:overlay val="0"/>
    </c:legend>
    <c:plotVisOnly val="1"/>
    <c:dispBlanksAs val="gap"/>
    <c:showDLblsOverMax val="0"/>
  </c:chart>
  <c:txPr>
    <a:bodyPr/>
    <a:lstStyle/>
    <a:p>
      <a:pPr>
        <a:defRPr sz="1800"/>
      </a:pPr>
      <a:endParaRPr lang="es-419"/>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89585262131369"/>
          <c:y val="0.19538730314960631"/>
          <c:w val="0.58020848763717614"/>
          <c:h val="0.74019069881889765"/>
        </c:manualLayout>
      </c:layout>
      <c:radarChart>
        <c:radarStyle val="marker"/>
        <c:varyColors val="0"/>
        <c:ser>
          <c:idx val="0"/>
          <c:order val="0"/>
          <c:tx>
            <c:strRef>
              <c:f>Sheet1!$B$1</c:f>
              <c:strCache>
                <c:ptCount val="1"/>
                <c:pt idx="0">
                  <c:v>2019</c:v>
                </c:pt>
              </c:strCache>
            </c:strRef>
          </c:tx>
          <c:spPr>
            <a:ln w="57150"/>
          </c:spPr>
          <c:marker>
            <c:symbol val="none"/>
          </c:marker>
          <c:dLbls>
            <c:dLbl>
              <c:idx val="0"/>
              <c:layout>
                <c:manualLayout>
                  <c:x val="-2.6945308545964029E-2"/>
                  <c:y val="2.81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FC-452D-9995-B48936007D24}"/>
                </c:ext>
              </c:extLst>
            </c:dLbl>
            <c:dLbl>
              <c:idx val="1"/>
              <c:layout>
                <c:manualLayout>
                  <c:x val="-7.3487205125355544E-3"/>
                  <c:y val="-8.4375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FC-452D-9995-B48936007D24}"/>
                </c:ext>
              </c:extLst>
            </c:dLbl>
            <c:dLbl>
              <c:idx val="2"/>
              <c:delete val="1"/>
              <c:extLst>
                <c:ext xmlns:c15="http://schemas.microsoft.com/office/drawing/2012/chart" uri="{CE6537A1-D6FC-4f65-9D91-7224C49458BB}"/>
                <c:ext xmlns:c16="http://schemas.microsoft.com/office/drawing/2014/chart" uri="{C3380CC4-5D6E-409C-BE32-E72D297353CC}">
                  <c16:uniqueId val="{00000002-9BFC-452D-9995-B48936007D24}"/>
                </c:ext>
              </c:extLst>
            </c:dLbl>
            <c:spPr>
              <a:solidFill>
                <a:schemeClr val="lt1"/>
              </a:solidFill>
              <a:ln w="10795" cap="flat" cmpd="sng" algn="ctr">
                <a:solidFill>
                  <a:schemeClr val="accent1"/>
                </a:solidFill>
                <a:prstDash val="solid"/>
              </a:ln>
              <a:effectLst/>
            </c:spPr>
            <c:txPr>
              <a:bodyPr/>
              <a:lstStyle/>
              <a:p>
                <a:pPr>
                  <a:defRPr sz="14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Peso</c:v>
                </c:pt>
                <c:pt idx="1">
                  <c:v>Economía</c:v>
                </c:pt>
                <c:pt idx="2">
                  <c:v>Practicidad</c:v>
                </c:pt>
              </c:strCache>
            </c:strRef>
          </c:cat>
          <c:val>
            <c:numRef>
              <c:f>Sheet1!$B$2:$B$4</c:f>
              <c:numCache>
                <c:formatCode>0%</c:formatCode>
                <c:ptCount val="3"/>
                <c:pt idx="0">
                  <c:v>0.36</c:v>
                </c:pt>
                <c:pt idx="1">
                  <c:v>0.77</c:v>
                </c:pt>
                <c:pt idx="2">
                  <c:v>0.96341463414634143</c:v>
                </c:pt>
              </c:numCache>
            </c:numRef>
          </c:val>
          <c:extLst>
            <c:ext xmlns:c16="http://schemas.microsoft.com/office/drawing/2014/chart" uri="{C3380CC4-5D6E-409C-BE32-E72D297353CC}">
              <c16:uniqueId val="{00000003-9BFC-452D-9995-B48936007D24}"/>
            </c:ext>
          </c:extLst>
        </c:ser>
        <c:ser>
          <c:idx val="1"/>
          <c:order val="1"/>
          <c:tx>
            <c:strRef>
              <c:f>Sheet1!$C$1</c:f>
              <c:strCache>
                <c:ptCount val="1"/>
                <c:pt idx="0">
                  <c:v>2018</c:v>
                </c:pt>
              </c:strCache>
            </c:strRef>
          </c:tx>
          <c:spPr>
            <a:ln w="57150"/>
          </c:spPr>
          <c:marker>
            <c:symbol val="none"/>
          </c:marker>
          <c:dLbls>
            <c:dLbl>
              <c:idx val="0"/>
              <c:layout>
                <c:manualLayout>
                  <c:x val="8.3285499142070632E-2"/>
                  <c:y val="9.062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FC-452D-9995-B48936007D24}"/>
                </c:ext>
              </c:extLst>
            </c:dLbl>
            <c:dLbl>
              <c:idx val="1"/>
              <c:layout>
                <c:manualLayout>
                  <c:x val="-5.38906170919280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FC-452D-9995-B48936007D24}"/>
                </c:ext>
              </c:extLst>
            </c:dLbl>
            <c:dLbl>
              <c:idx val="2"/>
              <c:layout>
                <c:manualLayout>
                  <c:x val="8.0835925637892089E-2"/>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FC-452D-9995-B48936007D24}"/>
                </c:ext>
              </c:extLst>
            </c:dLbl>
            <c:spPr>
              <a:solidFill>
                <a:schemeClr val="lt1"/>
              </a:solidFill>
              <a:ln w="10795" cap="flat" cmpd="sng" algn="ctr">
                <a:solidFill>
                  <a:schemeClr val="accent2"/>
                </a:solidFill>
                <a:prstDash val="solid"/>
              </a:ln>
              <a:effectLst/>
            </c:spPr>
            <c:txPr>
              <a:bodyPr/>
              <a:lstStyle/>
              <a:p>
                <a:pPr>
                  <a:defRPr sz="14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Peso</c:v>
                </c:pt>
                <c:pt idx="1">
                  <c:v>Economía</c:v>
                </c:pt>
                <c:pt idx="2">
                  <c:v>Practicidad</c:v>
                </c:pt>
              </c:strCache>
            </c:strRef>
          </c:cat>
          <c:val>
            <c:numRef>
              <c:f>Sheet1!$C$2:$C$4</c:f>
              <c:numCache>
                <c:formatCode>0%</c:formatCode>
                <c:ptCount val="3"/>
                <c:pt idx="0">
                  <c:v>0.35</c:v>
                </c:pt>
                <c:pt idx="1">
                  <c:v>0.84</c:v>
                </c:pt>
                <c:pt idx="2">
                  <c:v>0.96</c:v>
                </c:pt>
              </c:numCache>
            </c:numRef>
          </c:val>
          <c:extLst>
            <c:ext xmlns:c16="http://schemas.microsoft.com/office/drawing/2014/chart" uri="{C3380CC4-5D6E-409C-BE32-E72D297353CC}">
              <c16:uniqueId val="{00000007-9BFC-452D-9995-B48936007D24}"/>
            </c:ext>
          </c:extLst>
        </c:ser>
        <c:dLbls>
          <c:showLegendKey val="0"/>
          <c:showVal val="0"/>
          <c:showCatName val="0"/>
          <c:showSerName val="0"/>
          <c:showPercent val="0"/>
          <c:showBubbleSize val="0"/>
        </c:dLbls>
        <c:axId val="936411520"/>
        <c:axId val="936413056"/>
      </c:radarChart>
      <c:catAx>
        <c:axId val="936411520"/>
        <c:scaling>
          <c:orientation val="minMax"/>
        </c:scaling>
        <c:delete val="0"/>
        <c:axPos val="b"/>
        <c:majorGridlines/>
        <c:numFmt formatCode="General" sourceLinked="1"/>
        <c:majorTickMark val="none"/>
        <c:minorTickMark val="none"/>
        <c:tickLblPos val="nextTo"/>
        <c:spPr>
          <a:ln w="9525">
            <a:noFill/>
          </a:ln>
        </c:spPr>
        <c:txPr>
          <a:bodyPr/>
          <a:lstStyle/>
          <a:p>
            <a:pPr>
              <a:defRPr sz="1400"/>
            </a:pPr>
            <a:endParaRPr lang="es-419"/>
          </a:p>
        </c:txPr>
        <c:crossAx val="936413056"/>
        <c:crosses val="autoZero"/>
        <c:auto val="1"/>
        <c:lblAlgn val="ctr"/>
        <c:lblOffset val="100"/>
        <c:noMultiLvlLbl val="0"/>
      </c:catAx>
      <c:valAx>
        <c:axId val="936413056"/>
        <c:scaling>
          <c:orientation val="minMax"/>
        </c:scaling>
        <c:delete val="1"/>
        <c:axPos val="l"/>
        <c:majorGridlines/>
        <c:numFmt formatCode="0%" sourceLinked="1"/>
        <c:majorTickMark val="out"/>
        <c:minorTickMark val="none"/>
        <c:tickLblPos val="nextTo"/>
        <c:crossAx val="936411520"/>
        <c:crosses val="autoZero"/>
        <c:crossBetween val="between"/>
      </c:valAx>
    </c:plotArea>
    <c:legend>
      <c:legendPos val="b"/>
      <c:overlay val="0"/>
    </c:legend>
    <c:plotVisOnly val="1"/>
    <c:dispBlanksAs val="gap"/>
    <c:showDLblsOverMax val="0"/>
  </c:chart>
  <c:txPr>
    <a:bodyPr/>
    <a:lstStyle/>
    <a:p>
      <a:pPr>
        <a:defRPr sz="1800"/>
      </a:pPr>
      <a:endParaRPr lang="es-419"/>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2017</c:v>
                </c:pt>
              </c:strCache>
            </c:strRef>
          </c:tx>
          <c:invertIfNegative val="0"/>
          <c:dLbls>
            <c:spPr>
              <a:solidFill>
                <a:schemeClr val="lt1"/>
              </a:solidFill>
              <a:ln w="10795" cap="flat" cmpd="sng" algn="ctr">
                <a:solidFill>
                  <a:schemeClr val="accent1"/>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BOGOTA</c:v>
                </c:pt>
                <c:pt idx="1">
                  <c:v>MEDELLIN</c:v>
                </c:pt>
                <c:pt idx="2">
                  <c:v>CALI</c:v>
                </c:pt>
                <c:pt idx="3">
                  <c:v>BUCARAMANGA</c:v>
                </c:pt>
                <c:pt idx="4">
                  <c:v>BARRANQUILLA</c:v>
                </c:pt>
              </c:strCache>
            </c:strRef>
          </c:cat>
          <c:val>
            <c:numRef>
              <c:f>Sheet1!$B$2:$B$6</c:f>
              <c:numCache>
                <c:formatCode>0.0</c:formatCode>
                <c:ptCount val="5"/>
                <c:pt idx="0">
                  <c:v>47.609706571290431</c:v>
                </c:pt>
                <c:pt idx="1">
                  <c:v>33.793094919449345</c:v>
                </c:pt>
                <c:pt idx="2">
                  <c:v>27.330671072490702</c:v>
                </c:pt>
                <c:pt idx="3">
                  <c:v>47.683016554028171</c:v>
                </c:pt>
                <c:pt idx="4">
                  <c:v>20.886284673962511</c:v>
                </c:pt>
              </c:numCache>
            </c:numRef>
          </c:val>
          <c:extLst>
            <c:ext xmlns:c16="http://schemas.microsoft.com/office/drawing/2014/chart" uri="{C3380CC4-5D6E-409C-BE32-E72D297353CC}">
              <c16:uniqueId val="{00000000-2A5B-44B3-A278-155CA9B431EC}"/>
            </c:ext>
          </c:extLst>
        </c:ser>
        <c:ser>
          <c:idx val="1"/>
          <c:order val="1"/>
          <c:tx>
            <c:strRef>
              <c:f>Sheet1!$C$1</c:f>
              <c:strCache>
                <c:ptCount val="1"/>
                <c:pt idx="0">
                  <c:v>2018</c:v>
                </c:pt>
              </c:strCache>
            </c:strRef>
          </c:tx>
          <c:invertIfNegative val="0"/>
          <c:cat>
            <c:strRef>
              <c:f>Sheet1!$A$2:$A$6</c:f>
              <c:strCache>
                <c:ptCount val="5"/>
                <c:pt idx="0">
                  <c:v>BOGOTA</c:v>
                </c:pt>
                <c:pt idx="1">
                  <c:v>MEDELLIN</c:v>
                </c:pt>
                <c:pt idx="2">
                  <c:v>CALI</c:v>
                </c:pt>
                <c:pt idx="3">
                  <c:v>BUCARAMANGA</c:v>
                </c:pt>
                <c:pt idx="4">
                  <c:v>BARRANQUILLA</c:v>
                </c:pt>
              </c:strCache>
            </c:strRef>
          </c:cat>
          <c:val>
            <c:numRef>
              <c:f>Sheet1!$C$2:$C$6</c:f>
              <c:numCache>
                <c:formatCode>0.0</c:formatCode>
                <c:ptCount val="5"/>
                <c:pt idx="0">
                  <c:v>35.63259592102969</c:v>
                </c:pt>
                <c:pt idx="1">
                  <c:v>31.590475791747949</c:v>
                </c:pt>
                <c:pt idx="2">
                  <c:v>23.407779928449841</c:v>
                </c:pt>
                <c:pt idx="3">
                  <c:v>29.065387546077808</c:v>
                </c:pt>
                <c:pt idx="4">
                  <c:v>19.947674749426341</c:v>
                </c:pt>
              </c:numCache>
            </c:numRef>
          </c:val>
          <c:extLst>
            <c:ext xmlns:c16="http://schemas.microsoft.com/office/drawing/2014/chart" uri="{C3380CC4-5D6E-409C-BE32-E72D297353CC}">
              <c16:uniqueId val="{00000001-2A5B-44B3-A278-155CA9B431EC}"/>
            </c:ext>
          </c:extLst>
        </c:ser>
        <c:ser>
          <c:idx val="2"/>
          <c:order val="2"/>
          <c:tx>
            <c:strRef>
              <c:f>Sheet1!$D$1</c:f>
              <c:strCache>
                <c:ptCount val="1"/>
                <c:pt idx="0">
                  <c:v>2019-I</c:v>
                </c:pt>
              </c:strCache>
            </c:strRef>
          </c:tx>
          <c:invertIfNegative val="0"/>
          <c:cat>
            <c:strRef>
              <c:f>Sheet1!$A$2:$A$6</c:f>
              <c:strCache>
                <c:ptCount val="5"/>
                <c:pt idx="0">
                  <c:v>BOGOTA</c:v>
                </c:pt>
                <c:pt idx="1">
                  <c:v>MEDELLIN</c:v>
                </c:pt>
                <c:pt idx="2">
                  <c:v>CALI</c:v>
                </c:pt>
                <c:pt idx="3">
                  <c:v>BUCARAMANGA</c:v>
                </c:pt>
                <c:pt idx="4">
                  <c:v>BARRANQUILLA</c:v>
                </c:pt>
              </c:strCache>
            </c:strRef>
          </c:cat>
          <c:val>
            <c:numRef>
              <c:f>Sheet1!$D$2:$D$6</c:f>
              <c:numCache>
                <c:formatCode>0.0</c:formatCode>
                <c:ptCount val="5"/>
                <c:pt idx="0">
                  <c:v>37.366996607975977</c:v>
                </c:pt>
                <c:pt idx="1">
                  <c:v>43.186346036877538</c:v>
                </c:pt>
                <c:pt idx="2">
                  <c:v>32.201034807925808</c:v>
                </c:pt>
                <c:pt idx="3">
                  <c:v>40.466739494355181</c:v>
                </c:pt>
                <c:pt idx="4">
                  <c:v>20.927221811056722</c:v>
                </c:pt>
              </c:numCache>
            </c:numRef>
          </c:val>
          <c:extLst>
            <c:ext xmlns:c16="http://schemas.microsoft.com/office/drawing/2014/chart" uri="{C3380CC4-5D6E-409C-BE32-E72D297353CC}">
              <c16:uniqueId val="{00000002-2A5B-44B3-A278-155CA9B431EC}"/>
            </c:ext>
          </c:extLst>
        </c:ser>
        <c:ser>
          <c:idx val="3"/>
          <c:order val="3"/>
          <c:tx>
            <c:strRef>
              <c:f>Sheet1!$E$1</c:f>
              <c:strCache>
                <c:ptCount val="1"/>
                <c:pt idx="0">
                  <c:v>2019-FY</c:v>
                </c:pt>
              </c:strCache>
            </c:strRef>
          </c:tx>
          <c:invertIfNegative val="0"/>
          <c:dLbls>
            <c:spPr>
              <a:solidFill>
                <a:schemeClr val="lt1"/>
              </a:solidFill>
              <a:ln w="10795" cap="flat" cmpd="sng" algn="ctr">
                <a:solidFill>
                  <a:schemeClr val="accent4"/>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BOGOTA</c:v>
                </c:pt>
                <c:pt idx="1">
                  <c:v>MEDELLIN</c:v>
                </c:pt>
                <c:pt idx="2">
                  <c:v>CALI</c:v>
                </c:pt>
                <c:pt idx="3">
                  <c:v>BUCARAMANGA</c:v>
                </c:pt>
                <c:pt idx="4">
                  <c:v>BARRANQUILLA</c:v>
                </c:pt>
              </c:strCache>
            </c:strRef>
          </c:cat>
          <c:val>
            <c:numRef>
              <c:f>Sheet1!$E$2:$E$6</c:f>
              <c:numCache>
                <c:formatCode>0.0</c:formatCode>
                <c:ptCount val="5"/>
                <c:pt idx="0">
                  <c:v>38.47999794290012</c:v>
                </c:pt>
                <c:pt idx="1">
                  <c:v>42.723957251618977</c:v>
                </c:pt>
                <c:pt idx="2">
                  <c:v>31.490289701357643</c:v>
                </c:pt>
                <c:pt idx="3">
                  <c:v>49.136270361737544</c:v>
                </c:pt>
                <c:pt idx="4">
                  <c:v>19.534566113136609</c:v>
                </c:pt>
              </c:numCache>
            </c:numRef>
          </c:val>
          <c:extLst>
            <c:ext xmlns:c16="http://schemas.microsoft.com/office/drawing/2014/chart" uri="{C3380CC4-5D6E-409C-BE32-E72D297353CC}">
              <c16:uniqueId val="{00000003-2A5B-44B3-A278-155CA9B431EC}"/>
            </c:ext>
          </c:extLst>
        </c:ser>
        <c:dLbls>
          <c:showLegendKey val="0"/>
          <c:showVal val="0"/>
          <c:showCatName val="0"/>
          <c:showSerName val="0"/>
          <c:showPercent val="0"/>
          <c:showBubbleSize val="0"/>
        </c:dLbls>
        <c:gapWidth val="150"/>
        <c:axId val="869593856"/>
        <c:axId val="869595392"/>
      </c:barChart>
      <c:catAx>
        <c:axId val="869593856"/>
        <c:scaling>
          <c:orientation val="minMax"/>
        </c:scaling>
        <c:delete val="0"/>
        <c:axPos val="b"/>
        <c:numFmt formatCode="General" sourceLinked="0"/>
        <c:majorTickMark val="out"/>
        <c:minorTickMark val="none"/>
        <c:tickLblPos val="nextTo"/>
        <c:txPr>
          <a:bodyPr/>
          <a:lstStyle/>
          <a:p>
            <a:pPr>
              <a:defRPr sz="1200"/>
            </a:pPr>
            <a:endParaRPr lang="es-419"/>
          </a:p>
        </c:txPr>
        <c:crossAx val="869595392"/>
        <c:crosses val="autoZero"/>
        <c:auto val="1"/>
        <c:lblAlgn val="ctr"/>
        <c:lblOffset val="100"/>
        <c:noMultiLvlLbl val="0"/>
      </c:catAx>
      <c:valAx>
        <c:axId val="869595392"/>
        <c:scaling>
          <c:orientation val="minMax"/>
        </c:scaling>
        <c:delete val="1"/>
        <c:axPos val="l"/>
        <c:numFmt formatCode="0.0" sourceLinked="1"/>
        <c:majorTickMark val="out"/>
        <c:minorTickMark val="none"/>
        <c:tickLblPos val="nextTo"/>
        <c:crossAx val="869593856"/>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2017</c:v>
                </c:pt>
              </c:strCache>
            </c:strRef>
          </c:tx>
          <c:invertIfNegative val="0"/>
          <c:dLbls>
            <c:spPr>
              <a:solidFill>
                <a:schemeClr val="lt1"/>
              </a:solidFill>
              <a:ln w="10795" cap="flat" cmpd="sng" algn="ctr">
                <a:solidFill>
                  <a:schemeClr val="accent1"/>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CARTAGENA</c:v>
                </c:pt>
                <c:pt idx="1">
                  <c:v>IBAGUE</c:v>
                </c:pt>
                <c:pt idx="2">
                  <c:v>MANIZALES</c:v>
                </c:pt>
                <c:pt idx="3">
                  <c:v>PEREIRA</c:v>
                </c:pt>
                <c:pt idx="4">
                  <c:v>ARMENIA</c:v>
                </c:pt>
                <c:pt idx="5">
                  <c:v>SANTA MARTA</c:v>
                </c:pt>
              </c:strCache>
            </c:strRef>
          </c:cat>
          <c:val>
            <c:numRef>
              <c:f>Sheet1!$B$2:$B$7</c:f>
              <c:numCache>
                <c:formatCode>0.0</c:formatCode>
                <c:ptCount val="6"/>
                <c:pt idx="0">
                  <c:v>33.075822300211158</c:v>
                </c:pt>
                <c:pt idx="1">
                  <c:v>37.259251368471503</c:v>
                </c:pt>
                <c:pt idx="2">
                  <c:v>37.703240552471463</c:v>
                </c:pt>
                <c:pt idx="3">
                  <c:v>33.307889767241562</c:v>
                </c:pt>
              </c:numCache>
            </c:numRef>
          </c:val>
          <c:extLst>
            <c:ext xmlns:c16="http://schemas.microsoft.com/office/drawing/2014/chart" uri="{C3380CC4-5D6E-409C-BE32-E72D297353CC}">
              <c16:uniqueId val="{00000000-BD1C-4E86-8EAC-D59E8B9398AE}"/>
            </c:ext>
          </c:extLst>
        </c:ser>
        <c:ser>
          <c:idx val="1"/>
          <c:order val="1"/>
          <c:tx>
            <c:strRef>
              <c:f>Sheet1!$C$1</c:f>
              <c:strCache>
                <c:ptCount val="1"/>
                <c:pt idx="0">
                  <c:v>2018</c:v>
                </c:pt>
              </c:strCache>
            </c:strRef>
          </c:tx>
          <c:invertIfNegative val="0"/>
          <c:cat>
            <c:strRef>
              <c:f>Sheet1!$A$2:$A$7</c:f>
              <c:strCache>
                <c:ptCount val="6"/>
                <c:pt idx="0">
                  <c:v>CARTAGENA</c:v>
                </c:pt>
                <c:pt idx="1">
                  <c:v>IBAGUE</c:v>
                </c:pt>
                <c:pt idx="2">
                  <c:v>MANIZALES</c:v>
                </c:pt>
                <c:pt idx="3">
                  <c:v>PEREIRA</c:v>
                </c:pt>
                <c:pt idx="4">
                  <c:v>ARMENIA</c:v>
                </c:pt>
                <c:pt idx="5">
                  <c:v>SANTA MARTA</c:v>
                </c:pt>
              </c:strCache>
            </c:strRef>
          </c:cat>
          <c:val>
            <c:numRef>
              <c:f>Sheet1!$C$2:$C$7</c:f>
              <c:numCache>
                <c:formatCode>0.0</c:formatCode>
                <c:ptCount val="6"/>
                <c:pt idx="0">
                  <c:v>24.40934669778995</c:v>
                </c:pt>
                <c:pt idx="1">
                  <c:v>26.489053565007723</c:v>
                </c:pt>
                <c:pt idx="2">
                  <c:v>36.573087776677653</c:v>
                </c:pt>
                <c:pt idx="3">
                  <c:v>26.599125017587664</c:v>
                </c:pt>
                <c:pt idx="4">
                  <c:v>26.268902331055745</c:v>
                </c:pt>
                <c:pt idx="5">
                  <c:v>22.27766155982421</c:v>
                </c:pt>
              </c:numCache>
            </c:numRef>
          </c:val>
          <c:extLst>
            <c:ext xmlns:c16="http://schemas.microsoft.com/office/drawing/2014/chart" uri="{C3380CC4-5D6E-409C-BE32-E72D297353CC}">
              <c16:uniqueId val="{00000001-BD1C-4E86-8EAC-D59E8B9398AE}"/>
            </c:ext>
          </c:extLst>
        </c:ser>
        <c:ser>
          <c:idx val="2"/>
          <c:order val="2"/>
          <c:tx>
            <c:strRef>
              <c:f>Sheet1!$D$1</c:f>
              <c:strCache>
                <c:ptCount val="1"/>
                <c:pt idx="0">
                  <c:v>2019-I</c:v>
                </c:pt>
              </c:strCache>
            </c:strRef>
          </c:tx>
          <c:invertIfNegative val="0"/>
          <c:cat>
            <c:strRef>
              <c:f>Sheet1!$A$2:$A$7</c:f>
              <c:strCache>
                <c:ptCount val="6"/>
                <c:pt idx="0">
                  <c:v>CARTAGENA</c:v>
                </c:pt>
                <c:pt idx="1">
                  <c:v>IBAGUE</c:v>
                </c:pt>
                <c:pt idx="2">
                  <c:v>MANIZALES</c:v>
                </c:pt>
                <c:pt idx="3">
                  <c:v>PEREIRA</c:v>
                </c:pt>
                <c:pt idx="4">
                  <c:v>ARMENIA</c:v>
                </c:pt>
                <c:pt idx="5">
                  <c:v>SANTA MARTA</c:v>
                </c:pt>
              </c:strCache>
            </c:strRef>
          </c:cat>
          <c:val>
            <c:numRef>
              <c:f>Sheet1!$D$2:$D$7</c:f>
              <c:numCache>
                <c:formatCode>0.0</c:formatCode>
                <c:ptCount val="6"/>
                <c:pt idx="0">
                  <c:v>20.195703772576479</c:v>
                </c:pt>
                <c:pt idx="1">
                  <c:v>29.640607450999948</c:v>
                </c:pt>
                <c:pt idx="2">
                  <c:v>41.847263886344095</c:v>
                </c:pt>
                <c:pt idx="3">
                  <c:v>35.354730119749611</c:v>
                </c:pt>
                <c:pt idx="4">
                  <c:v>41.128426472815384</c:v>
                </c:pt>
                <c:pt idx="5">
                  <c:v>26.079285902682649</c:v>
                </c:pt>
              </c:numCache>
            </c:numRef>
          </c:val>
          <c:extLst>
            <c:ext xmlns:c16="http://schemas.microsoft.com/office/drawing/2014/chart" uri="{C3380CC4-5D6E-409C-BE32-E72D297353CC}">
              <c16:uniqueId val="{00000002-BD1C-4E86-8EAC-D59E8B9398AE}"/>
            </c:ext>
          </c:extLst>
        </c:ser>
        <c:ser>
          <c:idx val="3"/>
          <c:order val="3"/>
          <c:tx>
            <c:strRef>
              <c:f>Sheet1!$E$1</c:f>
              <c:strCache>
                <c:ptCount val="1"/>
                <c:pt idx="0">
                  <c:v>2019-FY</c:v>
                </c:pt>
              </c:strCache>
            </c:strRef>
          </c:tx>
          <c:invertIfNegative val="0"/>
          <c:dLbls>
            <c:spPr>
              <a:solidFill>
                <a:schemeClr val="lt1"/>
              </a:solidFill>
              <a:ln w="10795" cap="flat" cmpd="sng" algn="ctr">
                <a:solidFill>
                  <a:schemeClr val="accent4"/>
                </a:solidFill>
                <a:prstDash val="solid"/>
              </a:ln>
              <a:effectLst/>
            </c:spPr>
            <c:txPr>
              <a:bodyPr/>
              <a:lstStyle/>
              <a:p>
                <a:pPr>
                  <a:defRPr sz="105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CARTAGENA</c:v>
                </c:pt>
                <c:pt idx="1">
                  <c:v>IBAGUE</c:v>
                </c:pt>
                <c:pt idx="2">
                  <c:v>MANIZALES</c:v>
                </c:pt>
                <c:pt idx="3">
                  <c:v>PEREIRA</c:v>
                </c:pt>
                <c:pt idx="4">
                  <c:v>ARMENIA</c:v>
                </c:pt>
                <c:pt idx="5">
                  <c:v>SANTA MARTA</c:v>
                </c:pt>
              </c:strCache>
            </c:strRef>
          </c:cat>
          <c:val>
            <c:numRef>
              <c:f>Sheet1!$E$2:$E$7</c:f>
              <c:numCache>
                <c:formatCode>0.0</c:formatCode>
                <c:ptCount val="6"/>
                <c:pt idx="0">
                  <c:v>22.553294467736091</c:v>
                </c:pt>
                <c:pt idx="1">
                  <c:v>32.58773853007186</c:v>
                </c:pt>
                <c:pt idx="2">
                  <c:v>43.49585873930868</c:v>
                </c:pt>
                <c:pt idx="3">
                  <c:v>34.739367718742201</c:v>
                </c:pt>
                <c:pt idx="4">
                  <c:v>36.471619444835007</c:v>
                </c:pt>
                <c:pt idx="5">
                  <c:v>24.882056382953213</c:v>
                </c:pt>
              </c:numCache>
            </c:numRef>
          </c:val>
          <c:extLst>
            <c:ext xmlns:c16="http://schemas.microsoft.com/office/drawing/2014/chart" uri="{C3380CC4-5D6E-409C-BE32-E72D297353CC}">
              <c16:uniqueId val="{00000003-BD1C-4E86-8EAC-D59E8B9398AE}"/>
            </c:ext>
          </c:extLst>
        </c:ser>
        <c:dLbls>
          <c:showLegendKey val="0"/>
          <c:showVal val="0"/>
          <c:showCatName val="0"/>
          <c:showSerName val="0"/>
          <c:showPercent val="0"/>
          <c:showBubbleSize val="0"/>
        </c:dLbls>
        <c:gapWidth val="150"/>
        <c:axId val="871024896"/>
        <c:axId val="871030784"/>
      </c:barChart>
      <c:catAx>
        <c:axId val="871024896"/>
        <c:scaling>
          <c:orientation val="minMax"/>
        </c:scaling>
        <c:delete val="0"/>
        <c:axPos val="b"/>
        <c:numFmt formatCode="General" sourceLinked="0"/>
        <c:majorTickMark val="out"/>
        <c:minorTickMark val="none"/>
        <c:tickLblPos val="nextTo"/>
        <c:txPr>
          <a:bodyPr/>
          <a:lstStyle/>
          <a:p>
            <a:pPr>
              <a:defRPr sz="1200"/>
            </a:pPr>
            <a:endParaRPr lang="es-419"/>
          </a:p>
        </c:txPr>
        <c:crossAx val="871030784"/>
        <c:crosses val="autoZero"/>
        <c:auto val="1"/>
        <c:lblAlgn val="ctr"/>
        <c:lblOffset val="100"/>
        <c:noMultiLvlLbl val="0"/>
      </c:catAx>
      <c:valAx>
        <c:axId val="871030784"/>
        <c:scaling>
          <c:orientation val="minMax"/>
        </c:scaling>
        <c:delete val="1"/>
        <c:axPos val="l"/>
        <c:numFmt formatCode="0.0" sourceLinked="1"/>
        <c:majorTickMark val="out"/>
        <c:minorTickMark val="none"/>
        <c:tickLblPos val="nextTo"/>
        <c:crossAx val="871024896"/>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2017</c:v>
                </c:pt>
              </c:strCache>
            </c:strRef>
          </c:tx>
          <c:invertIfNegative val="0"/>
          <c:dLbls>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BOGOTA</c:v>
                </c:pt>
                <c:pt idx="1">
                  <c:v>MEDELLIN</c:v>
                </c:pt>
                <c:pt idx="2">
                  <c:v>CALI</c:v>
                </c:pt>
                <c:pt idx="3">
                  <c:v>BUCARAMANGA</c:v>
                </c:pt>
                <c:pt idx="4">
                  <c:v>BARRANQUILLA</c:v>
                </c:pt>
              </c:strCache>
            </c:strRef>
          </c:cat>
          <c:val>
            <c:numRef>
              <c:f>Sheet1!$B$2:$B$6</c:f>
              <c:numCache>
                <c:formatCode>0.0</c:formatCode>
                <c:ptCount val="5"/>
                <c:pt idx="0">
                  <c:v>40.393843710119619</c:v>
                </c:pt>
                <c:pt idx="1">
                  <c:v>30.308070901993855</c:v>
                </c:pt>
                <c:pt idx="2">
                  <c:v>22.735860313191559</c:v>
                </c:pt>
                <c:pt idx="3">
                  <c:v>42.019803407917053</c:v>
                </c:pt>
                <c:pt idx="4">
                  <c:v>19.059610502990921</c:v>
                </c:pt>
              </c:numCache>
            </c:numRef>
          </c:val>
          <c:extLst>
            <c:ext xmlns:c16="http://schemas.microsoft.com/office/drawing/2014/chart" uri="{C3380CC4-5D6E-409C-BE32-E72D297353CC}">
              <c16:uniqueId val="{00000000-7C8A-423D-A83A-E6D481AEECB3}"/>
            </c:ext>
          </c:extLst>
        </c:ser>
        <c:ser>
          <c:idx val="1"/>
          <c:order val="1"/>
          <c:tx>
            <c:strRef>
              <c:f>Sheet1!$C$1</c:f>
              <c:strCache>
                <c:ptCount val="1"/>
                <c:pt idx="0">
                  <c:v>2018</c:v>
                </c:pt>
              </c:strCache>
            </c:strRef>
          </c:tx>
          <c:invertIfNegative val="0"/>
          <c:cat>
            <c:strRef>
              <c:f>Sheet1!$A$2:$A$6</c:f>
              <c:strCache>
                <c:ptCount val="5"/>
                <c:pt idx="0">
                  <c:v>BOGOTA</c:v>
                </c:pt>
                <c:pt idx="1">
                  <c:v>MEDELLIN</c:v>
                </c:pt>
                <c:pt idx="2">
                  <c:v>CALI</c:v>
                </c:pt>
                <c:pt idx="3">
                  <c:v>BUCARAMANGA</c:v>
                </c:pt>
                <c:pt idx="4">
                  <c:v>BARRANQUILLA</c:v>
                </c:pt>
              </c:strCache>
            </c:strRef>
          </c:cat>
          <c:val>
            <c:numRef>
              <c:f>Sheet1!$C$2:$C$6</c:f>
              <c:numCache>
                <c:formatCode>0.0</c:formatCode>
                <c:ptCount val="5"/>
                <c:pt idx="0">
                  <c:v>30.179063866786315</c:v>
                </c:pt>
                <c:pt idx="1">
                  <c:v>29.634276853447695</c:v>
                </c:pt>
                <c:pt idx="2">
                  <c:v>21.720901462309303</c:v>
                </c:pt>
                <c:pt idx="3">
                  <c:v>24.263513245002404</c:v>
                </c:pt>
                <c:pt idx="4">
                  <c:v>17.850781217523846</c:v>
                </c:pt>
              </c:numCache>
            </c:numRef>
          </c:val>
          <c:extLst>
            <c:ext xmlns:c16="http://schemas.microsoft.com/office/drawing/2014/chart" uri="{C3380CC4-5D6E-409C-BE32-E72D297353CC}">
              <c16:uniqueId val="{00000001-7C8A-423D-A83A-E6D481AEECB3}"/>
            </c:ext>
          </c:extLst>
        </c:ser>
        <c:ser>
          <c:idx val="2"/>
          <c:order val="2"/>
          <c:tx>
            <c:strRef>
              <c:f>Sheet1!$D$1</c:f>
              <c:strCache>
                <c:ptCount val="1"/>
                <c:pt idx="0">
                  <c:v>2019</c:v>
                </c:pt>
              </c:strCache>
            </c:strRef>
          </c:tx>
          <c:spPr>
            <a:solidFill>
              <a:schemeClr val="accent4"/>
            </a:solidFill>
          </c:spPr>
          <c:invertIfNegative val="0"/>
          <c:dLbls>
            <c:spPr>
              <a:solidFill>
                <a:schemeClr val="lt1"/>
              </a:solidFill>
              <a:ln w="10795" cap="flat" cmpd="sng" algn="ctr">
                <a:solidFill>
                  <a:schemeClr val="accent4"/>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BOGOTA</c:v>
                </c:pt>
                <c:pt idx="1">
                  <c:v>MEDELLIN</c:v>
                </c:pt>
                <c:pt idx="2">
                  <c:v>CALI</c:v>
                </c:pt>
                <c:pt idx="3">
                  <c:v>BUCARAMANGA</c:v>
                </c:pt>
                <c:pt idx="4">
                  <c:v>BARRANQUILLA</c:v>
                </c:pt>
              </c:strCache>
            </c:strRef>
          </c:cat>
          <c:val>
            <c:numRef>
              <c:f>Sheet1!$D$2:$D$6</c:f>
              <c:numCache>
                <c:formatCode>0.0</c:formatCode>
                <c:ptCount val="5"/>
                <c:pt idx="0">
                  <c:v>32.035694079198954</c:v>
                </c:pt>
                <c:pt idx="1">
                  <c:v>38.936027765559224</c:v>
                </c:pt>
                <c:pt idx="2">
                  <c:v>27.582400849495979</c:v>
                </c:pt>
                <c:pt idx="3">
                  <c:v>44.909624226312161</c:v>
                </c:pt>
                <c:pt idx="4">
                  <c:v>17.656389497400582</c:v>
                </c:pt>
              </c:numCache>
            </c:numRef>
          </c:val>
          <c:extLst>
            <c:ext xmlns:c16="http://schemas.microsoft.com/office/drawing/2014/chart" uri="{C3380CC4-5D6E-409C-BE32-E72D297353CC}">
              <c16:uniqueId val="{00000002-7C8A-423D-A83A-E6D481AEECB3}"/>
            </c:ext>
          </c:extLst>
        </c:ser>
        <c:dLbls>
          <c:showLegendKey val="0"/>
          <c:showVal val="0"/>
          <c:showCatName val="0"/>
          <c:showSerName val="0"/>
          <c:showPercent val="0"/>
          <c:showBubbleSize val="0"/>
        </c:dLbls>
        <c:gapWidth val="150"/>
        <c:axId val="873704064"/>
        <c:axId val="873714048"/>
      </c:barChart>
      <c:catAx>
        <c:axId val="873704064"/>
        <c:scaling>
          <c:orientation val="minMax"/>
        </c:scaling>
        <c:delete val="0"/>
        <c:axPos val="b"/>
        <c:numFmt formatCode="General" sourceLinked="0"/>
        <c:majorTickMark val="out"/>
        <c:minorTickMark val="none"/>
        <c:tickLblPos val="nextTo"/>
        <c:txPr>
          <a:bodyPr/>
          <a:lstStyle/>
          <a:p>
            <a:pPr>
              <a:defRPr sz="1200"/>
            </a:pPr>
            <a:endParaRPr lang="es-419"/>
          </a:p>
        </c:txPr>
        <c:crossAx val="873714048"/>
        <c:crosses val="autoZero"/>
        <c:auto val="1"/>
        <c:lblAlgn val="ctr"/>
        <c:lblOffset val="100"/>
        <c:noMultiLvlLbl val="0"/>
      </c:catAx>
      <c:valAx>
        <c:axId val="873714048"/>
        <c:scaling>
          <c:orientation val="minMax"/>
        </c:scaling>
        <c:delete val="1"/>
        <c:axPos val="l"/>
        <c:numFmt formatCode="0.0" sourceLinked="1"/>
        <c:majorTickMark val="out"/>
        <c:minorTickMark val="none"/>
        <c:tickLblPos val="nextTo"/>
        <c:crossAx val="873704064"/>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2017</c:v>
                </c:pt>
              </c:strCache>
            </c:strRef>
          </c:tx>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1C67-49EA-8270-DB709EA41FBA}"/>
                </c:ext>
              </c:extLst>
            </c:dLbl>
            <c:dLbl>
              <c:idx val="5"/>
              <c:delete val="1"/>
              <c:extLst>
                <c:ext xmlns:c15="http://schemas.microsoft.com/office/drawing/2012/chart" uri="{CE6537A1-D6FC-4f65-9D91-7224C49458BB}"/>
                <c:ext xmlns:c16="http://schemas.microsoft.com/office/drawing/2014/chart" uri="{C3380CC4-5D6E-409C-BE32-E72D297353CC}">
                  <c16:uniqueId val="{00000001-1C67-49EA-8270-DB709EA41FBA}"/>
                </c:ext>
              </c:extLst>
            </c:dLbl>
            <c:spPr>
              <a:solidFill>
                <a:schemeClr val="lt1"/>
              </a:solidFill>
              <a:ln w="10795" cap="flat" cmpd="sng" algn="ctr">
                <a:solidFill>
                  <a:schemeClr val="accent1"/>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CARTAGENA</c:v>
                </c:pt>
                <c:pt idx="1">
                  <c:v>IBAGUE</c:v>
                </c:pt>
                <c:pt idx="2">
                  <c:v>MANIZALES</c:v>
                </c:pt>
                <c:pt idx="3">
                  <c:v>PEREIRA</c:v>
                </c:pt>
                <c:pt idx="4">
                  <c:v>ARMENIA</c:v>
                </c:pt>
                <c:pt idx="5">
                  <c:v>SANTA MARTA</c:v>
                </c:pt>
              </c:strCache>
            </c:strRef>
          </c:cat>
          <c:val>
            <c:numRef>
              <c:f>Sheet1!$B$2:$B$7</c:f>
              <c:numCache>
                <c:formatCode>0.0</c:formatCode>
                <c:ptCount val="6"/>
                <c:pt idx="0">
                  <c:v>29.63</c:v>
                </c:pt>
                <c:pt idx="1">
                  <c:v>30.34</c:v>
                </c:pt>
                <c:pt idx="2">
                  <c:v>32.69</c:v>
                </c:pt>
                <c:pt idx="3">
                  <c:v>28.92</c:v>
                </c:pt>
                <c:pt idx="4">
                  <c:v>0</c:v>
                </c:pt>
                <c:pt idx="5">
                  <c:v>0</c:v>
                </c:pt>
              </c:numCache>
            </c:numRef>
          </c:val>
          <c:extLst>
            <c:ext xmlns:c16="http://schemas.microsoft.com/office/drawing/2014/chart" uri="{C3380CC4-5D6E-409C-BE32-E72D297353CC}">
              <c16:uniqueId val="{00000002-1C67-49EA-8270-DB709EA41FBA}"/>
            </c:ext>
          </c:extLst>
        </c:ser>
        <c:ser>
          <c:idx val="1"/>
          <c:order val="1"/>
          <c:tx>
            <c:strRef>
              <c:f>Sheet1!$C$1</c:f>
              <c:strCache>
                <c:ptCount val="1"/>
                <c:pt idx="0">
                  <c:v>2018</c:v>
                </c:pt>
              </c:strCache>
            </c:strRef>
          </c:tx>
          <c:invertIfNegative val="0"/>
          <c:cat>
            <c:strRef>
              <c:f>Sheet1!$A$2:$A$7</c:f>
              <c:strCache>
                <c:ptCount val="6"/>
                <c:pt idx="0">
                  <c:v>CARTAGENA</c:v>
                </c:pt>
                <c:pt idx="1">
                  <c:v>IBAGUE</c:v>
                </c:pt>
                <c:pt idx="2">
                  <c:v>MANIZALES</c:v>
                </c:pt>
                <c:pt idx="3">
                  <c:v>PEREIRA</c:v>
                </c:pt>
                <c:pt idx="4">
                  <c:v>ARMENIA</c:v>
                </c:pt>
                <c:pt idx="5">
                  <c:v>SANTA MARTA</c:v>
                </c:pt>
              </c:strCache>
            </c:strRef>
          </c:cat>
          <c:val>
            <c:numRef>
              <c:f>Sheet1!$C$2:$C$7</c:f>
              <c:numCache>
                <c:formatCode>0.0</c:formatCode>
                <c:ptCount val="6"/>
                <c:pt idx="0">
                  <c:v>21.73</c:v>
                </c:pt>
                <c:pt idx="1">
                  <c:v>21.26</c:v>
                </c:pt>
                <c:pt idx="2">
                  <c:v>33.39</c:v>
                </c:pt>
                <c:pt idx="3">
                  <c:v>23.25</c:v>
                </c:pt>
                <c:pt idx="4">
                  <c:v>22.05</c:v>
                </c:pt>
                <c:pt idx="5">
                  <c:v>18.84</c:v>
                </c:pt>
              </c:numCache>
            </c:numRef>
          </c:val>
          <c:extLst>
            <c:ext xmlns:c16="http://schemas.microsoft.com/office/drawing/2014/chart" uri="{C3380CC4-5D6E-409C-BE32-E72D297353CC}">
              <c16:uniqueId val="{00000003-1C67-49EA-8270-DB709EA41FBA}"/>
            </c:ext>
          </c:extLst>
        </c:ser>
        <c:ser>
          <c:idx val="2"/>
          <c:order val="2"/>
          <c:tx>
            <c:strRef>
              <c:f>Sheet1!$D$1</c:f>
              <c:strCache>
                <c:ptCount val="1"/>
                <c:pt idx="0">
                  <c:v>2019-I</c:v>
                </c:pt>
              </c:strCache>
            </c:strRef>
          </c:tx>
          <c:spPr>
            <a:solidFill>
              <a:schemeClr val="accent4"/>
            </a:solidFill>
          </c:spPr>
          <c:invertIfNegative val="0"/>
          <c:dLbls>
            <c:spPr>
              <a:solidFill>
                <a:schemeClr val="lt1"/>
              </a:solidFill>
              <a:ln w="10795" cap="flat" cmpd="sng" algn="ctr">
                <a:solidFill>
                  <a:schemeClr val="accent4"/>
                </a:solidFill>
                <a:prstDash val="solid"/>
              </a:ln>
              <a:effectLst/>
            </c:spPr>
            <c:txPr>
              <a:bodyPr/>
              <a:lstStyle/>
              <a:p>
                <a:pPr>
                  <a:defRPr sz="1100">
                    <a:solidFill>
                      <a:schemeClr val="dk1"/>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CARTAGENA</c:v>
                </c:pt>
                <c:pt idx="1">
                  <c:v>IBAGUE</c:v>
                </c:pt>
                <c:pt idx="2">
                  <c:v>MANIZALES</c:v>
                </c:pt>
                <c:pt idx="3">
                  <c:v>PEREIRA</c:v>
                </c:pt>
                <c:pt idx="4">
                  <c:v>ARMENIA</c:v>
                </c:pt>
                <c:pt idx="5">
                  <c:v>SANTA MARTA</c:v>
                </c:pt>
              </c:strCache>
            </c:strRef>
          </c:cat>
          <c:val>
            <c:numRef>
              <c:f>Sheet1!$D$2:$D$7</c:f>
              <c:numCache>
                <c:formatCode>0.0</c:formatCode>
                <c:ptCount val="6"/>
                <c:pt idx="0">
                  <c:v>19.48</c:v>
                </c:pt>
                <c:pt idx="1">
                  <c:v>26.92</c:v>
                </c:pt>
                <c:pt idx="2">
                  <c:v>40.32</c:v>
                </c:pt>
                <c:pt idx="3">
                  <c:v>29.62</c:v>
                </c:pt>
                <c:pt idx="4">
                  <c:v>31.83</c:v>
                </c:pt>
                <c:pt idx="5">
                  <c:v>19.399999999999999</c:v>
                </c:pt>
              </c:numCache>
            </c:numRef>
          </c:val>
          <c:extLst>
            <c:ext xmlns:c16="http://schemas.microsoft.com/office/drawing/2014/chart" uri="{C3380CC4-5D6E-409C-BE32-E72D297353CC}">
              <c16:uniqueId val="{00000004-1C67-49EA-8270-DB709EA41FBA}"/>
            </c:ext>
          </c:extLst>
        </c:ser>
        <c:dLbls>
          <c:showLegendKey val="0"/>
          <c:showVal val="0"/>
          <c:showCatName val="0"/>
          <c:showSerName val="0"/>
          <c:showPercent val="0"/>
          <c:showBubbleSize val="0"/>
        </c:dLbls>
        <c:gapWidth val="150"/>
        <c:axId val="873989248"/>
        <c:axId val="873990784"/>
      </c:barChart>
      <c:catAx>
        <c:axId val="873989248"/>
        <c:scaling>
          <c:orientation val="minMax"/>
        </c:scaling>
        <c:delete val="0"/>
        <c:axPos val="b"/>
        <c:numFmt formatCode="General" sourceLinked="0"/>
        <c:majorTickMark val="out"/>
        <c:minorTickMark val="none"/>
        <c:tickLblPos val="nextTo"/>
        <c:txPr>
          <a:bodyPr/>
          <a:lstStyle/>
          <a:p>
            <a:pPr>
              <a:defRPr sz="1200"/>
            </a:pPr>
            <a:endParaRPr lang="es-419"/>
          </a:p>
        </c:txPr>
        <c:crossAx val="873990784"/>
        <c:crosses val="autoZero"/>
        <c:auto val="1"/>
        <c:lblAlgn val="ctr"/>
        <c:lblOffset val="100"/>
        <c:noMultiLvlLbl val="0"/>
      </c:catAx>
      <c:valAx>
        <c:axId val="873990784"/>
        <c:scaling>
          <c:orientation val="minMax"/>
        </c:scaling>
        <c:delete val="1"/>
        <c:axPos val="l"/>
        <c:numFmt formatCode="0.0" sourceLinked="1"/>
        <c:majorTickMark val="out"/>
        <c:minorTickMark val="none"/>
        <c:tickLblPos val="nextTo"/>
        <c:crossAx val="873989248"/>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D4D-471B-9A49-5247A36ED750}"/>
                </c:ext>
              </c:extLst>
            </c:dLbl>
            <c:spPr>
              <a:noFill/>
              <a:ln>
                <a:noFill/>
              </a:ln>
              <a:effectLst/>
            </c:spPr>
            <c:txPr>
              <a:bodyPr/>
              <a:lstStyle/>
              <a:p>
                <a:pPr>
                  <a:defRPr sz="1400"/>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ARMENIA</c:v>
                </c:pt>
                <c:pt idx="1">
                  <c:v>SANTA MARTA</c:v>
                </c:pt>
                <c:pt idx="2">
                  <c:v>CARTAGENA</c:v>
                </c:pt>
                <c:pt idx="3">
                  <c:v>BOGOTA</c:v>
                </c:pt>
                <c:pt idx="4">
                  <c:v>IBAGUE</c:v>
                </c:pt>
                <c:pt idx="5">
                  <c:v>BUCARAMANGA</c:v>
                </c:pt>
                <c:pt idx="6">
                  <c:v>BARRANQUILLA</c:v>
                </c:pt>
                <c:pt idx="7">
                  <c:v>PEREIRA</c:v>
                </c:pt>
                <c:pt idx="8">
                  <c:v>MANIZALES</c:v>
                </c:pt>
                <c:pt idx="9">
                  <c:v>CALI</c:v>
                </c:pt>
                <c:pt idx="10">
                  <c:v>MEDELLIN</c:v>
                </c:pt>
              </c:strCache>
            </c:strRef>
          </c:cat>
          <c:val>
            <c:numRef>
              <c:f>Sheet1!$B$2:$B$12</c:f>
              <c:numCache>
                <c:formatCode>General</c:formatCode>
                <c:ptCount val="11"/>
                <c:pt idx="0" formatCode="0.0">
                  <c:v>0</c:v>
                </c:pt>
                <c:pt idx="2" formatCode="0.0">
                  <c:v>-8.6664756024212082</c:v>
                </c:pt>
                <c:pt idx="3" formatCode="0.0">
                  <c:v>-11.977110650260741</c:v>
                </c:pt>
                <c:pt idx="4" formatCode="0.0">
                  <c:v>-10.77019780346378</c:v>
                </c:pt>
                <c:pt idx="5" formatCode="0.0">
                  <c:v>-18.617629007950363</c:v>
                </c:pt>
                <c:pt idx="6" formatCode="0.0">
                  <c:v>-0.93860992453616987</c:v>
                </c:pt>
                <c:pt idx="7" formatCode="0.0">
                  <c:v>-6.7087647496538985</c:v>
                </c:pt>
                <c:pt idx="8" formatCode="0.0">
                  <c:v>-1.1301527757938103</c:v>
                </c:pt>
                <c:pt idx="9" formatCode="0.0">
                  <c:v>-3.9228911440408609</c:v>
                </c:pt>
                <c:pt idx="10" formatCode="0.0">
                  <c:v>-2.2026191277013965</c:v>
                </c:pt>
              </c:numCache>
            </c:numRef>
          </c:val>
          <c:extLst>
            <c:ext xmlns:c16="http://schemas.microsoft.com/office/drawing/2014/chart" uri="{C3380CC4-5D6E-409C-BE32-E72D297353CC}">
              <c16:uniqueId val="{00000001-8D4D-471B-9A49-5247A36ED750}"/>
            </c:ext>
          </c:extLst>
        </c:ser>
        <c:dLbls>
          <c:showLegendKey val="0"/>
          <c:showVal val="0"/>
          <c:showCatName val="0"/>
          <c:showSerName val="0"/>
          <c:showPercent val="0"/>
          <c:showBubbleSize val="0"/>
        </c:dLbls>
        <c:gapWidth val="20"/>
        <c:axId val="883250304"/>
        <c:axId val="883251840"/>
      </c:barChart>
      <c:catAx>
        <c:axId val="883250304"/>
        <c:scaling>
          <c:orientation val="minMax"/>
        </c:scaling>
        <c:delete val="0"/>
        <c:axPos val="l"/>
        <c:numFmt formatCode="General" sourceLinked="0"/>
        <c:majorTickMark val="out"/>
        <c:minorTickMark val="none"/>
        <c:tickLblPos val="low"/>
        <c:txPr>
          <a:bodyPr/>
          <a:lstStyle/>
          <a:p>
            <a:pPr>
              <a:defRPr sz="1100"/>
            </a:pPr>
            <a:endParaRPr lang="es-419"/>
          </a:p>
        </c:txPr>
        <c:crossAx val="883251840"/>
        <c:crosses val="autoZero"/>
        <c:auto val="1"/>
        <c:lblAlgn val="ctr"/>
        <c:lblOffset val="100"/>
        <c:noMultiLvlLbl val="0"/>
      </c:catAx>
      <c:valAx>
        <c:axId val="883251840"/>
        <c:scaling>
          <c:orientation val="minMax"/>
          <c:min val="-30"/>
        </c:scaling>
        <c:delete val="1"/>
        <c:axPos val="b"/>
        <c:numFmt formatCode="0.0" sourceLinked="1"/>
        <c:majorTickMark val="out"/>
        <c:minorTickMark val="none"/>
        <c:tickLblPos val="nextTo"/>
        <c:crossAx val="883250304"/>
        <c:crosses val="autoZero"/>
        <c:crossBetween val="between"/>
      </c:valAx>
    </c:plotArea>
    <c:plotVisOnly val="1"/>
    <c:dispBlanksAs val="gap"/>
    <c:showDLblsOverMax val="0"/>
  </c:chart>
  <c:txPr>
    <a:bodyPr/>
    <a:lstStyle/>
    <a:p>
      <a:pPr>
        <a:defRPr sz="1800"/>
      </a:pPr>
      <a:endParaRPr lang="es-419"/>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sp>
        <p:nvSpPr>
          <p:cNvPr id="8" name="Subtitle 2"/>
          <p:cNvSpPr>
            <a:spLocks noGrp="1"/>
          </p:cNvSpPr>
          <p:nvPr>
            <p:ph type="subTitle" idx="1" hasCustomPrompt="1"/>
          </p:nvPr>
        </p:nvSpPr>
        <p:spPr>
          <a:xfrm>
            <a:off x="287929" y="3355357"/>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264834"/>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868911"/>
            <a:ext cx="7616952" cy="2885283"/>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93568"/>
            <a:ext cx="8155940" cy="476250"/>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0063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Autofit/>
          </a:bodyPr>
          <a:lstStyle>
            <a:lvl1pPr algn="l">
              <a:defRPr sz="3200" b="1" cap="all">
                <a:solidFill>
                  <a:schemeClr val="tx2"/>
                </a:solidFill>
              </a:defRPr>
            </a:lvl1pPr>
          </a:lstStyle>
          <a:p>
            <a:r>
              <a:rPr lang="en-US"/>
              <a:t>Click to edit Master title style</a:t>
            </a:r>
            <a:endParaRPr lang="en-US" dirty="0"/>
          </a:p>
        </p:txBody>
      </p:sp>
      <p:sp>
        <p:nvSpPr>
          <p:cNvPr id="10"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897587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1_Quote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sp>
        <p:nvSpPr>
          <p:cNvPr id="3" name="Title 1"/>
          <p:cNvSpPr>
            <a:spLocks noGrp="1"/>
          </p:cNvSpPr>
          <p:nvPr>
            <p:ph type="title"/>
          </p:nvPr>
        </p:nvSpPr>
        <p:spPr>
          <a:xfrm>
            <a:off x="1979453" y="2208389"/>
            <a:ext cx="6978810" cy="487680"/>
          </a:xfrm>
        </p:spPr>
        <p:txBody>
          <a:bodyPr wrap="square" anchor="t">
            <a:noAutofit/>
          </a:bodyPr>
          <a:lstStyle>
            <a:lvl1pPr algn="l">
              <a:defRPr sz="3200" b="1" cap="all">
                <a:solidFill>
                  <a:schemeClr val="bg1"/>
                </a:solidFill>
              </a:defRPr>
            </a:lvl1pPr>
          </a:lstStyle>
          <a:p>
            <a:r>
              <a:rPr lang="en-US"/>
              <a:t>Click to edit Master title style</a:t>
            </a:r>
            <a:endParaRPr lang="en-US" dirty="0"/>
          </a:p>
        </p:txBody>
      </p:sp>
      <p:sp>
        <p:nvSpPr>
          <p:cNvPr id="4"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3"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2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pic>
        <p:nvPicPr>
          <p:cNvPr id="12" name="Picture 11" descr="Blu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8" name="Title 1"/>
          <p:cNvSpPr>
            <a:spLocks noGrp="1"/>
          </p:cNvSpPr>
          <p:nvPr>
            <p:ph type="title"/>
          </p:nvPr>
        </p:nvSpPr>
        <p:spPr>
          <a:xfrm>
            <a:off x="335280" y="576247"/>
            <a:ext cx="8046720" cy="487680"/>
          </a:xfrm>
        </p:spPr>
        <p:txBody>
          <a:bodyPr wrap="square" anchor="t">
            <a:noAutofit/>
          </a:bodyPr>
          <a:lstStyle>
            <a:lvl1pPr algn="l">
              <a:defRPr sz="5000" b="1" cap="all">
                <a:solidFill>
                  <a:schemeClr val="tx2"/>
                </a:solidFill>
              </a:defRPr>
            </a:lvl1pPr>
          </a:lstStyle>
          <a:p>
            <a:r>
              <a:rPr lang="en-US"/>
              <a:t>Click to edit Master title style</a:t>
            </a:r>
            <a:endParaRPr lang="en-US" dirty="0"/>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92311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Divider White">
    <p:spTree>
      <p:nvGrpSpPr>
        <p:cNvPr id="1" name=""/>
        <p:cNvGrpSpPr/>
        <p:nvPr/>
      </p:nvGrpSpPr>
      <p:grpSpPr>
        <a:xfrm>
          <a:off x="0" y="0"/>
          <a:ext cx="0" cy="0"/>
          <a:chOff x="0" y="0"/>
          <a:chExt cx="0" cy="0"/>
        </a:xfrm>
      </p:grpSpPr>
      <p:sp>
        <p:nvSpPr>
          <p:cNvPr id="3" name="Title 1"/>
          <p:cNvSpPr>
            <a:spLocks noGrp="1"/>
          </p:cNvSpPr>
          <p:nvPr>
            <p:ph type="title"/>
          </p:nvPr>
        </p:nvSpPr>
        <p:spPr>
          <a:xfrm>
            <a:off x="304800" y="2294093"/>
            <a:ext cx="8046720" cy="487680"/>
          </a:xfrm>
        </p:spPr>
        <p:txBody>
          <a:bodyPr wrap="square" anchor="t">
            <a:noAutofit/>
          </a:bodyPr>
          <a:lstStyle>
            <a:lvl1pPr algn="l">
              <a:defRPr sz="5000" b="1" cap="all">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362194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4_Divider_NoText">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sp>
        <p:nvSpPr>
          <p:cNvPr id="6" name="Title 1"/>
          <p:cNvSpPr>
            <a:spLocks noGrp="1"/>
          </p:cNvSpPr>
          <p:nvPr>
            <p:ph type="title"/>
          </p:nvPr>
        </p:nvSpPr>
        <p:spPr>
          <a:xfrm>
            <a:off x="304800" y="2294093"/>
            <a:ext cx="8046720" cy="487680"/>
          </a:xfrm>
        </p:spPr>
        <p:txBody>
          <a:bodyPr wrap="square" anchor="t">
            <a:noAutofit/>
          </a:bodyPr>
          <a:lstStyle>
            <a:lvl1pPr algn="l">
              <a:defRPr sz="5000" b="1" cap="all">
                <a:solidFill>
                  <a:srgbClr val="FFFFFF"/>
                </a:solidFill>
              </a:defRPr>
            </a:lvl1pPr>
          </a:lstStyle>
          <a:p>
            <a:r>
              <a:rPr lang="en-US"/>
              <a:t>Click to edit Master title style</a:t>
            </a:r>
            <a:endParaRPr lang="en-US" dirty="0"/>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10"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3"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16" y="1964381"/>
            <a:ext cx="1604768" cy="178586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692" y="1967224"/>
            <a:ext cx="3736616" cy="1471627"/>
          </a:xfrm>
          <a:prstGeom prst="rect">
            <a:avLst/>
          </a:prstGeom>
        </p:spPr>
      </p:pic>
      <p:sp>
        <p:nvSpPr>
          <p:cNvPr id="7"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9_Titl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13" name="Title 1"/>
          <p:cNvSpPr>
            <a:spLocks noGrp="1"/>
          </p:cNvSpPr>
          <p:nvPr>
            <p:ph type="ctrTitle" hasCustomPrompt="1"/>
          </p:nvPr>
        </p:nvSpPr>
        <p:spPr>
          <a:xfrm>
            <a:off x="242686" y="2263508"/>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0" name="Subtitle 2"/>
          <p:cNvSpPr>
            <a:spLocks noGrp="1"/>
          </p:cNvSpPr>
          <p:nvPr>
            <p:ph type="subTitle" idx="1" hasCustomPrompt="1"/>
          </p:nvPr>
        </p:nvSpPr>
        <p:spPr>
          <a:xfrm>
            <a:off x="287929" y="3355357"/>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8"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02_Titl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6693"/>
          </a:xfrm>
          <a:prstGeom prst="rect">
            <a:avLst/>
          </a:prstGeom>
        </p:spPr>
      </p:pic>
      <p:sp>
        <p:nvSpPr>
          <p:cNvPr id="3" name="Subtitle 2"/>
          <p:cNvSpPr>
            <a:spLocks noGrp="1"/>
          </p:cNvSpPr>
          <p:nvPr>
            <p:ph type="subTitle" idx="1" hasCustomPrompt="1"/>
          </p:nvPr>
        </p:nvSpPr>
        <p:spPr>
          <a:xfrm>
            <a:off x="287929" y="3484880"/>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1"/>
          <p:cNvSpPr>
            <a:spLocks noGrp="1"/>
          </p:cNvSpPr>
          <p:nvPr>
            <p:ph type="ctrTitle" hasCustomPrompt="1"/>
          </p:nvPr>
        </p:nvSpPr>
        <p:spPr>
          <a:xfrm>
            <a:off x="242829" y="2346960"/>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365176" y="1581305"/>
            <a:ext cx="950062" cy="374173"/>
          </a:xfrm>
          <a:prstGeom prst="rect">
            <a:avLst/>
          </a:prstGeom>
        </p:spPr>
      </p:pic>
      <p:sp>
        <p:nvSpPr>
          <p:cNvPr id="9"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0_Title Full Logo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13" name="Title 1"/>
          <p:cNvSpPr>
            <a:spLocks noGrp="1"/>
          </p:cNvSpPr>
          <p:nvPr>
            <p:ph type="ctrTitle" hasCustomPrompt="1"/>
          </p:nvPr>
        </p:nvSpPr>
        <p:spPr>
          <a:xfrm>
            <a:off x="242829" y="2346960"/>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0" name="Subtitle 2"/>
          <p:cNvSpPr>
            <a:spLocks noGrp="1"/>
          </p:cNvSpPr>
          <p:nvPr>
            <p:ph type="subTitle" idx="1" hasCustomPrompt="1"/>
          </p:nvPr>
        </p:nvSpPr>
        <p:spPr>
          <a:xfrm>
            <a:off x="287929" y="3484880"/>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365176" y="1581305"/>
            <a:ext cx="950062" cy="374173"/>
          </a:xfrm>
          <a:prstGeom prst="rect">
            <a:avLst/>
          </a:prstGeom>
        </p:spPr>
      </p:pic>
      <p:sp>
        <p:nvSpPr>
          <p:cNvPr id="11"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pic>
        <p:nvPicPr>
          <p:cNvPr id="10" name="Picture 9" descr="Purpl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5"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4"/>
          <p:cNvSpPr>
            <a:spLocks noGrp="1"/>
          </p:cNvSpPr>
          <p:nvPr>
            <p:ph type="ctrTitle"/>
          </p:nvPr>
        </p:nvSpPr>
        <p:spPr>
          <a:xfrm>
            <a:off x="296538" y="541101"/>
            <a:ext cx="7880978" cy="721344"/>
          </a:xfrm>
        </p:spPr>
        <p:txBody>
          <a:bodyPr/>
          <a:lstStyle>
            <a:lvl1pPr>
              <a:defRPr b="1"/>
            </a:lvl1pPr>
          </a:lstStyle>
          <a:p>
            <a:r>
              <a:rPr lang="en-US" sz="4200"/>
              <a:t>Click to edit Master title style</a:t>
            </a:r>
            <a:endParaRPr lang="en-US" sz="4200"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
        <p:nvSpPr>
          <p:cNvPr id="8"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3574391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1_Title N-tab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9"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51" y="1533614"/>
            <a:ext cx="378376" cy="421077"/>
          </a:xfrm>
          <a:prstGeom prst="rect">
            <a:avLst/>
          </a:prstGeom>
        </p:spPr>
      </p:pic>
    </p:spTree>
    <p:extLst>
      <p:ext uri="{BB962C8B-B14F-4D97-AF65-F5344CB8AC3E}">
        <p14:creationId xmlns:p14="http://schemas.microsoft.com/office/powerpoint/2010/main" val="77077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2_Title Full Logo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32822" y="3528099"/>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50" y="1569272"/>
            <a:ext cx="975939" cy="384363"/>
          </a:xfrm>
          <a:prstGeom prst="rect">
            <a:avLst/>
          </a:prstGeom>
        </p:spPr>
      </p:pic>
    </p:spTree>
    <p:extLst>
      <p:ext uri="{BB962C8B-B14F-4D97-AF65-F5344CB8AC3E}">
        <p14:creationId xmlns:p14="http://schemas.microsoft.com/office/powerpoint/2010/main" val="3600825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93348"/>
            <a:ext cx="8165592" cy="47625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656080"/>
            <a:ext cx="8165592" cy="339989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50253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92759"/>
            <a:ext cx="8166672" cy="482130"/>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030896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75206"/>
            <a:ext cx="7876476" cy="209683"/>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591172" y="2240393"/>
            <a:ext cx="7882286" cy="2698963"/>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00870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711200" y="2135581"/>
            <a:ext cx="3970338" cy="2698963"/>
          </a:xfrm>
        </p:spPr>
        <p:txBody>
          <a:bodyPr wrap="none"/>
          <a:lstStyle>
            <a:lvl1pPr>
              <a:buFontTx/>
              <a:buNone/>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135581"/>
            <a:ext cx="3970338" cy="2698963"/>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835310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868911"/>
            <a:ext cx="7616952" cy="2885283"/>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93568"/>
            <a:ext cx="8155940" cy="476250"/>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536066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8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tx2"/>
                </a:solidFill>
              </a:defRPr>
            </a:lvl1pPr>
          </a:lstStyle>
          <a:p>
            <a:r>
              <a:rPr lang="en-US"/>
              <a:t>Click to edit Master title style</a:t>
            </a:r>
            <a:endParaRPr lang="en-US" dirty="0"/>
          </a:p>
        </p:txBody>
      </p:sp>
      <p:sp>
        <p:nvSpPr>
          <p:cNvPr id="10"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6"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56400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sp>
        <p:nvSpPr>
          <p:cNvPr id="5"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Blu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Title 4"/>
          <p:cNvSpPr>
            <a:spLocks noGrp="1"/>
          </p:cNvSpPr>
          <p:nvPr>
            <p:ph type="ctrTitle"/>
          </p:nvPr>
        </p:nvSpPr>
        <p:spPr>
          <a:xfrm>
            <a:off x="296538" y="541101"/>
            <a:ext cx="7880978" cy="721344"/>
          </a:xfrm>
        </p:spPr>
        <p:txBody>
          <a:bodyPr/>
          <a:lstStyle>
            <a:lvl1pPr>
              <a:defRPr b="1"/>
            </a:lvl1pPr>
          </a:lstStyle>
          <a:p>
            <a:r>
              <a:rPr lang="en-US" sz="4200"/>
              <a:t>Click to edit Master title style</a:t>
            </a:r>
            <a:endParaRPr lang="en-US" sz="4200" dirty="0"/>
          </a:p>
        </p:txBody>
      </p:sp>
      <p:sp>
        <p:nvSpPr>
          <p:cNvPr id="11"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4048450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9_Quote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10"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bg1"/>
                </a:solidFill>
              </a:defRPr>
            </a:lvl1pPr>
          </a:lstStyle>
          <a:p>
            <a:r>
              <a:rPr lang="en-US"/>
              <a:t>Click to edit Master title style</a:t>
            </a:r>
            <a:endParaRPr lang="en-US" dirty="0"/>
          </a:p>
        </p:txBody>
      </p:sp>
      <p:sp>
        <p:nvSpPr>
          <p:cNvPr id="11"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8"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3"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0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pic>
        <p:nvPicPr>
          <p:cNvPr id="8" name="Picture 7" descr="Purpl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9" name="Title 1"/>
          <p:cNvSpPr>
            <a:spLocks noGrp="1"/>
          </p:cNvSpPr>
          <p:nvPr>
            <p:ph type="title"/>
          </p:nvPr>
        </p:nvSpPr>
        <p:spPr>
          <a:xfrm>
            <a:off x="335280" y="576247"/>
            <a:ext cx="8046720" cy="487680"/>
          </a:xfrm>
        </p:spPr>
        <p:txBody>
          <a:bodyPr wrap="square" anchor="t">
            <a:noAutofit/>
          </a:bodyPr>
          <a:lstStyle>
            <a:lvl1pPr algn="l">
              <a:defRPr sz="5000" b="1" cap="all">
                <a:solidFill>
                  <a:schemeClr val="tx2"/>
                </a:solidFill>
              </a:defRPr>
            </a:lvl1pPr>
          </a:lstStyle>
          <a:p>
            <a:r>
              <a:rPr lang="en-US"/>
              <a:t>Click to edit Master title style</a:t>
            </a:r>
            <a:endParaRPr lang="en-US" dirty="0"/>
          </a:p>
        </p:txBody>
      </p:sp>
      <p:sp>
        <p:nvSpPr>
          <p:cNvPr id="10"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572899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1_Divider White">
    <p:spTree>
      <p:nvGrpSpPr>
        <p:cNvPr id="1" name=""/>
        <p:cNvGrpSpPr/>
        <p:nvPr/>
      </p:nvGrpSpPr>
      <p:grpSpPr>
        <a:xfrm>
          <a:off x="0" y="0"/>
          <a:ext cx="0" cy="0"/>
          <a:chOff x="0" y="0"/>
          <a:chExt cx="0" cy="0"/>
        </a:xfrm>
      </p:grpSpPr>
      <p:pic>
        <p:nvPicPr>
          <p:cNvPr id="3" name="Picture 2"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6" name="Title 1"/>
          <p:cNvSpPr>
            <a:spLocks noGrp="1"/>
          </p:cNvSpPr>
          <p:nvPr>
            <p:ph type="title"/>
          </p:nvPr>
        </p:nvSpPr>
        <p:spPr>
          <a:xfrm>
            <a:off x="304800" y="2294093"/>
            <a:ext cx="8046720" cy="487680"/>
          </a:xfrm>
        </p:spPr>
        <p:txBody>
          <a:bodyPr wrap="square" anchor="t">
            <a:noAutofit/>
          </a:bodyPr>
          <a:lstStyle>
            <a:lvl1pPr algn="l">
              <a:defRPr sz="5000" b="1" cap="all">
                <a:solidFill>
                  <a:srgbClr val="000000"/>
                </a:solidFill>
              </a:defRPr>
            </a:lvl1pPr>
          </a:lstStyle>
          <a:p>
            <a:r>
              <a:rPr lang="en-US"/>
              <a:t>Click to edit Master title style</a:t>
            </a:r>
            <a:endParaRPr lang="en-US"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552068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2_Divider_NoText">
    <p:spTree>
      <p:nvGrpSpPr>
        <p:cNvPr id="1" name=""/>
        <p:cNvGrpSpPr/>
        <p:nvPr/>
      </p:nvGrpSpPr>
      <p:grpSpPr>
        <a:xfrm>
          <a:off x="0" y="0"/>
          <a:ext cx="0" cy="0"/>
          <a:chOff x="0" y="0"/>
          <a:chExt cx="0" cy="0"/>
        </a:xfrm>
      </p:grpSpPr>
      <p:pic>
        <p:nvPicPr>
          <p:cNvPr id="3" name="Picture 2" descr="Purpl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32_Divider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10" name="Title 1"/>
          <p:cNvSpPr>
            <a:spLocks noGrp="1"/>
          </p:cNvSpPr>
          <p:nvPr>
            <p:ph type="title"/>
          </p:nvPr>
        </p:nvSpPr>
        <p:spPr>
          <a:xfrm>
            <a:off x="304800" y="2294093"/>
            <a:ext cx="8046720" cy="487680"/>
          </a:xfrm>
        </p:spPr>
        <p:txBody>
          <a:bodyPr wrap="square" anchor="t">
            <a:noAutofit/>
          </a:bodyPr>
          <a:lstStyle>
            <a:lvl1pPr algn="l">
              <a:defRPr sz="5000" b="1" cap="all">
                <a:solidFill>
                  <a:srgbClr val="FFFFFF"/>
                </a:solidFill>
              </a:defRPr>
            </a:lvl1pPr>
          </a:lstStyle>
          <a:p>
            <a:r>
              <a:rPr lang="en-US"/>
              <a:t>Click to edit Master title style</a:t>
            </a:r>
            <a:endParaRPr lang="en-US" dirty="0"/>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8"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2"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34973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33_End Slid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 y="0"/>
            <a:ext cx="9141291" cy="5715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16" y="1964381"/>
            <a:ext cx="1604768" cy="178586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4_End Slide Full Logo PURPLE">
    <p:spTree>
      <p:nvGrpSpPr>
        <p:cNvPr id="1" name=""/>
        <p:cNvGrpSpPr/>
        <p:nvPr/>
      </p:nvGrpSpPr>
      <p:grpSpPr>
        <a:xfrm>
          <a:off x="0" y="0"/>
          <a:ext cx="0" cy="0"/>
          <a:chOff x="0" y="0"/>
          <a:chExt cx="0" cy="0"/>
        </a:xfrm>
      </p:grpSpPr>
      <p:pic>
        <p:nvPicPr>
          <p:cNvPr id="8" name="Picture 7" descr="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692" y="1967224"/>
            <a:ext cx="3736616" cy="147162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3997539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7_Title N-tab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11" name="Title 1"/>
          <p:cNvSpPr>
            <a:spLocks noGrp="1"/>
          </p:cNvSpPr>
          <p:nvPr>
            <p:ph type="ctrTitle" hasCustomPrompt="1"/>
          </p:nvPr>
        </p:nvSpPr>
        <p:spPr>
          <a:xfrm>
            <a:off x="242829" y="2264834"/>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287929" y="3355357"/>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13"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960506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8_Title Full Logo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5" name="Title 1"/>
          <p:cNvSpPr>
            <a:spLocks noGrp="1"/>
          </p:cNvSpPr>
          <p:nvPr>
            <p:ph type="ctrTitle" hasCustomPrompt="1"/>
          </p:nvPr>
        </p:nvSpPr>
        <p:spPr>
          <a:xfrm>
            <a:off x="242829" y="2346960"/>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484880"/>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365176" y="1581305"/>
            <a:ext cx="950062" cy="374173"/>
          </a:xfrm>
          <a:prstGeom prst="rect">
            <a:avLst/>
          </a:prstGeom>
        </p:spPr>
      </p:pic>
      <p:sp>
        <p:nvSpPr>
          <p:cNvPr id="11"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sp>
        <p:nvSpPr>
          <p:cNvPr id="5"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Green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4" name="Title 4"/>
          <p:cNvSpPr>
            <a:spLocks noGrp="1"/>
          </p:cNvSpPr>
          <p:nvPr>
            <p:ph type="ctrTitle"/>
          </p:nvPr>
        </p:nvSpPr>
        <p:spPr>
          <a:xfrm>
            <a:off x="296538" y="541101"/>
            <a:ext cx="7880978" cy="721344"/>
          </a:xfrm>
        </p:spPr>
        <p:txBody>
          <a:bodyPr/>
          <a:lstStyle>
            <a:lvl1pPr>
              <a:defRPr b="1"/>
            </a:lvl1pPr>
          </a:lstStyle>
          <a:p>
            <a:r>
              <a:rPr lang="en-US" sz="4200"/>
              <a:t>Click to edit Master title style</a:t>
            </a:r>
            <a:endParaRPr lang="en-US" sz="4200"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303739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03_Title N-tab White">
    <p:spTree>
      <p:nvGrpSpPr>
        <p:cNvPr id="1" name=""/>
        <p:cNvGrpSpPr/>
        <p:nvPr/>
      </p:nvGrpSpPr>
      <p:grpSpPr>
        <a:xfrm>
          <a:off x="0" y="0"/>
          <a:ext cx="0" cy="0"/>
          <a:chOff x="0" y="0"/>
          <a:chExt cx="0" cy="0"/>
        </a:xfrm>
      </p:grpSpPr>
      <p:pic>
        <p:nvPicPr>
          <p:cNvPr id="10" name="Picture 9" descr="Blu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9"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51" y="1533614"/>
            <a:ext cx="378376" cy="421077"/>
          </a:xfrm>
          <a:prstGeom prst="rect">
            <a:avLst/>
          </a:prstGeom>
        </p:spPr>
      </p:pic>
      <p:sp>
        <p:nvSpPr>
          <p:cNvPr id="8"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84430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9_Title N-tab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9"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51" y="1533614"/>
            <a:ext cx="378376" cy="421077"/>
          </a:xfrm>
          <a:prstGeom prst="rect">
            <a:avLst/>
          </a:prstGeom>
        </p:spPr>
      </p:pic>
    </p:spTree>
    <p:extLst>
      <p:ext uri="{BB962C8B-B14F-4D97-AF65-F5344CB8AC3E}">
        <p14:creationId xmlns:p14="http://schemas.microsoft.com/office/powerpoint/2010/main" val="3445425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40_Title Full Logo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50" y="1569272"/>
            <a:ext cx="975939" cy="384363"/>
          </a:xfrm>
          <a:prstGeom prst="rect">
            <a:avLst/>
          </a:prstGeom>
        </p:spPr>
      </p:pic>
    </p:spTree>
    <p:extLst>
      <p:ext uri="{BB962C8B-B14F-4D97-AF65-F5344CB8AC3E}">
        <p14:creationId xmlns:p14="http://schemas.microsoft.com/office/powerpoint/2010/main" val="1280965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93348"/>
            <a:ext cx="8165592" cy="47625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656080"/>
            <a:ext cx="8165592" cy="339989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10"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624038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92759"/>
            <a:ext cx="8166672" cy="482130"/>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8"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425704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3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75206"/>
            <a:ext cx="7876476" cy="209683"/>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591172" y="2240393"/>
            <a:ext cx="7882286" cy="2698963"/>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055607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4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711200" y="2135581"/>
            <a:ext cx="3970338" cy="2698963"/>
          </a:xfrm>
        </p:spPr>
        <p:txBody>
          <a:bodyPr wrap="none"/>
          <a:lstStyle>
            <a:lvl1pPr>
              <a:buFontTx/>
              <a:buNone/>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135581"/>
            <a:ext cx="3970338" cy="2698963"/>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12"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466517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5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868911"/>
            <a:ext cx="7616952" cy="2885283"/>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93568"/>
            <a:ext cx="8155940" cy="476250"/>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8"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3640520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6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tx2"/>
                </a:solidFill>
              </a:defRPr>
            </a:lvl1pPr>
          </a:lstStyle>
          <a:p>
            <a:r>
              <a:rPr lang="en-US"/>
              <a:t>Click to edit Master title style</a:t>
            </a:r>
            <a:endParaRPr lang="en-US" dirty="0"/>
          </a:p>
        </p:txBody>
      </p:sp>
      <p:sp>
        <p:nvSpPr>
          <p:cNvPr id="10"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689831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47_Quote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3"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bg1"/>
                </a:solidFill>
              </a:defRPr>
            </a:lvl1pPr>
          </a:lstStyle>
          <a:p>
            <a:r>
              <a:rPr lang="en-US"/>
              <a:t>Click to edit Master title style</a:t>
            </a:r>
            <a:endParaRPr lang="en-US" dirty="0"/>
          </a:p>
        </p:txBody>
      </p:sp>
      <p:sp>
        <p:nvSpPr>
          <p:cNvPr id="4"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1"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48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pic>
        <p:nvPicPr>
          <p:cNvPr id="8" name="Picture 7" descr="Green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11"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10" name="Title 1"/>
          <p:cNvSpPr>
            <a:spLocks noGrp="1"/>
          </p:cNvSpPr>
          <p:nvPr>
            <p:ph type="title"/>
          </p:nvPr>
        </p:nvSpPr>
        <p:spPr>
          <a:xfrm>
            <a:off x="335280" y="576247"/>
            <a:ext cx="8046720" cy="487680"/>
          </a:xfrm>
        </p:spPr>
        <p:txBody>
          <a:bodyPr wrap="square" anchor="t">
            <a:noAutofit/>
          </a:bodyPr>
          <a:lstStyle>
            <a:lvl1pPr algn="l">
              <a:defRPr sz="5000" b="1" cap="all">
                <a:solidFill>
                  <a:schemeClr val="tx2"/>
                </a:solidFill>
              </a:defRPr>
            </a:lvl1pPr>
          </a:lstStyle>
          <a:p>
            <a:r>
              <a:rPr lang="en-US"/>
              <a:t>Click to edit Master title style</a:t>
            </a:r>
            <a:endParaRPr lang="en-US" dirty="0"/>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64363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04_Title Full Logo White">
    <p:spTree>
      <p:nvGrpSpPr>
        <p:cNvPr id="1" name=""/>
        <p:cNvGrpSpPr/>
        <p:nvPr/>
      </p:nvGrpSpPr>
      <p:grpSpPr>
        <a:xfrm>
          <a:off x="0" y="0"/>
          <a:ext cx="0" cy="0"/>
          <a:chOff x="0" y="0"/>
          <a:chExt cx="0" cy="0"/>
        </a:xfrm>
      </p:grpSpPr>
      <p:pic>
        <p:nvPicPr>
          <p:cNvPr id="12" name="Picture 11" descr="Blu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50" y="1569272"/>
            <a:ext cx="975939" cy="384363"/>
          </a:xfrm>
          <a:prstGeom prst="rect">
            <a:avLst/>
          </a:prstGeom>
        </p:spPr>
      </p:pic>
      <p:sp>
        <p:nvSpPr>
          <p:cNvPr id="8"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84430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9_Divider White">
    <p:spTree>
      <p:nvGrpSpPr>
        <p:cNvPr id="1" name=""/>
        <p:cNvGrpSpPr/>
        <p:nvPr/>
      </p:nvGrpSpPr>
      <p:grpSpPr>
        <a:xfrm>
          <a:off x="0" y="0"/>
          <a:ext cx="0" cy="0"/>
          <a:chOff x="0" y="0"/>
          <a:chExt cx="0" cy="0"/>
        </a:xfrm>
      </p:grpSpPr>
      <p:pic>
        <p:nvPicPr>
          <p:cNvPr id="3" name="Picture 2"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6" name="Title 1"/>
          <p:cNvSpPr>
            <a:spLocks noGrp="1"/>
          </p:cNvSpPr>
          <p:nvPr>
            <p:ph type="title"/>
          </p:nvPr>
        </p:nvSpPr>
        <p:spPr>
          <a:xfrm>
            <a:off x="304800" y="2294093"/>
            <a:ext cx="8046720" cy="487680"/>
          </a:xfrm>
        </p:spPr>
        <p:txBody>
          <a:bodyPr wrap="square" anchor="t">
            <a:noAutofit/>
          </a:bodyPr>
          <a:lstStyle>
            <a:lvl1pPr algn="l">
              <a:defRPr sz="5000" b="1" cap="all">
                <a:solidFill>
                  <a:srgbClr val="000000"/>
                </a:solidFill>
              </a:defRPr>
            </a:lvl1pPr>
          </a:lstStyle>
          <a:p>
            <a:r>
              <a:rPr lang="en-US"/>
              <a:t>Click to edit Master title style</a:t>
            </a:r>
            <a:endParaRPr lang="en-US"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095078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50_Divider_NoText">
    <p:spTree>
      <p:nvGrpSpPr>
        <p:cNvPr id="1" name=""/>
        <p:cNvGrpSpPr/>
        <p:nvPr/>
      </p:nvGrpSpPr>
      <p:grpSpPr>
        <a:xfrm>
          <a:off x="0" y="0"/>
          <a:ext cx="0" cy="0"/>
          <a:chOff x="0" y="0"/>
          <a:chExt cx="0" cy="0"/>
        </a:xfrm>
      </p:grpSpPr>
      <p:pic>
        <p:nvPicPr>
          <p:cNvPr id="3" name="Picture 2" descr="Green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
            <a:ext cx="176732" cy="5715000"/>
          </a:xfrm>
          <a:prstGeom prst="rect">
            <a:avLst/>
          </a:prstGeom>
        </p:spPr>
      </p:pic>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50_Divider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 y="0"/>
            <a:ext cx="9141291" cy="5715000"/>
          </a:xfrm>
          <a:prstGeom prst="rect">
            <a:avLst/>
          </a:prstGeom>
        </p:spPr>
      </p:pic>
      <p:sp>
        <p:nvSpPr>
          <p:cNvPr id="6" name="Title 1"/>
          <p:cNvSpPr>
            <a:spLocks noGrp="1"/>
          </p:cNvSpPr>
          <p:nvPr>
            <p:ph type="title"/>
          </p:nvPr>
        </p:nvSpPr>
        <p:spPr>
          <a:xfrm>
            <a:off x="304800" y="2294093"/>
            <a:ext cx="8046720" cy="487680"/>
          </a:xfrm>
        </p:spPr>
        <p:txBody>
          <a:bodyPr wrap="square" anchor="t">
            <a:noAutofit/>
          </a:bodyPr>
          <a:lstStyle>
            <a:lvl1pPr algn="l">
              <a:defRPr sz="5000" b="1" cap="all">
                <a:solidFill>
                  <a:srgbClr val="FFFFFF"/>
                </a:solidFill>
              </a:defRPr>
            </a:lvl1pPr>
          </a:lstStyle>
          <a:p>
            <a:r>
              <a:rPr lang="en-US"/>
              <a:t>Click to edit Master title style</a:t>
            </a:r>
            <a:endParaRPr lang="en-US" dirty="0"/>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1"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1_End Slide N-tab GREEN">
    <p:spTree>
      <p:nvGrpSpPr>
        <p:cNvPr id="1" name=""/>
        <p:cNvGrpSpPr/>
        <p:nvPr/>
      </p:nvGrpSpPr>
      <p:grpSpPr>
        <a:xfrm>
          <a:off x="0" y="0"/>
          <a:ext cx="0" cy="0"/>
          <a:chOff x="0" y="0"/>
          <a:chExt cx="0" cy="0"/>
        </a:xfrm>
      </p:grpSpPr>
      <p:pic>
        <p:nvPicPr>
          <p:cNvPr id="6" name="Picture 5"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16" y="1964381"/>
            <a:ext cx="1604768" cy="178586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52_End Slide Full Logo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692" y="1967224"/>
            <a:ext cx="3736616" cy="147162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79321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55_Title N-tab GOLD">
    <p:spTree>
      <p:nvGrpSpPr>
        <p:cNvPr id="1" name=""/>
        <p:cNvGrpSpPr/>
        <p:nvPr/>
      </p:nvGrpSpPr>
      <p:grpSpPr>
        <a:xfrm>
          <a:off x="0" y="0"/>
          <a:ext cx="0" cy="0"/>
          <a:chOff x="0" y="0"/>
          <a:chExt cx="0" cy="0"/>
        </a:xfrm>
      </p:grpSpPr>
      <p:pic>
        <p:nvPicPr>
          <p:cNvPr id="14" name="Picture 13"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17" name="Title 1"/>
          <p:cNvSpPr>
            <a:spLocks noGrp="1"/>
          </p:cNvSpPr>
          <p:nvPr>
            <p:ph type="ctrTitle" hasCustomPrompt="1"/>
          </p:nvPr>
        </p:nvSpPr>
        <p:spPr>
          <a:xfrm>
            <a:off x="242829" y="2264834"/>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355357"/>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11"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56_Title Full Logo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5" name="Title 1"/>
          <p:cNvSpPr>
            <a:spLocks noGrp="1"/>
          </p:cNvSpPr>
          <p:nvPr>
            <p:ph type="ctrTitle" hasCustomPrompt="1"/>
          </p:nvPr>
        </p:nvSpPr>
        <p:spPr>
          <a:xfrm>
            <a:off x="242829" y="2346960"/>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484880"/>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365176" y="1581305"/>
            <a:ext cx="950062" cy="374173"/>
          </a:xfrm>
          <a:prstGeom prst="rect">
            <a:avLst/>
          </a:prstGeom>
        </p:spPr>
      </p:pic>
      <p:sp>
        <p:nvSpPr>
          <p:cNvPr id="11"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sp>
        <p:nvSpPr>
          <p:cNvPr id="5"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Orang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4" name="Title 4"/>
          <p:cNvSpPr>
            <a:spLocks noGrp="1"/>
          </p:cNvSpPr>
          <p:nvPr>
            <p:ph type="ctrTitle"/>
          </p:nvPr>
        </p:nvSpPr>
        <p:spPr>
          <a:xfrm>
            <a:off x="296538" y="541101"/>
            <a:ext cx="7880978" cy="721344"/>
          </a:xfrm>
        </p:spPr>
        <p:txBody>
          <a:bodyPr/>
          <a:lstStyle>
            <a:lvl1pPr>
              <a:defRPr b="1"/>
            </a:lvl1pPr>
          </a:lstStyle>
          <a:p>
            <a:r>
              <a:rPr lang="en-US" sz="4200"/>
              <a:t>Click to edit Master title style</a:t>
            </a:r>
            <a:endParaRPr lang="en-US" sz="4200"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
        <p:nvSpPr>
          <p:cNvPr id="8"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3858618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57_Title N-tab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9"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51" y="1533614"/>
            <a:ext cx="378376" cy="421077"/>
          </a:xfrm>
          <a:prstGeom prst="rect">
            <a:avLst/>
          </a:prstGeom>
        </p:spPr>
      </p:pic>
    </p:spTree>
    <p:extLst>
      <p:ext uri="{BB962C8B-B14F-4D97-AF65-F5344CB8AC3E}">
        <p14:creationId xmlns:p14="http://schemas.microsoft.com/office/powerpoint/2010/main" val="3445425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58_Title Full Logo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296538" y="3447468"/>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774551"/>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50" y="1569272"/>
            <a:ext cx="975939" cy="384363"/>
          </a:xfrm>
          <a:prstGeom prst="rect">
            <a:avLst/>
          </a:prstGeom>
        </p:spPr>
      </p:pic>
    </p:spTree>
    <p:extLst>
      <p:ext uri="{BB962C8B-B14F-4D97-AF65-F5344CB8AC3E}">
        <p14:creationId xmlns:p14="http://schemas.microsoft.com/office/powerpoint/2010/main" val="128096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93348"/>
            <a:ext cx="8165592" cy="47625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656080"/>
            <a:ext cx="8165592" cy="339989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93348"/>
            <a:ext cx="8165592" cy="47625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656080"/>
            <a:ext cx="8165592" cy="339989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624038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60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92759"/>
            <a:ext cx="8166672" cy="482130"/>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8"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425704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61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75206"/>
            <a:ext cx="7876476" cy="209683"/>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591172" y="2240393"/>
            <a:ext cx="7882286" cy="2698963"/>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055607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62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711200" y="2135581"/>
            <a:ext cx="3970338" cy="2698963"/>
          </a:xfrm>
        </p:spPr>
        <p:txBody>
          <a:bodyPr wrap="none"/>
          <a:lstStyle>
            <a:lvl1pPr>
              <a:buFontTx/>
              <a:buNone/>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135581"/>
            <a:ext cx="3970338" cy="2698963"/>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2"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4665175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3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868911"/>
            <a:ext cx="7616952" cy="2885283"/>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93568"/>
            <a:ext cx="8155940" cy="476250"/>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8"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36405203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64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tx2"/>
                </a:solidFill>
              </a:defRPr>
            </a:lvl1pPr>
          </a:lstStyle>
          <a:p>
            <a:r>
              <a:rPr lang="en-US"/>
              <a:t>Click to edit Master title style</a:t>
            </a:r>
            <a:endParaRPr lang="en-US" dirty="0"/>
          </a:p>
        </p:txBody>
      </p:sp>
      <p:sp>
        <p:nvSpPr>
          <p:cNvPr id="10"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689831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65_Quote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3"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bg1"/>
                </a:solidFill>
              </a:defRPr>
            </a:lvl1pPr>
          </a:lstStyle>
          <a:p>
            <a:r>
              <a:rPr lang="en-US"/>
              <a:t>Click to edit Master title style</a:t>
            </a:r>
            <a:endParaRPr lang="en-US" dirty="0"/>
          </a:p>
        </p:txBody>
      </p:sp>
      <p:sp>
        <p:nvSpPr>
          <p:cNvPr id="4"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1"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66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pic>
        <p:nvPicPr>
          <p:cNvPr id="8" name="Picture 7" descr="Orange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9" name="Title 1"/>
          <p:cNvSpPr>
            <a:spLocks noGrp="1"/>
          </p:cNvSpPr>
          <p:nvPr>
            <p:ph type="title"/>
          </p:nvPr>
        </p:nvSpPr>
        <p:spPr>
          <a:xfrm>
            <a:off x="335280" y="576247"/>
            <a:ext cx="8046720" cy="487680"/>
          </a:xfrm>
        </p:spPr>
        <p:txBody>
          <a:bodyPr wrap="square" anchor="t">
            <a:noAutofit/>
          </a:bodyPr>
          <a:lstStyle>
            <a:lvl1pPr algn="l">
              <a:defRPr sz="5000" b="1" cap="all">
                <a:solidFill>
                  <a:schemeClr val="tx2"/>
                </a:solidFill>
              </a:defRPr>
            </a:lvl1pPr>
          </a:lstStyle>
          <a:p>
            <a:r>
              <a:rPr lang="en-US"/>
              <a:t>Click to edit Master title style</a:t>
            </a:r>
            <a:endParaRPr lang="en-US" dirty="0"/>
          </a:p>
        </p:txBody>
      </p:sp>
      <p:sp>
        <p:nvSpPr>
          <p:cNvPr id="10"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643631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7_Divider White">
    <p:spTree>
      <p:nvGrpSpPr>
        <p:cNvPr id="1" name=""/>
        <p:cNvGrpSpPr/>
        <p:nvPr/>
      </p:nvGrpSpPr>
      <p:grpSpPr>
        <a:xfrm>
          <a:off x="0" y="0"/>
          <a:ext cx="0" cy="0"/>
          <a:chOff x="0" y="0"/>
          <a:chExt cx="0" cy="0"/>
        </a:xfrm>
      </p:grpSpPr>
      <p:pic>
        <p:nvPicPr>
          <p:cNvPr id="3" name="Picture 2"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6" name="Title 1"/>
          <p:cNvSpPr>
            <a:spLocks noGrp="1"/>
          </p:cNvSpPr>
          <p:nvPr>
            <p:ph type="title"/>
          </p:nvPr>
        </p:nvSpPr>
        <p:spPr>
          <a:xfrm>
            <a:off x="304800" y="2294093"/>
            <a:ext cx="8046720" cy="487680"/>
          </a:xfrm>
        </p:spPr>
        <p:txBody>
          <a:bodyPr wrap="square" anchor="t">
            <a:noAutofit/>
          </a:bodyPr>
          <a:lstStyle>
            <a:lvl1pPr algn="l">
              <a:defRPr sz="5000" b="1" cap="all">
                <a:solidFill>
                  <a:srgbClr val="000000"/>
                </a:solidFill>
              </a:defRPr>
            </a:lvl1pPr>
          </a:lstStyle>
          <a:p>
            <a:r>
              <a:rPr lang="en-US"/>
              <a:t>Click to edit Master title style</a:t>
            </a:r>
            <a:endParaRPr lang="en-US"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0950785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68_Divider_NoText">
    <p:spTree>
      <p:nvGrpSpPr>
        <p:cNvPr id="1" name=""/>
        <p:cNvGrpSpPr/>
        <p:nvPr/>
      </p:nvGrpSpPr>
      <p:grpSpPr>
        <a:xfrm>
          <a:off x="0" y="0"/>
          <a:ext cx="0" cy="0"/>
          <a:chOff x="0" y="0"/>
          <a:chExt cx="0" cy="0"/>
        </a:xfrm>
      </p:grpSpPr>
      <p:pic>
        <p:nvPicPr>
          <p:cNvPr id="3" name="Picture 2" descr="Orange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92759"/>
            <a:ext cx="8166672" cy="482130"/>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68_Divider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6" name="Title 1"/>
          <p:cNvSpPr>
            <a:spLocks noGrp="1"/>
          </p:cNvSpPr>
          <p:nvPr>
            <p:ph type="title"/>
          </p:nvPr>
        </p:nvSpPr>
        <p:spPr>
          <a:xfrm>
            <a:off x="304800" y="2294093"/>
            <a:ext cx="8046720" cy="487680"/>
          </a:xfrm>
        </p:spPr>
        <p:txBody>
          <a:bodyPr wrap="square" anchor="t">
            <a:noAutofit/>
          </a:bodyPr>
          <a:lstStyle>
            <a:lvl1pPr algn="l">
              <a:defRPr sz="5000" b="1" cap="all">
                <a:solidFill>
                  <a:schemeClr val="bg1"/>
                </a:solidFill>
              </a:defRPr>
            </a:lvl1pPr>
          </a:lstStyle>
          <a:p>
            <a:r>
              <a:rPr lang="en-US"/>
              <a:t>Click to edit Master title style</a:t>
            </a:r>
            <a:endParaRPr lang="en-US" dirty="0"/>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1"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69_End Slide N-tab GOLD">
    <p:spTree>
      <p:nvGrpSpPr>
        <p:cNvPr id="1" name=""/>
        <p:cNvGrpSpPr/>
        <p:nvPr/>
      </p:nvGrpSpPr>
      <p:grpSpPr>
        <a:xfrm>
          <a:off x="0" y="0"/>
          <a:ext cx="0" cy="0"/>
          <a:chOff x="0" y="0"/>
          <a:chExt cx="0" cy="0"/>
        </a:xfrm>
      </p:grpSpPr>
      <p:pic>
        <p:nvPicPr>
          <p:cNvPr id="6" name="Picture 5"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16" y="1964381"/>
            <a:ext cx="1604768" cy="178586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960506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70_End Slide Full Logo GOLD">
    <p:spTree>
      <p:nvGrpSpPr>
        <p:cNvPr id="1" name=""/>
        <p:cNvGrpSpPr/>
        <p:nvPr/>
      </p:nvGrpSpPr>
      <p:grpSpPr>
        <a:xfrm>
          <a:off x="0" y="0"/>
          <a:ext cx="0" cy="0"/>
          <a:chOff x="0" y="0"/>
          <a:chExt cx="0" cy="0"/>
        </a:xfrm>
      </p:grpSpPr>
      <p:pic>
        <p:nvPicPr>
          <p:cNvPr id="8" name="Picture 7" descr="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692" y="1967224"/>
            <a:ext cx="3736616" cy="147162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7932171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73_Title N-tab RED">
    <p:spTree>
      <p:nvGrpSpPr>
        <p:cNvPr id="1" name=""/>
        <p:cNvGrpSpPr/>
        <p:nvPr/>
      </p:nvGrpSpPr>
      <p:grpSpPr>
        <a:xfrm>
          <a:off x="0" y="0"/>
          <a:ext cx="0" cy="0"/>
          <a:chOff x="0" y="0"/>
          <a:chExt cx="0" cy="0"/>
        </a:xfrm>
      </p:grpSpPr>
      <p:pic>
        <p:nvPicPr>
          <p:cNvPr id="14" name="Picture 13"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17" name="Title 1"/>
          <p:cNvSpPr>
            <a:spLocks noGrp="1"/>
          </p:cNvSpPr>
          <p:nvPr>
            <p:ph type="ctrTitle" hasCustomPrompt="1"/>
          </p:nvPr>
        </p:nvSpPr>
        <p:spPr>
          <a:xfrm>
            <a:off x="242829" y="2264834"/>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355357"/>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11"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74_Title Full Logo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5" name="Title 1"/>
          <p:cNvSpPr>
            <a:spLocks noGrp="1"/>
          </p:cNvSpPr>
          <p:nvPr>
            <p:ph type="ctrTitle" hasCustomPrompt="1"/>
          </p:nvPr>
        </p:nvSpPr>
        <p:spPr>
          <a:xfrm>
            <a:off x="242829" y="2346960"/>
            <a:ext cx="6919972" cy="1091849"/>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287929" y="3484880"/>
            <a:ext cx="6919293" cy="554303"/>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365176" y="1581305"/>
            <a:ext cx="950062" cy="374173"/>
          </a:xfrm>
          <a:prstGeom prst="rect">
            <a:avLst/>
          </a:prstGeom>
        </p:spPr>
      </p:pic>
      <p:sp>
        <p:nvSpPr>
          <p:cNvPr id="11" name="Text Placeholder 2"/>
          <p:cNvSpPr>
            <a:spLocks noGrp="1"/>
          </p:cNvSpPr>
          <p:nvPr>
            <p:ph type="body" idx="17"/>
          </p:nvPr>
        </p:nvSpPr>
        <p:spPr>
          <a:xfrm>
            <a:off x="247427" y="4562338"/>
            <a:ext cx="2891063" cy="581163"/>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693"/>
            <a:ext cx="9141291" cy="5713307"/>
          </a:xfrm>
          <a:prstGeom prst="rect">
            <a:avLst/>
          </a:prstGeom>
        </p:spPr>
      </p:pic>
      <p:sp>
        <p:nvSpPr>
          <p:cNvPr id="5"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Red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4" name="Title 4"/>
          <p:cNvSpPr>
            <a:spLocks noGrp="1"/>
          </p:cNvSpPr>
          <p:nvPr>
            <p:ph type="ctrTitle"/>
          </p:nvPr>
        </p:nvSpPr>
        <p:spPr>
          <a:xfrm>
            <a:off x="296538" y="541101"/>
            <a:ext cx="7880978" cy="721344"/>
          </a:xfrm>
        </p:spPr>
        <p:txBody>
          <a:bodyPr/>
          <a:lstStyle>
            <a:lvl1pPr>
              <a:defRPr b="1"/>
            </a:lvl1pPr>
          </a:lstStyle>
          <a:p>
            <a:r>
              <a:rPr lang="en-US" sz="4200"/>
              <a:t>Click to edit Master title style</a:t>
            </a:r>
            <a:endParaRPr lang="en-US" sz="4200"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Tree>
    <p:extLst>
      <p:ext uri="{BB962C8B-B14F-4D97-AF65-F5344CB8AC3E}">
        <p14:creationId xmlns:p14="http://schemas.microsoft.com/office/powerpoint/2010/main" val="13930810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75_Title N-tab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9"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20"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1" name="Text Placeholder 2"/>
          <p:cNvSpPr>
            <a:spLocks noGrp="1"/>
          </p:cNvSpPr>
          <p:nvPr>
            <p:ph type="body" idx="17"/>
          </p:nvPr>
        </p:nvSpPr>
        <p:spPr>
          <a:xfrm>
            <a:off x="296539"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51" y="1533614"/>
            <a:ext cx="378376" cy="421077"/>
          </a:xfrm>
          <a:prstGeom prst="rect">
            <a:avLst/>
          </a:prstGeom>
        </p:spPr>
      </p:pic>
    </p:spTree>
    <p:extLst>
      <p:ext uri="{BB962C8B-B14F-4D97-AF65-F5344CB8AC3E}">
        <p14:creationId xmlns:p14="http://schemas.microsoft.com/office/powerpoint/2010/main" val="3445425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76_Title Full Logo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Title 1"/>
          <p:cNvSpPr>
            <a:spLocks noGrp="1"/>
          </p:cNvSpPr>
          <p:nvPr>
            <p:ph type="ctrTitle" hasCustomPrompt="1"/>
          </p:nvPr>
        </p:nvSpPr>
        <p:spPr>
          <a:xfrm>
            <a:off x="296538" y="2348111"/>
            <a:ext cx="7020154" cy="1091849"/>
          </a:xfrm>
        </p:spPr>
        <p:txBody>
          <a:bodyPr wrap="square" tIns="0" bIns="0">
            <a:noAutofit/>
          </a:bodyPr>
          <a:lstStyle>
            <a:lvl1pPr algn="l">
              <a:lnSpc>
                <a:spcPct val="90000"/>
              </a:lnSpc>
              <a:tabLst>
                <a:tab pos="508000" algn="l"/>
              </a:tabLst>
              <a:defRPr sz="4200" b="1" cap="all" baseline="0">
                <a:solidFill>
                  <a:schemeClr val="tx2"/>
                </a:solidFill>
              </a:defRPr>
            </a:lvl1pPr>
          </a:lstStyle>
          <a:p>
            <a:r>
              <a:rPr lang="en-US" dirty="0"/>
              <a:t>CLICK TO EDIT MASTER TITLE STYLE</a:t>
            </a:r>
          </a:p>
        </p:txBody>
      </p:sp>
      <p:sp>
        <p:nvSpPr>
          <p:cNvPr id="11" name="Subtitle 2"/>
          <p:cNvSpPr>
            <a:spLocks noGrp="1"/>
          </p:cNvSpPr>
          <p:nvPr>
            <p:ph type="subTitle" idx="1" hasCustomPrompt="1"/>
          </p:nvPr>
        </p:nvSpPr>
        <p:spPr>
          <a:xfrm>
            <a:off x="369106" y="3487784"/>
            <a:ext cx="7020154" cy="474913"/>
          </a:xfrm>
        </p:spPr>
        <p:txBody>
          <a:bodyPr wrap="square" tIns="0" bIns="0"/>
          <a:lstStyle>
            <a:lvl1pPr marL="0" indent="0" algn="l">
              <a:lnSpc>
                <a:spcPct val="100000"/>
              </a:lnSpc>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2"/>
          <p:cNvSpPr>
            <a:spLocks noGrp="1"/>
          </p:cNvSpPr>
          <p:nvPr>
            <p:ph type="body" idx="17"/>
          </p:nvPr>
        </p:nvSpPr>
        <p:spPr>
          <a:xfrm>
            <a:off x="292170" y="4996287"/>
            <a:ext cx="2891063" cy="581163"/>
          </a:xfrm>
        </p:spPr>
        <p:txBody>
          <a:bodyPr wrap="square" anchor="b" anchorCtr="0"/>
          <a:lstStyle>
            <a:lvl1pPr marL="0" indent="0" algn="l">
              <a:lnSpc>
                <a:spcPct val="1000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50" y="1569272"/>
            <a:ext cx="975939" cy="384363"/>
          </a:xfrm>
          <a:prstGeom prst="rect">
            <a:avLst/>
          </a:prstGeom>
        </p:spPr>
      </p:pic>
    </p:spTree>
    <p:extLst>
      <p:ext uri="{BB962C8B-B14F-4D97-AF65-F5344CB8AC3E}">
        <p14:creationId xmlns:p14="http://schemas.microsoft.com/office/powerpoint/2010/main" val="1280965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7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93348"/>
            <a:ext cx="8165592" cy="476250"/>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656080"/>
            <a:ext cx="8165592" cy="339989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624038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78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392759"/>
            <a:ext cx="8166672" cy="482130"/>
          </a:xfrm>
        </p:spPr>
        <p:txBody>
          <a:bodyPr wrap="square">
            <a:noAutofit/>
          </a:bodyPr>
          <a:lstStyle>
            <a:lvl1pPr>
              <a:defRPr b="1" baseline="0">
                <a:solidFill>
                  <a:schemeClr val="tx2"/>
                </a:solidFill>
                <a:latin typeface="+mj-lt"/>
              </a:defRPr>
            </a:lvl1pPr>
          </a:lstStyle>
          <a:p>
            <a:r>
              <a:rPr lang="en-US" dirty="0"/>
              <a:t>CLICK TO EDIT MASTER TITLE STYLE</a:t>
            </a:r>
          </a:p>
        </p:txBody>
      </p:sp>
      <p:sp>
        <p:nvSpPr>
          <p:cNvPr id="5"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p:cNvSpPr>
            <a:spLocks noGrp="1"/>
          </p:cNvSpPr>
          <p:nvPr>
            <p:ph type="body" idx="16" hasCustomPrompt="1"/>
          </p:nvPr>
        </p:nvSpPr>
        <p:spPr>
          <a:xfrm>
            <a:off x="594360" y="910168"/>
            <a:ext cx="8165592" cy="26259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242570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7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75206"/>
            <a:ext cx="7876476" cy="209683"/>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591172" y="2240393"/>
            <a:ext cx="7882286" cy="2698963"/>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79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75206"/>
            <a:ext cx="7876476" cy="209683"/>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591172" y="2240393"/>
            <a:ext cx="7882286" cy="2698963"/>
          </a:xfrm>
        </p:spPr>
        <p:txBody>
          <a:bodyPr wrap="none"/>
          <a:lstStyle>
            <a:lvl1pPr>
              <a:buFontTx/>
              <a:buNone/>
              <a:defRPr>
                <a:solidFill>
                  <a:schemeClr val="tx2"/>
                </a:solidFill>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7"/>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0"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055607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80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711200" y="2135581"/>
            <a:ext cx="3970338" cy="2698963"/>
          </a:xfrm>
        </p:spPr>
        <p:txBody>
          <a:bodyPr wrap="none"/>
          <a:lstStyle>
            <a:lvl1pPr>
              <a:buFontTx/>
              <a:buNone/>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135581"/>
            <a:ext cx="3970338" cy="2698963"/>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2"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466517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81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0" y="1868911"/>
            <a:ext cx="7616952" cy="2885283"/>
          </a:xfrm>
        </p:spPr>
        <p:txBody>
          <a:bodyPr/>
          <a:lstStyle>
            <a:lvl1pPr marL="0" indent="0">
              <a:buFontTx/>
              <a:buNone/>
              <a:defRPr>
                <a:solidFill>
                  <a:schemeClr val="tx2"/>
                </a:solidFill>
              </a:defRPr>
            </a:lvl1pPr>
          </a:lstStyle>
          <a:p>
            <a:r>
              <a:rPr lang="en-US"/>
              <a:t>Click icon to add table</a:t>
            </a:r>
            <a:endParaRPr lang="en-US" dirty="0"/>
          </a:p>
        </p:txBody>
      </p:sp>
      <p:sp>
        <p:nvSpPr>
          <p:cNvPr id="4" name="Title 3"/>
          <p:cNvSpPr>
            <a:spLocks noGrp="1"/>
          </p:cNvSpPr>
          <p:nvPr>
            <p:ph type="title" hasCustomPrompt="1"/>
          </p:nvPr>
        </p:nvSpPr>
        <p:spPr>
          <a:xfrm>
            <a:off x="594360" y="393568"/>
            <a:ext cx="8155940" cy="476250"/>
          </a:xfrm>
        </p:spPr>
        <p:txBody>
          <a:bodyPr wrap="square"/>
          <a:lstStyle>
            <a:lvl1pPr>
              <a:defRPr b="1" baseline="0">
                <a:solidFill>
                  <a:schemeClr val="tx2"/>
                </a:solidFill>
              </a:defRPr>
            </a:lvl1pPr>
          </a:lstStyle>
          <a:p>
            <a:r>
              <a:rPr lang="en-US" dirty="0"/>
              <a:t>CLICK TO EDIT MASTER TITLE STYLE</a:t>
            </a:r>
          </a:p>
        </p:txBody>
      </p:sp>
      <p:sp>
        <p:nvSpPr>
          <p:cNvPr id="11" name="Text Placeholder 2"/>
          <p:cNvSpPr>
            <a:spLocks noGrp="1"/>
          </p:cNvSpPr>
          <p:nvPr>
            <p:ph type="body" idx="15"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6"/>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8"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36405203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82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tx2"/>
                </a:solidFill>
              </a:defRPr>
            </a:lvl1pPr>
          </a:lstStyle>
          <a:p>
            <a:r>
              <a:rPr lang="en-US"/>
              <a:t>Click to edit Master title style</a:t>
            </a:r>
            <a:endParaRPr lang="en-US" dirty="0"/>
          </a:p>
        </p:txBody>
      </p:sp>
      <p:sp>
        <p:nvSpPr>
          <p:cNvPr id="10"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tx2"/>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689831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83_Quote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3" name="Title 1"/>
          <p:cNvSpPr>
            <a:spLocks noGrp="1"/>
          </p:cNvSpPr>
          <p:nvPr>
            <p:ph type="title"/>
          </p:nvPr>
        </p:nvSpPr>
        <p:spPr>
          <a:xfrm>
            <a:off x="1979453" y="2208389"/>
            <a:ext cx="6978810" cy="487680"/>
          </a:xfrm>
        </p:spPr>
        <p:txBody>
          <a:bodyPr wrap="square" anchor="t">
            <a:normAutofit/>
          </a:bodyPr>
          <a:lstStyle>
            <a:lvl1pPr algn="l">
              <a:defRPr sz="3200" b="1" cap="all">
                <a:solidFill>
                  <a:schemeClr val="bg1"/>
                </a:solidFill>
              </a:defRPr>
            </a:lvl1pPr>
          </a:lstStyle>
          <a:p>
            <a:r>
              <a:rPr lang="en-US"/>
              <a:t>Click to edit Master title style</a:t>
            </a:r>
            <a:endParaRPr lang="en-US" dirty="0"/>
          </a:p>
        </p:txBody>
      </p:sp>
      <p:sp>
        <p:nvSpPr>
          <p:cNvPr id="4" name="Text Placeholder 5"/>
          <p:cNvSpPr>
            <a:spLocks noGrp="1"/>
          </p:cNvSpPr>
          <p:nvPr>
            <p:ph type="body" sz="quarter" idx="10" hasCustomPrompt="1"/>
          </p:nvPr>
        </p:nvSpPr>
        <p:spPr>
          <a:xfrm>
            <a:off x="1981200" y="3430267"/>
            <a:ext cx="6976872" cy="592667"/>
          </a:xfrm>
        </p:spPr>
        <p:txBody>
          <a:bodyPr/>
          <a:lstStyle>
            <a:lvl1pPr marL="0" indent="0">
              <a:buNone/>
              <a:defRPr b="0">
                <a:solidFill>
                  <a:schemeClr val="bg1"/>
                </a:solidFill>
              </a:defRPr>
            </a:lvl1pPr>
            <a:lvl2pPr marL="45085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9"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1"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84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7"/>
            <a:ext cx="9141291" cy="5713307"/>
          </a:xfrm>
          <a:prstGeom prst="rect">
            <a:avLst/>
          </a:prstGeom>
        </p:spPr>
      </p:pic>
      <p:pic>
        <p:nvPicPr>
          <p:cNvPr id="8" name="Picture 7" descr="Red str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11"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0D7D805D-F6E5-43ED-9D8A-77676030D49C}" type="slidenum">
              <a:rPr kumimoji="0" lang="en-US" sz="900" b="0" i="0" u="none" strike="noStrike" kern="0" cap="none" spc="0" normalizeH="0" baseline="0" noProof="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‹Nº›</a:t>
            </a:fld>
            <a:endParaRPr kumimoji="0" lang="en-US" sz="900" b="0" i="0" u="none" strike="noStrike" kern="0" cap="none" spc="0" normalizeH="0" baseline="0" noProof="0" dirty="0">
              <a:ln>
                <a:noFill/>
              </a:ln>
              <a:solidFill>
                <a:schemeClr val="bg1"/>
              </a:solidFill>
              <a:effectLst/>
              <a:uLnTx/>
              <a:uFillTx/>
            </a:endParaRPr>
          </a:p>
        </p:txBody>
      </p:sp>
      <p:sp>
        <p:nvSpPr>
          <p:cNvPr id="13" name="Title 1"/>
          <p:cNvSpPr>
            <a:spLocks noGrp="1"/>
          </p:cNvSpPr>
          <p:nvPr>
            <p:ph type="title"/>
          </p:nvPr>
        </p:nvSpPr>
        <p:spPr>
          <a:xfrm>
            <a:off x="335280" y="576247"/>
            <a:ext cx="8046720" cy="487680"/>
          </a:xfrm>
        </p:spPr>
        <p:txBody>
          <a:bodyPr wrap="square" anchor="t">
            <a:noAutofit/>
          </a:bodyPr>
          <a:lstStyle>
            <a:lvl1pPr algn="l">
              <a:defRPr sz="5000" b="1" cap="all">
                <a:solidFill>
                  <a:schemeClr val="tx2"/>
                </a:solidFill>
              </a:defRPr>
            </a:lvl1pPr>
          </a:lstStyle>
          <a:p>
            <a:r>
              <a:rPr lang="en-US"/>
              <a:t>Click to edit Master title style</a:t>
            </a:r>
            <a:endParaRPr lang="en-US" dirty="0"/>
          </a:p>
        </p:txBody>
      </p:sp>
      <p:sp>
        <p:nvSpPr>
          <p:cNvPr id="9"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643631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85_Divider White">
    <p:spTree>
      <p:nvGrpSpPr>
        <p:cNvPr id="1" name=""/>
        <p:cNvGrpSpPr/>
        <p:nvPr/>
      </p:nvGrpSpPr>
      <p:grpSpPr>
        <a:xfrm>
          <a:off x="0" y="0"/>
          <a:ext cx="0" cy="0"/>
          <a:chOff x="0" y="0"/>
          <a:chExt cx="0" cy="0"/>
        </a:xfrm>
      </p:grpSpPr>
      <p:pic>
        <p:nvPicPr>
          <p:cNvPr id="3" name="Picture 2"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6" name="Title 1"/>
          <p:cNvSpPr>
            <a:spLocks noGrp="1"/>
          </p:cNvSpPr>
          <p:nvPr>
            <p:ph type="title"/>
          </p:nvPr>
        </p:nvSpPr>
        <p:spPr>
          <a:xfrm>
            <a:off x="304800" y="2294093"/>
            <a:ext cx="8046720" cy="487680"/>
          </a:xfrm>
        </p:spPr>
        <p:txBody>
          <a:bodyPr wrap="square" anchor="t">
            <a:noAutofit/>
          </a:bodyPr>
          <a:lstStyle>
            <a:lvl1pPr algn="l">
              <a:defRPr sz="5000" b="1" cap="all">
                <a:solidFill>
                  <a:srgbClr val="000000"/>
                </a:solidFill>
              </a:defRPr>
            </a:lvl1pPr>
          </a:lstStyle>
          <a:p>
            <a:r>
              <a:rPr lang="en-US"/>
              <a:t>Click to edit Master title style</a:t>
            </a:r>
            <a:endParaRPr lang="en-US" dirty="0"/>
          </a:p>
        </p:txBody>
      </p:sp>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4095078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86_Divider_NoText">
    <p:spTree>
      <p:nvGrpSpPr>
        <p:cNvPr id="1" name=""/>
        <p:cNvGrpSpPr/>
        <p:nvPr/>
      </p:nvGrpSpPr>
      <p:grpSpPr>
        <a:xfrm>
          <a:off x="0" y="0"/>
          <a:ext cx="0" cy="0"/>
          <a:chOff x="0" y="0"/>
          <a:chExt cx="0" cy="0"/>
        </a:xfrm>
      </p:grpSpPr>
      <p:pic>
        <p:nvPicPr>
          <p:cNvPr id="3" name="Picture 2" descr="Red str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7"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86_Divider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sp>
        <p:nvSpPr>
          <p:cNvPr id="5" name="Title 1"/>
          <p:cNvSpPr>
            <a:spLocks noGrp="1"/>
          </p:cNvSpPr>
          <p:nvPr>
            <p:ph type="title"/>
          </p:nvPr>
        </p:nvSpPr>
        <p:spPr>
          <a:xfrm>
            <a:off x="304800" y="2294093"/>
            <a:ext cx="8046720" cy="487680"/>
          </a:xfrm>
        </p:spPr>
        <p:txBody>
          <a:bodyPr wrap="square" anchor="t">
            <a:noAutofit/>
          </a:bodyPr>
          <a:lstStyle>
            <a:lvl1pPr algn="l">
              <a:defRPr sz="5000" b="1" cap="all">
                <a:solidFill>
                  <a:schemeClr val="bg1"/>
                </a:solidFill>
              </a:defRPr>
            </a:lvl1pPr>
          </a:lstStyle>
          <a:p>
            <a:r>
              <a:rPr lang="en-US"/>
              <a:t>Click to edit Master title style</a:t>
            </a:r>
            <a:endParaRPr lang="en-US" dirty="0"/>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611849" y="0"/>
            <a:ext cx="235246" cy="375920"/>
          </a:xfrm>
          <a:prstGeom prst="rect">
            <a:avLst/>
          </a:prstGeom>
          <a:noFill/>
          <a:ln>
            <a:noFill/>
          </a:ln>
        </p:spPr>
      </p:pic>
      <p:sp>
        <p:nvSpPr>
          <p:cNvPr id="8"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bg1"/>
                </a:solidFill>
              </a:rPr>
              <a:pPr algn="ctr" defTabSz="914400">
                <a:spcBef>
                  <a:spcPts val="0"/>
                </a:spcBef>
              </a:pPr>
              <a:t>‹Nº›</a:t>
            </a:fld>
            <a:endParaRPr lang="en-US" sz="900" b="0" dirty="0">
              <a:solidFill>
                <a:schemeClr val="bg1"/>
              </a:solidFill>
            </a:endParaRPr>
          </a:p>
        </p:txBody>
      </p:sp>
      <p:sp>
        <p:nvSpPr>
          <p:cNvPr id="10"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87_End Slide N-tab RED">
    <p:spTree>
      <p:nvGrpSpPr>
        <p:cNvPr id="1" name=""/>
        <p:cNvGrpSpPr/>
        <p:nvPr/>
      </p:nvGrpSpPr>
      <p:grpSpPr>
        <a:xfrm>
          <a:off x="0" y="0"/>
          <a:ext cx="0" cy="0"/>
          <a:chOff x="0" y="0"/>
          <a:chExt cx="0" cy="0"/>
        </a:xfrm>
      </p:grpSpPr>
      <p:pic>
        <p:nvPicPr>
          <p:cNvPr id="6" name="Picture 5"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16" y="1964381"/>
            <a:ext cx="1604768" cy="178586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96050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08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p:ph type="chart" sz="quarter" idx="16"/>
          </p:nvPr>
        </p:nvSpPr>
        <p:spPr>
          <a:xfrm>
            <a:off x="711200" y="2135581"/>
            <a:ext cx="3970338" cy="2698963"/>
          </a:xfrm>
        </p:spPr>
        <p:txBody>
          <a:bodyPr wrap="none"/>
          <a:lstStyle>
            <a:lvl1pPr>
              <a:buFontTx/>
              <a:buNone/>
              <a:defRPr/>
            </a:lvl1pPr>
          </a:lstStyle>
          <a:p>
            <a:r>
              <a:rPr lang="en-US"/>
              <a:t>Click icon to add chart</a:t>
            </a:r>
            <a:endParaRPr lang="en-US" dirty="0"/>
          </a:p>
        </p:txBody>
      </p:sp>
      <p:sp>
        <p:nvSpPr>
          <p:cNvPr id="2" name="Title 1"/>
          <p:cNvSpPr>
            <a:spLocks noGrp="1"/>
          </p:cNvSpPr>
          <p:nvPr>
            <p:ph type="title" hasCustomPrompt="1"/>
          </p:nvPr>
        </p:nvSpPr>
        <p:spPr>
          <a:xfrm>
            <a:off x="594360" y="393568"/>
            <a:ext cx="8155940" cy="476250"/>
          </a:xfrm>
        </p:spPr>
        <p:txBody>
          <a:bodyPr wrap="square"/>
          <a:lstStyle>
            <a:lvl1pPr>
              <a:defRPr b="1" baseline="0"/>
            </a:lvl1pPr>
          </a:lstStyle>
          <a:p>
            <a:r>
              <a:rPr lang="en-US" dirty="0"/>
              <a:t>CLICK TO EDIT MASTER TITLE STYLE</a:t>
            </a:r>
          </a:p>
        </p:txBody>
      </p:sp>
      <p:sp>
        <p:nvSpPr>
          <p:cNvPr id="16" name="Text Placeholder 2"/>
          <p:cNvSpPr>
            <a:spLocks noGrp="1"/>
          </p:cNvSpPr>
          <p:nvPr>
            <p:ph type="body" idx="13" hasCustomPrompt="1"/>
          </p:nvPr>
        </p:nvSpPr>
        <p:spPr>
          <a:xfrm>
            <a:off x="594360" y="910976"/>
            <a:ext cx="8160322" cy="262599"/>
          </a:xfrm>
        </p:spPr>
        <p:txBody>
          <a:bodyPr wrap="square" tIns="0" bIns="0" anchor="t" anchorCtr="0"/>
          <a:lstStyle>
            <a:lvl1pPr marL="0" indent="0">
              <a:spcBef>
                <a:spcPts val="0"/>
              </a:spcBef>
              <a:buNone/>
              <a:defRPr sz="1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hart Placeholder 12"/>
          <p:cNvSpPr>
            <a:spLocks noGrp="1"/>
          </p:cNvSpPr>
          <p:nvPr>
            <p:ph type="chart" sz="quarter" idx="18"/>
          </p:nvPr>
        </p:nvSpPr>
        <p:spPr>
          <a:xfrm>
            <a:off x="4862512" y="2135581"/>
            <a:ext cx="3970338" cy="2698963"/>
          </a:xfrm>
        </p:spPr>
        <p:txBody>
          <a:bodyPr wrap="none"/>
          <a:lstStyle>
            <a:lvl1pPr>
              <a:buFontTx/>
              <a:buNone/>
              <a:defRPr/>
            </a:lvl1pPr>
          </a:lstStyle>
          <a:p>
            <a:r>
              <a:rPr lang="en-US"/>
              <a:t>Click icon to add chart</a:t>
            </a:r>
            <a:endParaRPr lang="en-US" dirty="0"/>
          </a:p>
        </p:txBody>
      </p:sp>
      <p:sp>
        <p:nvSpPr>
          <p:cNvPr id="15" name="Text Placeholder 2"/>
          <p:cNvSpPr>
            <a:spLocks noGrp="1"/>
          </p:cNvSpPr>
          <p:nvPr>
            <p:ph type="body" idx="19"/>
          </p:nvPr>
        </p:nvSpPr>
        <p:spPr>
          <a:xfrm>
            <a:off x="4761666" y="1463041"/>
            <a:ext cx="4087178" cy="147506"/>
          </a:xfrm>
        </p:spPr>
        <p:txBody>
          <a:bodyPr wrap="square" tIns="0" bIns="0" anchor="t" anchorCtr="0"/>
          <a:lstStyle>
            <a:lvl1pPr marL="0" indent="0">
              <a:spcBef>
                <a:spcPts val="0"/>
              </a:spcBef>
              <a:buNone/>
              <a:defRPr sz="1200" b="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5"/>
          </p:nvPr>
        </p:nvSpPr>
        <p:spPr>
          <a:xfrm>
            <a:off x="594359" y="5311140"/>
            <a:ext cx="8165592" cy="304800"/>
          </a:xfrm>
        </p:spPr>
        <p:txBody>
          <a:bodyPr wrap="square" tIns="0" bIns="0" anchor="b" anchorCtr="0"/>
          <a:lstStyle>
            <a:lvl1pPr marL="0" indent="0">
              <a:spcBef>
                <a:spcPts val="60"/>
              </a:spcBef>
              <a:buNone/>
              <a:defRPr sz="8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88_End Slide Full Logo RED">
    <p:spTree>
      <p:nvGrpSpPr>
        <p:cNvPr id="1" name=""/>
        <p:cNvGrpSpPr/>
        <p:nvPr/>
      </p:nvGrpSpPr>
      <p:grpSpPr>
        <a:xfrm>
          <a:off x="0" y="0"/>
          <a:ext cx="0" cy="0"/>
          <a:chOff x="0" y="0"/>
          <a:chExt cx="0" cy="0"/>
        </a:xfrm>
      </p:grpSpPr>
      <p:pic>
        <p:nvPicPr>
          <p:cNvPr id="8" name="Picture 7" descr="R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1291" cy="571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692" y="1967224"/>
            <a:ext cx="3736616" cy="1471627"/>
          </a:xfrm>
          <a:prstGeom prst="rect">
            <a:avLst/>
          </a:prstGeom>
        </p:spPr>
      </p:pic>
      <p:sp>
        <p:nvSpPr>
          <p:cNvPr id="9" name="Rectangle 10"/>
          <p:cNvSpPr>
            <a:spLocks noChangeArrowheads="1"/>
          </p:cNvSpPr>
          <p:nvPr/>
        </p:nvSpPr>
        <p:spPr bwMode="gray">
          <a:xfrm>
            <a:off x="256821" y="5228168"/>
            <a:ext cx="3557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sz="600" kern="1200" dirty="0">
                <a:solidFill>
                  <a:schemeClr val="bg1"/>
                </a:solidFill>
                <a:latin typeface="+mn-lt"/>
                <a:ea typeface="ＭＳ Ｐゴシック" charset="0"/>
                <a:cs typeface="Calibri" charset="0"/>
              </a:rPr>
              <a:t>This artwork was created using Nielsen data.</a:t>
            </a:r>
            <a:endParaRPr lang="en-US" sz="600" dirty="0">
              <a:solidFill>
                <a:schemeClr val="bg1"/>
              </a:solidFill>
              <a:latin typeface="+mn-lt"/>
              <a:cs typeface="Calibri" charset="0"/>
            </a:endParaRPr>
          </a:p>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spTree>
    <p:extLst>
      <p:ext uri="{BB962C8B-B14F-4D97-AF65-F5344CB8AC3E}">
        <p14:creationId xmlns:p14="http://schemas.microsoft.com/office/powerpoint/2010/main" val="1793217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s-CO"/>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CO"/>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6F75ED94-B26C-4911-8578-CCEBF0A99005}" type="datetimeFigureOut">
              <a:rPr lang="es-CO" smtClean="0"/>
              <a:t>28/10/2019</a:t>
            </a:fld>
            <a:endParaRPr lang="es-CO"/>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E26324B6-4887-4B84-9C28-C8E4929007CA}" type="slidenum">
              <a:rPr lang="es-CO" smtClean="0"/>
              <a:t>‹Nº›</a:t>
            </a:fld>
            <a:endParaRPr lang="es-CO"/>
          </a:p>
        </p:txBody>
      </p:sp>
    </p:spTree>
    <p:extLst>
      <p:ext uri="{BB962C8B-B14F-4D97-AF65-F5344CB8AC3E}">
        <p14:creationId xmlns:p14="http://schemas.microsoft.com/office/powerpoint/2010/main" val="333808802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jp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0" y="0"/>
            <a:ext cx="176732" cy="5715000"/>
          </a:xfrm>
          <a:prstGeom prst="rect">
            <a:avLst/>
          </a:prstGeom>
        </p:spPr>
      </p:pic>
      <p:sp>
        <p:nvSpPr>
          <p:cNvPr id="2" name="Title Placeholder 1"/>
          <p:cNvSpPr>
            <a:spLocks noGrp="1"/>
          </p:cNvSpPr>
          <p:nvPr>
            <p:ph type="title"/>
          </p:nvPr>
        </p:nvSpPr>
        <p:spPr>
          <a:xfrm>
            <a:off x="594360" y="402168"/>
            <a:ext cx="8155940" cy="476250"/>
          </a:xfrm>
          <a:prstGeom prst="rect">
            <a:avLst/>
          </a:prstGeom>
        </p:spPr>
        <p:txBody>
          <a:bodyPr vert="horz" wrap="square" lIns="91440" tIns="0" rIns="9144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94360" y="1656080"/>
            <a:ext cx="8155940" cy="33985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auto">
          <a:xfrm>
            <a:off x="8877554" y="5488746"/>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tx2"/>
                </a:solidFill>
              </a:rPr>
              <a:pPr algn="ctr" defTabSz="914400">
                <a:spcBef>
                  <a:spcPts val="0"/>
                </a:spcBef>
              </a:pPr>
              <a:t>‹Nº›</a:t>
            </a:fld>
            <a:endParaRPr lang="en-US" sz="900" b="0" dirty="0">
              <a:solidFill>
                <a:schemeClr val="tx2"/>
              </a:solidFill>
            </a:endParaRPr>
          </a:p>
        </p:txBody>
      </p:sp>
      <p:sp>
        <p:nvSpPr>
          <p:cNvPr id="12" name="Rectangle 10"/>
          <p:cNvSpPr>
            <a:spLocks noChangeArrowheads="1"/>
          </p:cNvSpPr>
          <p:nvPr/>
        </p:nvSpPr>
        <p:spPr bwMode="gray">
          <a:xfrm rot="16200000">
            <a:off x="-1700358" y="3653467"/>
            <a:ext cx="35573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2017 The Nielsen Company</a:t>
            </a:r>
            <a:r>
              <a:rPr lang="en-US" sz="600" baseline="0" dirty="0">
                <a:solidFill>
                  <a:schemeClr val="bg1"/>
                </a:solidFill>
                <a:latin typeface="+mn-lt"/>
                <a:cs typeface="Calibri" charset="0"/>
              </a:rPr>
              <a:t> </a:t>
            </a:r>
            <a:r>
              <a:rPr lang="en-US" sz="600" dirty="0">
                <a:solidFill>
                  <a:schemeClr val="bg1"/>
                </a:solidFill>
                <a:latin typeface="+mn-lt"/>
                <a:cs typeface="Calibri" charset="0"/>
              </a:rPr>
              <a:t>(US), LLC. Confidential and proprietary. Do not distribute.</a:t>
            </a:r>
          </a:p>
        </p:txBody>
      </p:sp>
      <p:pic>
        <p:nvPicPr>
          <p:cNvPr id="13" name="Picture 12"/>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8610636" y="0"/>
            <a:ext cx="236347" cy="377680"/>
          </a:xfrm>
          <a:prstGeom prst="rect">
            <a:avLst/>
          </a:prstGeom>
        </p:spPr>
      </p:pic>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Lst>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hyperlink" Target="https://preparalapapa.com/recetas-de-papa/" TargetMode="Externa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jpeg"/><Relationship Id="rId10" Type="http://schemas.openxmlformats.org/officeDocument/2006/relationships/image" Target="../media/image42.png"/><Relationship Id="rId4" Type="http://schemas.openxmlformats.org/officeDocument/2006/relationships/image" Target="../media/image37.jpe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3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s-CO" dirty="0" err="1"/>
              <a:t>Fedepapa</a:t>
            </a:r>
            <a:r>
              <a:rPr lang="es-CO" dirty="0"/>
              <a:t> - 2019</a:t>
            </a:r>
          </a:p>
        </p:txBody>
      </p:sp>
      <p:sp>
        <p:nvSpPr>
          <p:cNvPr id="3" name="Text Placeholder 2"/>
          <p:cNvSpPr>
            <a:spLocks noGrp="1"/>
          </p:cNvSpPr>
          <p:nvPr>
            <p:ph type="body" idx="17"/>
          </p:nvPr>
        </p:nvSpPr>
        <p:spPr/>
        <p:txBody>
          <a:bodyPr/>
          <a:lstStyle/>
          <a:p>
            <a:endParaRPr lang="es-CO" dirty="0"/>
          </a:p>
        </p:txBody>
      </p:sp>
      <p:sp>
        <p:nvSpPr>
          <p:cNvPr id="4" name="Title 3"/>
          <p:cNvSpPr>
            <a:spLocks noGrp="1"/>
          </p:cNvSpPr>
          <p:nvPr>
            <p:ph type="ctrTitle"/>
          </p:nvPr>
        </p:nvSpPr>
        <p:spPr/>
        <p:txBody>
          <a:bodyPr/>
          <a:lstStyle/>
          <a:p>
            <a:r>
              <a:rPr lang="es-CO" dirty="0"/>
              <a:t>Inventario papa 11 principales ciudades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287" y="4585692"/>
            <a:ext cx="1724177" cy="97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67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196"/>
            <a:ext cx="8166672" cy="482130"/>
          </a:xfrm>
        </p:spPr>
        <p:txBody>
          <a:bodyPr/>
          <a:lstStyle/>
          <a:p>
            <a:r>
              <a:rPr lang="es-CO" dirty="0"/>
              <a:t>Frecuencia de compra </a:t>
            </a:r>
            <a:r>
              <a:rPr lang="es-CO" sz="1800" dirty="0"/>
              <a:t>(VECES X MES)</a:t>
            </a:r>
            <a:endParaRPr lang="es-CO" dirty="0"/>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553244"/>
            <a:ext cx="8165592" cy="262599"/>
          </a:xfrm>
        </p:spPr>
        <p:txBody>
          <a:bodyPr/>
          <a:lstStyle/>
          <a:p>
            <a:r>
              <a:rPr lang="es-CO" sz="1600" dirty="0"/>
              <a:t>En todas las ciudades vemos una mayor frecuencia de compra, siendo destacable lo que se ve en Bogotá y B/manga</a:t>
            </a:r>
          </a:p>
        </p:txBody>
      </p:sp>
      <p:graphicFrame>
        <p:nvGraphicFramePr>
          <p:cNvPr id="5" name="Chart 4"/>
          <p:cNvGraphicFramePr/>
          <p:nvPr>
            <p:extLst>
              <p:ext uri="{D42A27DB-BD31-4B8C-83A1-F6EECF244321}">
                <p14:modId xmlns:p14="http://schemas.microsoft.com/office/powerpoint/2010/main" val="3799021256"/>
              </p:ext>
            </p:extLst>
          </p:nvPr>
        </p:nvGraphicFramePr>
        <p:xfrm>
          <a:off x="683568" y="1273324"/>
          <a:ext cx="8208912"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828320585"/>
              </p:ext>
            </p:extLst>
          </p:nvPr>
        </p:nvGraphicFramePr>
        <p:xfrm>
          <a:off x="683568" y="3433564"/>
          <a:ext cx="820891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47664" y="1273324"/>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10" name="TextBox 9"/>
          <p:cNvSpPr txBox="1"/>
          <p:nvPr/>
        </p:nvSpPr>
        <p:spPr>
          <a:xfrm>
            <a:off x="2915816" y="1277171"/>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21%</a:t>
            </a:r>
          </a:p>
        </p:txBody>
      </p:sp>
      <p:sp>
        <p:nvSpPr>
          <p:cNvPr id="11" name="TextBox 10"/>
          <p:cNvSpPr txBox="1"/>
          <p:nvPr/>
        </p:nvSpPr>
        <p:spPr>
          <a:xfrm>
            <a:off x="4211960" y="127332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12%</a:t>
            </a:r>
          </a:p>
        </p:txBody>
      </p:sp>
      <p:sp>
        <p:nvSpPr>
          <p:cNvPr id="12" name="TextBox 11"/>
          <p:cNvSpPr txBox="1"/>
          <p:nvPr/>
        </p:nvSpPr>
        <p:spPr>
          <a:xfrm>
            <a:off x="5508104" y="127332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7%</a:t>
            </a:r>
          </a:p>
        </p:txBody>
      </p:sp>
      <p:sp>
        <p:nvSpPr>
          <p:cNvPr id="13" name="TextBox 12"/>
          <p:cNvSpPr txBox="1"/>
          <p:nvPr/>
        </p:nvSpPr>
        <p:spPr>
          <a:xfrm>
            <a:off x="7072087" y="127332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5%</a:t>
            </a:r>
          </a:p>
        </p:txBody>
      </p:sp>
      <p:sp>
        <p:nvSpPr>
          <p:cNvPr id="14" name="TextBox 13"/>
          <p:cNvSpPr txBox="1"/>
          <p:nvPr/>
        </p:nvSpPr>
        <p:spPr>
          <a:xfrm>
            <a:off x="1547664" y="3391825"/>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15" name="TextBox 14"/>
          <p:cNvSpPr txBox="1"/>
          <p:nvPr/>
        </p:nvSpPr>
        <p:spPr>
          <a:xfrm>
            <a:off x="2699792" y="3391825"/>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16" name="TextBox 15"/>
          <p:cNvSpPr txBox="1"/>
          <p:nvPr/>
        </p:nvSpPr>
        <p:spPr>
          <a:xfrm>
            <a:off x="3779912" y="3387978"/>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7" name="TextBox 16"/>
          <p:cNvSpPr txBox="1"/>
          <p:nvPr/>
        </p:nvSpPr>
        <p:spPr>
          <a:xfrm>
            <a:off x="4932040" y="338797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8" name="TextBox 17"/>
          <p:cNvSpPr txBox="1"/>
          <p:nvPr/>
        </p:nvSpPr>
        <p:spPr>
          <a:xfrm>
            <a:off x="7164288" y="338797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9" name="TextBox 18"/>
          <p:cNvSpPr txBox="1"/>
          <p:nvPr/>
        </p:nvSpPr>
        <p:spPr>
          <a:xfrm>
            <a:off x="5991967" y="3397181"/>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20" name="TextBox 19"/>
          <p:cNvSpPr txBox="1"/>
          <p:nvPr/>
        </p:nvSpPr>
        <p:spPr>
          <a:xfrm>
            <a:off x="254433" y="5461663"/>
            <a:ext cx="1797287" cy="173428"/>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Peso Ciudad en Volumen</a:t>
            </a:r>
          </a:p>
        </p:txBody>
      </p:sp>
      <p:sp>
        <p:nvSpPr>
          <p:cNvPr id="21" name="Down Arrow 20"/>
          <p:cNvSpPr/>
          <p:nvPr/>
        </p:nvSpPr>
        <p:spPr>
          <a:xfrm flipV="1">
            <a:off x="2073833" y="1298777"/>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Down Arrow 21"/>
          <p:cNvSpPr/>
          <p:nvPr/>
        </p:nvSpPr>
        <p:spPr>
          <a:xfrm rot="10800000" flipV="1">
            <a:off x="1955963" y="343356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Down Arrow 22"/>
          <p:cNvSpPr/>
          <p:nvPr/>
        </p:nvSpPr>
        <p:spPr>
          <a:xfrm flipV="1">
            <a:off x="3419872" y="127332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4" name="Down Arrow 23"/>
          <p:cNvSpPr/>
          <p:nvPr/>
        </p:nvSpPr>
        <p:spPr>
          <a:xfrm flipV="1">
            <a:off x="4716016" y="128519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Down Arrow 24"/>
          <p:cNvSpPr/>
          <p:nvPr/>
        </p:nvSpPr>
        <p:spPr>
          <a:xfrm flipV="1">
            <a:off x="5892652" y="129707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Down Arrow 25"/>
          <p:cNvSpPr/>
          <p:nvPr/>
        </p:nvSpPr>
        <p:spPr>
          <a:xfrm flipV="1">
            <a:off x="7524328" y="127332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7" name="Down Arrow 26"/>
          <p:cNvSpPr/>
          <p:nvPr/>
        </p:nvSpPr>
        <p:spPr>
          <a:xfrm flipV="1">
            <a:off x="3108090" y="339888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Down Arrow 27"/>
          <p:cNvSpPr/>
          <p:nvPr/>
        </p:nvSpPr>
        <p:spPr>
          <a:xfrm flipV="1">
            <a:off x="4199073" y="339793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9" name="Down Arrow 28"/>
          <p:cNvSpPr/>
          <p:nvPr/>
        </p:nvSpPr>
        <p:spPr>
          <a:xfrm flipV="1">
            <a:off x="5351201" y="3397181"/>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0" name="Down Arrow 29"/>
          <p:cNvSpPr/>
          <p:nvPr/>
        </p:nvSpPr>
        <p:spPr>
          <a:xfrm flipV="1">
            <a:off x="6431321" y="340981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1" name="Down Arrow 30"/>
          <p:cNvSpPr/>
          <p:nvPr/>
        </p:nvSpPr>
        <p:spPr>
          <a:xfrm flipV="1">
            <a:off x="7583449" y="339888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7471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61063"/>
            <a:ext cx="8166672" cy="482130"/>
          </a:xfrm>
        </p:spPr>
        <p:txBody>
          <a:bodyPr/>
          <a:lstStyle/>
          <a:p>
            <a:r>
              <a:rPr lang="es-CO" dirty="0"/>
              <a:t>Volumen por acto de compra</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565119"/>
            <a:ext cx="8165592" cy="262599"/>
          </a:xfrm>
        </p:spPr>
        <p:txBody>
          <a:bodyPr/>
          <a:lstStyle/>
          <a:p>
            <a:r>
              <a:rPr lang="es-CO" sz="1400" dirty="0"/>
              <a:t>Sin embargo aunque las principales ciudades se acercan más veces a los PDV a comprar no compran con la misma intensidad que lo hacían antes</a:t>
            </a:r>
          </a:p>
        </p:txBody>
      </p:sp>
      <p:graphicFrame>
        <p:nvGraphicFramePr>
          <p:cNvPr id="5" name="Chart 4"/>
          <p:cNvGraphicFramePr/>
          <p:nvPr>
            <p:extLst>
              <p:ext uri="{D42A27DB-BD31-4B8C-83A1-F6EECF244321}">
                <p14:modId xmlns:p14="http://schemas.microsoft.com/office/powerpoint/2010/main" val="1873971653"/>
              </p:ext>
            </p:extLst>
          </p:nvPr>
        </p:nvGraphicFramePr>
        <p:xfrm>
          <a:off x="683568" y="1273324"/>
          <a:ext cx="8208912"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881972255"/>
              </p:ext>
            </p:extLst>
          </p:nvPr>
        </p:nvGraphicFramePr>
        <p:xfrm>
          <a:off x="683568" y="3433564"/>
          <a:ext cx="820891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28942" y="1129308"/>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10" name="TextBox 9"/>
          <p:cNvSpPr txBox="1"/>
          <p:nvPr/>
        </p:nvSpPr>
        <p:spPr>
          <a:xfrm>
            <a:off x="3131840" y="1133155"/>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21%</a:t>
            </a:r>
          </a:p>
        </p:txBody>
      </p:sp>
      <p:sp>
        <p:nvSpPr>
          <p:cNvPr id="11" name="TextBox 10"/>
          <p:cNvSpPr txBox="1"/>
          <p:nvPr/>
        </p:nvSpPr>
        <p:spPr>
          <a:xfrm>
            <a:off x="4427984" y="1129308"/>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12%</a:t>
            </a:r>
          </a:p>
        </p:txBody>
      </p:sp>
      <p:sp>
        <p:nvSpPr>
          <p:cNvPr id="12" name="TextBox 11"/>
          <p:cNvSpPr txBox="1"/>
          <p:nvPr/>
        </p:nvSpPr>
        <p:spPr>
          <a:xfrm>
            <a:off x="5796136" y="112930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7%</a:t>
            </a:r>
          </a:p>
        </p:txBody>
      </p:sp>
      <p:sp>
        <p:nvSpPr>
          <p:cNvPr id="13" name="TextBox 12"/>
          <p:cNvSpPr txBox="1"/>
          <p:nvPr/>
        </p:nvSpPr>
        <p:spPr>
          <a:xfrm>
            <a:off x="7072087" y="112930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5%</a:t>
            </a:r>
          </a:p>
        </p:txBody>
      </p:sp>
      <p:sp>
        <p:nvSpPr>
          <p:cNvPr id="14" name="TextBox 13"/>
          <p:cNvSpPr txBox="1"/>
          <p:nvPr/>
        </p:nvSpPr>
        <p:spPr>
          <a:xfrm>
            <a:off x="1671488" y="3391825"/>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15" name="TextBox 14"/>
          <p:cNvSpPr txBox="1"/>
          <p:nvPr/>
        </p:nvSpPr>
        <p:spPr>
          <a:xfrm>
            <a:off x="2699792" y="3391825"/>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16" name="TextBox 15"/>
          <p:cNvSpPr txBox="1"/>
          <p:nvPr/>
        </p:nvSpPr>
        <p:spPr>
          <a:xfrm>
            <a:off x="3851920" y="3387978"/>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7" name="TextBox 16"/>
          <p:cNvSpPr txBox="1"/>
          <p:nvPr/>
        </p:nvSpPr>
        <p:spPr>
          <a:xfrm>
            <a:off x="4911847" y="338797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8" name="TextBox 17"/>
          <p:cNvSpPr txBox="1"/>
          <p:nvPr/>
        </p:nvSpPr>
        <p:spPr>
          <a:xfrm>
            <a:off x="7236296" y="338797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9" name="TextBox 18"/>
          <p:cNvSpPr txBox="1"/>
          <p:nvPr/>
        </p:nvSpPr>
        <p:spPr>
          <a:xfrm>
            <a:off x="6084168" y="3397181"/>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20" name="TextBox 19"/>
          <p:cNvSpPr txBox="1"/>
          <p:nvPr/>
        </p:nvSpPr>
        <p:spPr>
          <a:xfrm>
            <a:off x="254433" y="5461663"/>
            <a:ext cx="1797287" cy="173428"/>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Peso Ciudad en Volumen</a:t>
            </a:r>
          </a:p>
        </p:txBody>
      </p:sp>
      <p:sp>
        <p:nvSpPr>
          <p:cNvPr id="21" name="Down Arrow 20"/>
          <p:cNvSpPr/>
          <p:nvPr/>
        </p:nvSpPr>
        <p:spPr>
          <a:xfrm rot="10800000" flipV="1">
            <a:off x="2254857" y="1202260"/>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Down Arrow 21"/>
          <p:cNvSpPr/>
          <p:nvPr/>
        </p:nvSpPr>
        <p:spPr>
          <a:xfrm rot="10800000" flipV="1">
            <a:off x="6239047" y="12013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Down Arrow 22"/>
          <p:cNvSpPr/>
          <p:nvPr/>
        </p:nvSpPr>
        <p:spPr>
          <a:xfrm rot="10800000" flipV="1">
            <a:off x="7524328" y="1201317"/>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4" name="Down Arrow 23"/>
          <p:cNvSpPr/>
          <p:nvPr/>
        </p:nvSpPr>
        <p:spPr>
          <a:xfrm rot="10800000" flipV="1">
            <a:off x="5364088" y="34590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Down Arrow 24"/>
          <p:cNvSpPr/>
          <p:nvPr/>
        </p:nvSpPr>
        <p:spPr>
          <a:xfrm flipV="1">
            <a:off x="3623009" y="112930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Down Arrow 25"/>
          <p:cNvSpPr/>
          <p:nvPr/>
        </p:nvSpPr>
        <p:spPr>
          <a:xfrm flipV="1">
            <a:off x="4991161" y="112930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7" name="Down Arrow 26"/>
          <p:cNvSpPr/>
          <p:nvPr/>
        </p:nvSpPr>
        <p:spPr>
          <a:xfrm flipV="1">
            <a:off x="4235710" y="340905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Down Arrow 27"/>
          <p:cNvSpPr/>
          <p:nvPr/>
        </p:nvSpPr>
        <p:spPr>
          <a:xfrm flipV="1">
            <a:off x="3131840" y="340981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9" name="Down Arrow 28"/>
          <p:cNvSpPr/>
          <p:nvPr/>
        </p:nvSpPr>
        <p:spPr>
          <a:xfrm flipV="1">
            <a:off x="2075470" y="3423392"/>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0" name="Down Arrow 29"/>
          <p:cNvSpPr/>
          <p:nvPr/>
        </p:nvSpPr>
        <p:spPr>
          <a:xfrm flipV="1">
            <a:off x="6503329" y="342168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1" name="Down Arrow 30"/>
          <p:cNvSpPr/>
          <p:nvPr/>
        </p:nvSpPr>
        <p:spPr>
          <a:xfrm flipV="1">
            <a:off x="7668344" y="342168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8670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15130"/>
            <a:ext cx="8166672" cy="482130"/>
          </a:xfrm>
        </p:spPr>
        <p:txBody>
          <a:bodyPr/>
          <a:lstStyle/>
          <a:p>
            <a:r>
              <a:rPr lang="es-CO" sz="2800" dirty="0"/>
              <a:t>Preliminar oportunidades por ciudad</a:t>
            </a:r>
          </a:p>
        </p:txBody>
      </p:sp>
      <p:sp>
        <p:nvSpPr>
          <p:cNvPr id="4" name="Text Placeholder 3"/>
          <p:cNvSpPr>
            <a:spLocks noGrp="1"/>
          </p:cNvSpPr>
          <p:nvPr>
            <p:ph type="body" idx="16"/>
          </p:nvPr>
        </p:nvSpPr>
        <p:spPr>
          <a:xfrm>
            <a:off x="594360" y="721010"/>
            <a:ext cx="8165592" cy="262599"/>
          </a:xfrm>
        </p:spPr>
        <p:txBody>
          <a:bodyPr/>
          <a:lstStyle/>
          <a:p>
            <a:endParaRPr lang="es-CO"/>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96" y="1246361"/>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187" y="1246614"/>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260810"/>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908" y="1260810"/>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100" y="1260810"/>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247011" y="1849388"/>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0" name="Oval 49"/>
          <p:cNvSpPr/>
          <p:nvPr/>
        </p:nvSpPr>
        <p:spPr>
          <a:xfrm>
            <a:off x="2794538" y="168162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1" name="Oval 50"/>
          <p:cNvSpPr/>
          <p:nvPr/>
        </p:nvSpPr>
        <p:spPr>
          <a:xfrm>
            <a:off x="4366837" y="199416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2" name="Oval 51"/>
          <p:cNvSpPr/>
          <p:nvPr/>
        </p:nvSpPr>
        <p:spPr>
          <a:xfrm>
            <a:off x="6357283" y="170143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3" name="Oval 52"/>
          <p:cNvSpPr/>
          <p:nvPr/>
        </p:nvSpPr>
        <p:spPr>
          <a:xfrm>
            <a:off x="7941203" y="138889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0" name="Down Arrow 59"/>
          <p:cNvSpPr/>
          <p:nvPr/>
        </p:nvSpPr>
        <p:spPr>
          <a:xfrm flipV="1">
            <a:off x="863979" y="2893125"/>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1" name="Down Arrow 60"/>
          <p:cNvSpPr/>
          <p:nvPr/>
        </p:nvSpPr>
        <p:spPr>
          <a:xfrm rot="10800000" flipV="1">
            <a:off x="1474656" y="2918578"/>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2" name="Down Arrow 61"/>
          <p:cNvSpPr/>
          <p:nvPr/>
        </p:nvSpPr>
        <p:spPr>
          <a:xfrm flipV="1">
            <a:off x="1175761" y="2893125"/>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7" name="TextBox 36"/>
          <p:cNvSpPr txBox="1"/>
          <p:nvPr/>
        </p:nvSpPr>
        <p:spPr>
          <a:xfrm>
            <a:off x="827584" y="2628843"/>
            <a:ext cx="971741" cy="307777"/>
          </a:xfrm>
          <a:prstGeom prst="rect">
            <a:avLst/>
          </a:prstGeom>
          <a:noFill/>
        </p:spPr>
        <p:txBody>
          <a:bodyPr wrap="none" rtlCol="0">
            <a:spAutoFit/>
          </a:bodyPr>
          <a:lstStyle/>
          <a:p>
            <a:r>
              <a:rPr lang="es-CO" sz="1400" b="1" dirty="0"/>
              <a:t>BOGOTÁ</a:t>
            </a:r>
          </a:p>
        </p:txBody>
      </p:sp>
      <p:sp>
        <p:nvSpPr>
          <p:cNvPr id="66" name="Down Arrow 65"/>
          <p:cNvSpPr/>
          <p:nvPr/>
        </p:nvSpPr>
        <p:spPr>
          <a:xfrm flipV="1">
            <a:off x="2882489"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7" name="TextBox 66"/>
          <p:cNvSpPr txBox="1"/>
          <p:nvPr/>
        </p:nvSpPr>
        <p:spPr>
          <a:xfrm>
            <a:off x="2534312" y="2641476"/>
            <a:ext cx="1101584" cy="307777"/>
          </a:xfrm>
          <a:prstGeom prst="rect">
            <a:avLst/>
          </a:prstGeom>
          <a:noFill/>
        </p:spPr>
        <p:txBody>
          <a:bodyPr wrap="none" rtlCol="0">
            <a:spAutoFit/>
          </a:bodyPr>
          <a:lstStyle/>
          <a:p>
            <a:r>
              <a:rPr lang="es-CO" sz="1400" b="1" dirty="0"/>
              <a:t>MEDELLÍN</a:t>
            </a:r>
          </a:p>
        </p:txBody>
      </p:sp>
      <p:sp>
        <p:nvSpPr>
          <p:cNvPr id="68" name="Down Arrow 67"/>
          <p:cNvSpPr/>
          <p:nvPr/>
        </p:nvSpPr>
        <p:spPr>
          <a:xfrm flipV="1">
            <a:off x="4259962"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0" name="Down Arrow 69"/>
          <p:cNvSpPr/>
          <p:nvPr/>
        </p:nvSpPr>
        <p:spPr>
          <a:xfrm flipV="1">
            <a:off x="4571744"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1" name="TextBox 70"/>
          <p:cNvSpPr txBox="1"/>
          <p:nvPr/>
        </p:nvSpPr>
        <p:spPr>
          <a:xfrm>
            <a:off x="4376234" y="2641476"/>
            <a:ext cx="603050" cy="307777"/>
          </a:xfrm>
          <a:prstGeom prst="rect">
            <a:avLst/>
          </a:prstGeom>
          <a:noFill/>
        </p:spPr>
        <p:txBody>
          <a:bodyPr wrap="none" rtlCol="0">
            <a:spAutoFit/>
          </a:bodyPr>
          <a:lstStyle/>
          <a:p>
            <a:r>
              <a:rPr lang="es-CO" sz="1400" b="1" dirty="0"/>
              <a:t>CALI</a:t>
            </a:r>
          </a:p>
        </p:txBody>
      </p:sp>
      <p:sp>
        <p:nvSpPr>
          <p:cNvPr id="72" name="Down Arrow 71"/>
          <p:cNvSpPr/>
          <p:nvPr/>
        </p:nvSpPr>
        <p:spPr>
          <a:xfrm flipV="1">
            <a:off x="5965674"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3" name="Down Arrow 72"/>
          <p:cNvSpPr/>
          <p:nvPr/>
        </p:nvSpPr>
        <p:spPr>
          <a:xfrm rot="10800000" flipV="1">
            <a:off x="6576351" y="2931211"/>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4" name="Down Arrow 73"/>
          <p:cNvSpPr/>
          <p:nvPr/>
        </p:nvSpPr>
        <p:spPr>
          <a:xfrm flipV="1">
            <a:off x="6277456"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5" name="TextBox 74"/>
          <p:cNvSpPr txBox="1"/>
          <p:nvPr/>
        </p:nvSpPr>
        <p:spPr>
          <a:xfrm>
            <a:off x="5905529" y="2641476"/>
            <a:ext cx="1042273" cy="307777"/>
          </a:xfrm>
          <a:prstGeom prst="rect">
            <a:avLst/>
          </a:prstGeom>
          <a:noFill/>
        </p:spPr>
        <p:txBody>
          <a:bodyPr wrap="none" rtlCol="0">
            <a:spAutoFit/>
          </a:bodyPr>
          <a:lstStyle/>
          <a:p>
            <a:r>
              <a:rPr lang="es-CO" sz="1400" b="1" dirty="0"/>
              <a:t>B/MANGA</a:t>
            </a:r>
          </a:p>
        </p:txBody>
      </p:sp>
      <p:sp>
        <p:nvSpPr>
          <p:cNvPr id="77" name="Down Arrow 76"/>
          <p:cNvSpPr/>
          <p:nvPr/>
        </p:nvSpPr>
        <p:spPr>
          <a:xfrm rot="10800000" flipV="1">
            <a:off x="8364485" y="2931211"/>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8" name="Down Arrow 77"/>
          <p:cNvSpPr/>
          <p:nvPr/>
        </p:nvSpPr>
        <p:spPr>
          <a:xfrm flipV="1">
            <a:off x="8065590"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9" name="TextBox 78"/>
          <p:cNvSpPr txBox="1"/>
          <p:nvPr/>
        </p:nvSpPr>
        <p:spPr>
          <a:xfrm>
            <a:off x="7717413" y="2641476"/>
            <a:ext cx="1031051" cy="307777"/>
          </a:xfrm>
          <a:prstGeom prst="rect">
            <a:avLst/>
          </a:prstGeom>
          <a:noFill/>
        </p:spPr>
        <p:txBody>
          <a:bodyPr wrap="none" rtlCol="0">
            <a:spAutoFit/>
          </a:bodyPr>
          <a:lstStyle/>
          <a:p>
            <a:r>
              <a:rPr lang="es-CO" sz="1400" b="1" dirty="0"/>
              <a:t>B/QUILLA</a:t>
            </a:r>
          </a:p>
        </p:txBody>
      </p:sp>
      <p:sp>
        <p:nvSpPr>
          <p:cNvPr id="49" name="Rounded Rectangle 48"/>
          <p:cNvSpPr/>
          <p:nvPr/>
        </p:nvSpPr>
        <p:spPr>
          <a:xfrm>
            <a:off x="2616842" y="2965379"/>
            <a:ext cx="218900" cy="84395"/>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1" name="Down Arrow 80"/>
          <p:cNvSpPr/>
          <p:nvPr/>
        </p:nvSpPr>
        <p:spPr>
          <a:xfrm flipV="1">
            <a:off x="3168739"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2" name="Down Arrow 81"/>
          <p:cNvSpPr/>
          <p:nvPr/>
        </p:nvSpPr>
        <p:spPr>
          <a:xfrm flipV="1">
            <a:off x="4870639"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3" name="Down Arrow 82"/>
          <p:cNvSpPr/>
          <p:nvPr/>
        </p:nvSpPr>
        <p:spPr>
          <a:xfrm rot="10800000" flipV="1">
            <a:off x="7764102" y="2929508"/>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3" name="Rounded Rectangle 62"/>
          <p:cNvSpPr/>
          <p:nvPr/>
        </p:nvSpPr>
        <p:spPr>
          <a:xfrm>
            <a:off x="467544" y="3289548"/>
            <a:ext cx="1656184" cy="2232248"/>
          </a:xfrm>
          <a:prstGeom prst="round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Oportunidad de trabajar, el volumen por acto de compra, por medio de nuevas recetas, ocasiones de consumo, preparaciones </a:t>
            </a:r>
            <a:r>
              <a:rPr lang="es-CO" sz="1200" dirty="0" err="1"/>
              <a:t>etc</a:t>
            </a:r>
            <a:endParaRPr lang="es-CO" sz="1200" dirty="0"/>
          </a:p>
        </p:txBody>
      </p:sp>
      <p:sp>
        <p:nvSpPr>
          <p:cNvPr id="109" name="Rounded Rectangle 108"/>
          <p:cNvSpPr/>
          <p:nvPr/>
        </p:nvSpPr>
        <p:spPr>
          <a:xfrm>
            <a:off x="5652120" y="3289548"/>
            <a:ext cx="1656184" cy="2232248"/>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dirty="0"/>
              <a:t>En B/manga los nuevos hogares a pesar de no comprar una mayor cantidad compensan con el volumen extra que generan</a:t>
            </a:r>
          </a:p>
        </p:txBody>
      </p:sp>
      <p:sp>
        <p:nvSpPr>
          <p:cNvPr id="110" name="Rounded Rectangle 109"/>
          <p:cNvSpPr/>
          <p:nvPr/>
        </p:nvSpPr>
        <p:spPr>
          <a:xfrm>
            <a:off x="7380312" y="3289548"/>
            <a:ext cx="1656184" cy="2232248"/>
          </a:xfrm>
          <a:prstGeom prst="round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Oportunidad de trabajar en la penetración en la ciudad, comunicando temas de beneficios, propiedades </a:t>
            </a:r>
            <a:r>
              <a:rPr lang="es-CO" sz="1200" dirty="0" err="1"/>
              <a:t>etc</a:t>
            </a:r>
            <a:endParaRPr lang="es-CO" sz="1200" dirty="0"/>
          </a:p>
        </p:txBody>
      </p:sp>
      <p:sp>
        <p:nvSpPr>
          <p:cNvPr id="111" name="Rounded Rectangle 110"/>
          <p:cNvSpPr/>
          <p:nvPr/>
        </p:nvSpPr>
        <p:spPr>
          <a:xfrm>
            <a:off x="2195736" y="3289548"/>
            <a:ext cx="1656184" cy="2232248"/>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dirty="0"/>
              <a:t>Medellín es la ciudad de mayor crecimiento, por lo que es importante mantener comunicación constante para mantener una alta recordación</a:t>
            </a:r>
          </a:p>
        </p:txBody>
      </p:sp>
      <p:sp>
        <p:nvSpPr>
          <p:cNvPr id="112" name="Rounded Rectangle 111"/>
          <p:cNvSpPr/>
          <p:nvPr/>
        </p:nvSpPr>
        <p:spPr>
          <a:xfrm>
            <a:off x="3923928" y="3289548"/>
            <a:ext cx="1656184" cy="2232248"/>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dirty="0"/>
              <a:t>Cali con un menor nivel de consumo también es una ciudad que debemos defender junto con Medellín con comunicación para mantener vigente el consumo</a:t>
            </a:r>
          </a:p>
        </p:txBody>
      </p:sp>
      <p:sp>
        <p:nvSpPr>
          <p:cNvPr id="6" name="TextBox 5"/>
          <p:cNvSpPr txBox="1"/>
          <p:nvPr/>
        </p:nvSpPr>
        <p:spPr>
          <a:xfrm>
            <a:off x="185794" y="5486171"/>
            <a:ext cx="2465740" cy="253916"/>
          </a:xfrm>
          <a:prstGeom prst="rect">
            <a:avLst/>
          </a:prstGeom>
          <a:noFill/>
        </p:spPr>
        <p:txBody>
          <a:bodyPr wrap="none" rtlCol="0">
            <a:spAutoFit/>
          </a:bodyPr>
          <a:lstStyle/>
          <a:p>
            <a:r>
              <a:rPr lang="es-CO" sz="1050" dirty="0"/>
              <a:t>Penetración – Frecuencia - Intensidad</a:t>
            </a:r>
          </a:p>
        </p:txBody>
      </p:sp>
    </p:spTree>
    <p:extLst>
      <p:ext uri="{BB962C8B-B14F-4D97-AF65-F5344CB8AC3E}">
        <p14:creationId xmlns:p14="http://schemas.microsoft.com/office/powerpoint/2010/main" val="339122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2800" dirty="0"/>
              <a:t>Preliminar oportunidades por ciudad</a:t>
            </a:r>
          </a:p>
        </p:txBody>
      </p:sp>
      <p:sp>
        <p:nvSpPr>
          <p:cNvPr id="3" name="Text Placeholder 2"/>
          <p:cNvSpPr>
            <a:spLocks noGrp="1"/>
          </p:cNvSpPr>
          <p:nvPr>
            <p:ph type="body" idx="15"/>
          </p:nvPr>
        </p:nvSpPr>
        <p:spPr>
          <a:xfrm>
            <a:off x="323528" y="5170240"/>
            <a:ext cx="8165592" cy="304800"/>
          </a:xfrm>
        </p:spPr>
        <p:txBody>
          <a:bodyPr/>
          <a:lstStyle/>
          <a:p>
            <a:endParaRPr lang="es-CO"/>
          </a:p>
        </p:txBody>
      </p:sp>
      <p:sp>
        <p:nvSpPr>
          <p:cNvPr id="4" name="Text Placeholder 3"/>
          <p:cNvSpPr>
            <a:spLocks noGrp="1"/>
          </p:cNvSpPr>
          <p:nvPr>
            <p:ph type="body" idx="16"/>
          </p:nvPr>
        </p:nvSpPr>
        <p:spPr>
          <a:xfrm>
            <a:off x="594360" y="769268"/>
            <a:ext cx="8165592" cy="262599"/>
          </a:xfrm>
        </p:spPr>
        <p:txBody>
          <a:bodyPr/>
          <a:lstStyle/>
          <a:p>
            <a:endParaRPr lang="es-CO"/>
          </a:p>
        </p:txBody>
      </p:sp>
      <p:pic>
        <p:nvPicPr>
          <p:cNvPr id="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818" y="1204432"/>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204685"/>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218881"/>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796" y="1218881"/>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7211" y="1218881"/>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108" y="1218881"/>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Oval 53"/>
          <p:cNvSpPr/>
          <p:nvPr/>
        </p:nvSpPr>
        <p:spPr>
          <a:xfrm>
            <a:off x="900350" y="1411794"/>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5" name="Oval 54"/>
          <p:cNvSpPr/>
          <p:nvPr/>
        </p:nvSpPr>
        <p:spPr>
          <a:xfrm>
            <a:off x="2288196" y="1767136"/>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6" name="Oval 55"/>
          <p:cNvSpPr/>
          <p:nvPr/>
        </p:nvSpPr>
        <p:spPr>
          <a:xfrm>
            <a:off x="3671265" y="1827269"/>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7" name="Oval 56"/>
          <p:cNvSpPr/>
          <p:nvPr/>
        </p:nvSpPr>
        <p:spPr>
          <a:xfrm>
            <a:off x="5193280" y="1843084"/>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8" name="Oval 57"/>
          <p:cNvSpPr/>
          <p:nvPr/>
        </p:nvSpPr>
        <p:spPr>
          <a:xfrm>
            <a:off x="6662939" y="1286830"/>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9" name="Oval 58"/>
          <p:cNvSpPr/>
          <p:nvPr/>
        </p:nvSpPr>
        <p:spPr>
          <a:xfrm>
            <a:off x="7956376" y="1839144"/>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7" name="TextBox 86"/>
          <p:cNvSpPr txBox="1"/>
          <p:nvPr/>
        </p:nvSpPr>
        <p:spPr>
          <a:xfrm>
            <a:off x="611560" y="2623297"/>
            <a:ext cx="883575" cy="307777"/>
          </a:xfrm>
          <a:prstGeom prst="rect">
            <a:avLst/>
          </a:prstGeom>
          <a:noFill/>
        </p:spPr>
        <p:txBody>
          <a:bodyPr wrap="none" rtlCol="0">
            <a:spAutoFit/>
          </a:bodyPr>
          <a:lstStyle/>
          <a:p>
            <a:r>
              <a:rPr lang="es-CO" sz="1400" b="1" dirty="0"/>
              <a:t>C/GENA</a:t>
            </a:r>
          </a:p>
        </p:txBody>
      </p:sp>
      <p:sp>
        <p:nvSpPr>
          <p:cNvPr id="88" name="Down Arrow 87"/>
          <p:cNvSpPr/>
          <p:nvPr/>
        </p:nvSpPr>
        <p:spPr>
          <a:xfrm flipV="1">
            <a:off x="2338740" y="287570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9" name="Down Arrow 88"/>
          <p:cNvSpPr/>
          <p:nvPr/>
        </p:nvSpPr>
        <p:spPr>
          <a:xfrm rot="10800000" flipV="1">
            <a:off x="2049950" y="2901157"/>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0" name="Down Arrow 89"/>
          <p:cNvSpPr/>
          <p:nvPr/>
        </p:nvSpPr>
        <p:spPr>
          <a:xfrm flipV="1">
            <a:off x="2650522" y="287570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1" name="TextBox 90"/>
          <p:cNvSpPr txBox="1"/>
          <p:nvPr/>
        </p:nvSpPr>
        <p:spPr>
          <a:xfrm>
            <a:off x="2016083" y="2611422"/>
            <a:ext cx="984565" cy="307777"/>
          </a:xfrm>
          <a:prstGeom prst="rect">
            <a:avLst/>
          </a:prstGeom>
          <a:noFill/>
        </p:spPr>
        <p:txBody>
          <a:bodyPr wrap="none" rtlCol="0">
            <a:spAutoFit/>
          </a:bodyPr>
          <a:lstStyle/>
          <a:p>
            <a:r>
              <a:rPr lang="es-CO" sz="1400" b="1" dirty="0"/>
              <a:t>PEREIRA</a:t>
            </a:r>
          </a:p>
        </p:txBody>
      </p:sp>
      <p:sp>
        <p:nvSpPr>
          <p:cNvPr id="92" name="Down Arrow 91"/>
          <p:cNvSpPr/>
          <p:nvPr/>
        </p:nvSpPr>
        <p:spPr>
          <a:xfrm flipV="1">
            <a:off x="3503511" y="287570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4" name="Down Arrow 93"/>
          <p:cNvSpPr/>
          <p:nvPr/>
        </p:nvSpPr>
        <p:spPr>
          <a:xfrm flipV="1">
            <a:off x="3815293" y="287570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5" name="TextBox 94"/>
          <p:cNvSpPr txBox="1"/>
          <p:nvPr/>
        </p:nvSpPr>
        <p:spPr>
          <a:xfrm>
            <a:off x="3419872" y="2611422"/>
            <a:ext cx="1231427" cy="307777"/>
          </a:xfrm>
          <a:prstGeom prst="rect">
            <a:avLst/>
          </a:prstGeom>
          <a:noFill/>
        </p:spPr>
        <p:txBody>
          <a:bodyPr wrap="none" rtlCol="0">
            <a:spAutoFit/>
          </a:bodyPr>
          <a:lstStyle/>
          <a:p>
            <a:r>
              <a:rPr lang="es-CO" sz="1400" b="1" dirty="0"/>
              <a:t>MANIZALES</a:t>
            </a:r>
          </a:p>
        </p:txBody>
      </p:sp>
      <p:sp>
        <p:nvSpPr>
          <p:cNvPr id="97" name="Down Arrow 96"/>
          <p:cNvSpPr/>
          <p:nvPr/>
        </p:nvSpPr>
        <p:spPr>
          <a:xfrm rot="10800000" flipV="1">
            <a:off x="5603876" y="2913032"/>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8" name="Down Arrow 97"/>
          <p:cNvSpPr/>
          <p:nvPr/>
        </p:nvSpPr>
        <p:spPr>
          <a:xfrm flipV="1">
            <a:off x="5304981" y="288757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9" name="TextBox 98"/>
          <p:cNvSpPr txBox="1"/>
          <p:nvPr/>
        </p:nvSpPr>
        <p:spPr>
          <a:xfrm>
            <a:off x="4956804" y="2623297"/>
            <a:ext cx="883575" cy="307777"/>
          </a:xfrm>
          <a:prstGeom prst="rect">
            <a:avLst/>
          </a:prstGeom>
          <a:noFill/>
        </p:spPr>
        <p:txBody>
          <a:bodyPr wrap="none" rtlCol="0">
            <a:spAutoFit/>
          </a:bodyPr>
          <a:lstStyle/>
          <a:p>
            <a:r>
              <a:rPr lang="es-CO" sz="1400" b="1" dirty="0"/>
              <a:t>IBAGUE</a:t>
            </a:r>
          </a:p>
        </p:txBody>
      </p:sp>
      <p:sp>
        <p:nvSpPr>
          <p:cNvPr id="100" name="Down Arrow 99"/>
          <p:cNvSpPr/>
          <p:nvPr/>
        </p:nvSpPr>
        <p:spPr>
          <a:xfrm flipV="1">
            <a:off x="6678882" y="288757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1" name="Down Arrow 100"/>
          <p:cNvSpPr/>
          <p:nvPr/>
        </p:nvSpPr>
        <p:spPr>
          <a:xfrm rot="10800000" flipV="1">
            <a:off x="6372200" y="2913032"/>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2" name="Down Arrow 101"/>
          <p:cNvSpPr/>
          <p:nvPr/>
        </p:nvSpPr>
        <p:spPr>
          <a:xfrm flipV="1">
            <a:off x="6990664" y="288757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3" name="TextBox 102"/>
          <p:cNvSpPr txBox="1"/>
          <p:nvPr/>
        </p:nvSpPr>
        <p:spPr>
          <a:xfrm>
            <a:off x="6282447" y="2623297"/>
            <a:ext cx="1097865" cy="307777"/>
          </a:xfrm>
          <a:prstGeom prst="rect">
            <a:avLst/>
          </a:prstGeom>
          <a:noFill/>
        </p:spPr>
        <p:txBody>
          <a:bodyPr wrap="none" rtlCol="0">
            <a:spAutoFit/>
          </a:bodyPr>
          <a:lstStyle/>
          <a:p>
            <a:r>
              <a:rPr lang="es-CO" sz="1400" b="1" dirty="0"/>
              <a:t>ST MARTA</a:t>
            </a:r>
          </a:p>
        </p:txBody>
      </p:sp>
      <p:sp>
        <p:nvSpPr>
          <p:cNvPr id="104" name="Down Arrow 103"/>
          <p:cNvSpPr/>
          <p:nvPr/>
        </p:nvSpPr>
        <p:spPr>
          <a:xfrm flipV="1">
            <a:off x="7759002" y="288757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6" name="Down Arrow 105"/>
          <p:cNvSpPr/>
          <p:nvPr/>
        </p:nvSpPr>
        <p:spPr>
          <a:xfrm flipV="1">
            <a:off x="8070784" y="288757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7" name="TextBox 106"/>
          <p:cNvSpPr txBox="1"/>
          <p:nvPr/>
        </p:nvSpPr>
        <p:spPr>
          <a:xfrm>
            <a:off x="7722607" y="2623296"/>
            <a:ext cx="1023037" cy="307777"/>
          </a:xfrm>
          <a:prstGeom prst="rect">
            <a:avLst/>
          </a:prstGeom>
          <a:noFill/>
        </p:spPr>
        <p:txBody>
          <a:bodyPr wrap="none" rtlCol="0">
            <a:spAutoFit/>
          </a:bodyPr>
          <a:lstStyle/>
          <a:p>
            <a:r>
              <a:rPr lang="es-CO" sz="1400" b="1" dirty="0"/>
              <a:t>ARMENIA</a:t>
            </a:r>
          </a:p>
        </p:txBody>
      </p:sp>
      <p:sp>
        <p:nvSpPr>
          <p:cNvPr id="76" name="Rounded Rectangle 75"/>
          <p:cNvSpPr/>
          <p:nvPr/>
        </p:nvSpPr>
        <p:spPr>
          <a:xfrm>
            <a:off x="412142" y="3220656"/>
            <a:ext cx="1368747" cy="2232248"/>
          </a:xfrm>
          <a:prstGeom prst="round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Oportunidad de trabajar en la penetración en la ciudad, comunicando temas de beneficios, propiedades </a:t>
            </a:r>
            <a:r>
              <a:rPr lang="es-CO" sz="1200" dirty="0" err="1"/>
              <a:t>etc</a:t>
            </a:r>
            <a:endParaRPr lang="es-CO" sz="1200" dirty="0"/>
          </a:p>
        </p:txBody>
      </p:sp>
      <p:sp>
        <p:nvSpPr>
          <p:cNvPr id="80" name="Rounded Rectangle 79"/>
          <p:cNvSpPr/>
          <p:nvPr/>
        </p:nvSpPr>
        <p:spPr>
          <a:xfrm>
            <a:off x="1852302" y="3220656"/>
            <a:ext cx="1368747" cy="2232248"/>
          </a:xfrm>
          <a:prstGeom prst="roundRect">
            <a:avLst/>
          </a:prstGeom>
          <a:ln w="28575">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Pereira se mantiene estable en el largo plazo, recuperando lo perdido en 2018, donde es necesario mantener comunicación</a:t>
            </a:r>
          </a:p>
        </p:txBody>
      </p:sp>
      <p:sp>
        <p:nvSpPr>
          <p:cNvPr id="108" name="Rounded Rectangle 107"/>
          <p:cNvSpPr/>
          <p:nvPr/>
        </p:nvSpPr>
        <p:spPr>
          <a:xfrm>
            <a:off x="3293057" y="3220656"/>
            <a:ext cx="1368747" cy="2232248"/>
          </a:xfrm>
          <a:prstGeom prst="roundRect">
            <a:avLst/>
          </a:prstGeom>
          <a:ln w="28575">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Es de las regiones con mayor CPC donde debemos seguir, manteniendo comunicación</a:t>
            </a:r>
          </a:p>
        </p:txBody>
      </p:sp>
      <p:sp>
        <p:nvSpPr>
          <p:cNvPr id="109" name="Rounded Rectangle 108"/>
          <p:cNvSpPr/>
          <p:nvPr/>
        </p:nvSpPr>
        <p:spPr>
          <a:xfrm>
            <a:off x="4733217" y="3220656"/>
            <a:ext cx="1368747" cy="2232248"/>
          </a:xfrm>
          <a:prstGeom prst="round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Oportunidad de trabajar en la penetración en la ciudad, comunicando temas de beneficios, propiedades </a:t>
            </a:r>
            <a:r>
              <a:rPr lang="es-CO" sz="1200" dirty="0" err="1"/>
              <a:t>etc</a:t>
            </a:r>
            <a:endParaRPr lang="es-CO" sz="1200" dirty="0"/>
          </a:p>
        </p:txBody>
      </p:sp>
      <p:sp>
        <p:nvSpPr>
          <p:cNvPr id="110" name="Rounded Rectangle 109"/>
          <p:cNvSpPr/>
          <p:nvPr/>
        </p:nvSpPr>
        <p:spPr>
          <a:xfrm>
            <a:off x="6172782" y="3220656"/>
            <a:ext cx="1368747" cy="2232248"/>
          </a:xfrm>
          <a:prstGeom prst="roundRect">
            <a:avLst/>
          </a:prstGeom>
          <a:ln w="28575">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Oportunidad de trabajar, el volumen con nuevas recetas, ocasiones de consumo, preparaciones </a:t>
            </a:r>
            <a:r>
              <a:rPr lang="es-CO" sz="1200" dirty="0" err="1"/>
              <a:t>etc</a:t>
            </a:r>
            <a:r>
              <a:rPr lang="es-CO" sz="1200" dirty="0"/>
              <a:t>, ya que su CPC es bajo</a:t>
            </a:r>
          </a:p>
        </p:txBody>
      </p:sp>
      <p:sp>
        <p:nvSpPr>
          <p:cNvPr id="111" name="Rounded Rectangle 110"/>
          <p:cNvSpPr/>
          <p:nvPr/>
        </p:nvSpPr>
        <p:spPr>
          <a:xfrm>
            <a:off x="7613537" y="3220656"/>
            <a:ext cx="1368747" cy="2232248"/>
          </a:xfrm>
          <a:prstGeom prst="roundRect">
            <a:avLst/>
          </a:prstGeom>
          <a:ln w="28575">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Armenia continua creciendo en todos los indicadores, siendo necesario seguir manteniendo la comunicación</a:t>
            </a:r>
          </a:p>
        </p:txBody>
      </p:sp>
      <p:sp>
        <p:nvSpPr>
          <p:cNvPr id="112" name="Down Arrow 111"/>
          <p:cNvSpPr/>
          <p:nvPr/>
        </p:nvSpPr>
        <p:spPr>
          <a:xfrm rot="10800000" flipV="1">
            <a:off x="1246745" y="2909819"/>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3" name="Down Arrow 112"/>
          <p:cNvSpPr/>
          <p:nvPr/>
        </p:nvSpPr>
        <p:spPr>
          <a:xfrm flipV="1">
            <a:off x="947850" y="288436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4" name="Down Arrow 113"/>
          <p:cNvSpPr/>
          <p:nvPr/>
        </p:nvSpPr>
        <p:spPr>
          <a:xfrm rot="10800000" flipV="1">
            <a:off x="646362" y="29081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5" name="Down Arrow 114"/>
          <p:cNvSpPr/>
          <p:nvPr/>
        </p:nvSpPr>
        <p:spPr>
          <a:xfrm flipV="1">
            <a:off x="4127065" y="28606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6" name="Down Arrow 115"/>
          <p:cNvSpPr/>
          <p:nvPr/>
        </p:nvSpPr>
        <p:spPr>
          <a:xfrm rot="10800000" flipV="1">
            <a:off x="5004048" y="290887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7" name="Down Arrow 116"/>
          <p:cNvSpPr/>
          <p:nvPr/>
        </p:nvSpPr>
        <p:spPr>
          <a:xfrm flipV="1">
            <a:off x="8388424" y="2872491"/>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9" name="TextBox 48"/>
          <p:cNvSpPr txBox="1"/>
          <p:nvPr/>
        </p:nvSpPr>
        <p:spPr>
          <a:xfrm>
            <a:off x="185794" y="5483904"/>
            <a:ext cx="2465740" cy="253916"/>
          </a:xfrm>
          <a:prstGeom prst="rect">
            <a:avLst/>
          </a:prstGeom>
          <a:noFill/>
        </p:spPr>
        <p:txBody>
          <a:bodyPr wrap="none" rtlCol="0">
            <a:spAutoFit/>
          </a:bodyPr>
          <a:lstStyle/>
          <a:p>
            <a:r>
              <a:rPr lang="es-CO" sz="1050" dirty="0"/>
              <a:t>Penetración – Frecuencia - Intensidad</a:t>
            </a:r>
          </a:p>
        </p:txBody>
      </p:sp>
    </p:spTree>
    <p:extLst>
      <p:ext uri="{BB962C8B-B14F-4D97-AF65-F5344CB8AC3E}">
        <p14:creationId xmlns:p14="http://schemas.microsoft.com/office/powerpoint/2010/main" val="239002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dirty="0" err="1"/>
              <a:t>Mix</a:t>
            </a:r>
            <a:r>
              <a:rPr lang="es-CO" dirty="0"/>
              <a:t> por tipo de papa</a:t>
            </a:r>
          </a:p>
        </p:txBody>
      </p:sp>
      <p:sp>
        <p:nvSpPr>
          <p:cNvPr id="4" name="Text Placeholder 3"/>
          <p:cNvSpPr>
            <a:spLocks noGrp="1"/>
          </p:cNvSpPr>
          <p:nvPr>
            <p:ph type="body" idx="16"/>
          </p:nvPr>
        </p:nvSpPr>
        <p:spPr>
          <a:xfrm>
            <a:off x="594360" y="710613"/>
            <a:ext cx="8165592" cy="262599"/>
          </a:xfrm>
        </p:spPr>
        <p:txBody>
          <a:bodyPr/>
          <a:lstStyle/>
          <a:p>
            <a:r>
              <a:rPr lang="es-CO" sz="1400" dirty="0"/>
              <a:t>Criolla que es fuerte en ciudades como Medellín, Cali, B/manga y Manizales, pierde relevancia para 2019 sobre el mix de consumo de papa</a:t>
            </a:r>
          </a:p>
        </p:txBody>
      </p:sp>
      <p:graphicFrame>
        <p:nvGraphicFramePr>
          <p:cNvPr id="7" name="Chart 6"/>
          <p:cNvGraphicFramePr/>
          <p:nvPr>
            <p:extLst>
              <p:ext uri="{D42A27DB-BD31-4B8C-83A1-F6EECF244321}">
                <p14:modId xmlns:p14="http://schemas.microsoft.com/office/powerpoint/2010/main" val="1702222548"/>
              </p:ext>
            </p:extLst>
          </p:nvPr>
        </p:nvGraphicFramePr>
        <p:xfrm>
          <a:off x="467544" y="1633364"/>
          <a:ext cx="8352928" cy="144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Chart 45"/>
          <p:cNvGraphicFramePr/>
          <p:nvPr>
            <p:extLst>
              <p:ext uri="{D42A27DB-BD31-4B8C-83A1-F6EECF244321}">
                <p14:modId xmlns:p14="http://schemas.microsoft.com/office/powerpoint/2010/main" val="3914847512"/>
              </p:ext>
            </p:extLst>
          </p:nvPr>
        </p:nvGraphicFramePr>
        <p:xfrm>
          <a:off x="611560" y="3721596"/>
          <a:ext cx="8352928"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99592" y="1417340"/>
            <a:ext cx="849720" cy="276999"/>
          </a:xfrm>
          <a:prstGeom prst="rect">
            <a:avLst/>
          </a:prstGeom>
          <a:noFill/>
        </p:spPr>
        <p:txBody>
          <a:bodyPr wrap="none" rtlCol="0">
            <a:spAutoFit/>
          </a:bodyPr>
          <a:lstStyle/>
          <a:p>
            <a:r>
              <a:rPr lang="es-CO" sz="1200" b="1" dirty="0"/>
              <a:t>BOGOTA</a:t>
            </a:r>
          </a:p>
        </p:txBody>
      </p:sp>
      <p:sp>
        <p:nvSpPr>
          <p:cNvPr id="47" name="TextBox 46"/>
          <p:cNvSpPr txBox="1"/>
          <p:nvPr/>
        </p:nvSpPr>
        <p:spPr>
          <a:xfrm>
            <a:off x="2369076" y="1417340"/>
            <a:ext cx="971741" cy="276999"/>
          </a:xfrm>
          <a:prstGeom prst="rect">
            <a:avLst/>
          </a:prstGeom>
          <a:noFill/>
        </p:spPr>
        <p:txBody>
          <a:bodyPr wrap="none" rtlCol="0">
            <a:spAutoFit/>
          </a:bodyPr>
          <a:lstStyle/>
          <a:p>
            <a:r>
              <a:rPr lang="es-CO" sz="1200" b="1" dirty="0"/>
              <a:t>MEDELLIN</a:t>
            </a:r>
          </a:p>
        </p:txBody>
      </p:sp>
      <p:sp>
        <p:nvSpPr>
          <p:cNvPr id="48" name="TextBox 47"/>
          <p:cNvSpPr txBox="1"/>
          <p:nvPr/>
        </p:nvSpPr>
        <p:spPr>
          <a:xfrm>
            <a:off x="4234413" y="1417340"/>
            <a:ext cx="543739" cy="276999"/>
          </a:xfrm>
          <a:prstGeom prst="rect">
            <a:avLst/>
          </a:prstGeom>
          <a:noFill/>
        </p:spPr>
        <p:txBody>
          <a:bodyPr wrap="none" rtlCol="0">
            <a:spAutoFit/>
          </a:bodyPr>
          <a:lstStyle/>
          <a:p>
            <a:r>
              <a:rPr lang="es-CO" sz="1200" b="1" dirty="0"/>
              <a:t>CALI</a:t>
            </a:r>
          </a:p>
        </p:txBody>
      </p:sp>
      <p:sp>
        <p:nvSpPr>
          <p:cNvPr id="49" name="TextBox 48"/>
          <p:cNvSpPr txBox="1"/>
          <p:nvPr/>
        </p:nvSpPr>
        <p:spPr>
          <a:xfrm>
            <a:off x="5627196" y="1408048"/>
            <a:ext cx="918841" cy="276999"/>
          </a:xfrm>
          <a:prstGeom prst="rect">
            <a:avLst/>
          </a:prstGeom>
          <a:noFill/>
        </p:spPr>
        <p:txBody>
          <a:bodyPr wrap="none" rtlCol="0">
            <a:spAutoFit/>
          </a:bodyPr>
          <a:lstStyle/>
          <a:p>
            <a:r>
              <a:rPr lang="es-CO" sz="1200" b="1" dirty="0"/>
              <a:t>B/MANGA</a:t>
            </a:r>
          </a:p>
        </p:txBody>
      </p:sp>
      <p:sp>
        <p:nvSpPr>
          <p:cNvPr id="50" name="TextBox 49"/>
          <p:cNvSpPr txBox="1"/>
          <p:nvPr/>
        </p:nvSpPr>
        <p:spPr>
          <a:xfrm>
            <a:off x="7237020" y="1417340"/>
            <a:ext cx="912429" cy="276999"/>
          </a:xfrm>
          <a:prstGeom prst="rect">
            <a:avLst/>
          </a:prstGeom>
          <a:noFill/>
        </p:spPr>
        <p:txBody>
          <a:bodyPr wrap="none" rtlCol="0">
            <a:spAutoFit/>
          </a:bodyPr>
          <a:lstStyle/>
          <a:p>
            <a:r>
              <a:rPr lang="es-CO" sz="1200" b="1" dirty="0"/>
              <a:t>B/QUILLA</a:t>
            </a:r>
          </a:p>
        </p:txBody>
      </p:sp>
      <p:sp>
        <p:nvSpPr>
          <p:cNvPr id="52" name="TextBox 51"/>
          <p:cNvSpPr txBox="1"/>
          <p:nvPr/>
        </p:nvSpPr>
        <p:spPr>
          <a:xfrm>
            <a:off x="827584" y="3435305"/>
            <a:ext cx="1154290" cy="276999"/>
          </a:xfrm>
          <a:prstGeom prst="rect">
            <a:avLst/>
          </a:prstGeom>
          <a:noFill/>
        </p:spPr>
        <p:txBody>
          <a:bodyPr wrap="none" rtlCol="0">
            <a:spAutoFit/>
          </a:bodyPr>
          <a:lstStyle/>
          <a:p>
            <a:r>
              <a:rPr lang="es-CO" sz="1200" b="1" dirty="0"/>
              <a:t>CARTAGENA</a:t>
            </a:r>
          </a:p>
        </p:txBody>
      </p:sp>
      <p:sp>
        <p:nvSpPr>
          <p:cNvPr id="53" name="TextBox 52"/>
          <p:cNvSpPr txBox="1"/>
          <p:nvPr/>
        </p:nvSpPr>
        <p:spPr>
          <a:xfrm>
            <a:off x="2540283" y="3444597"/>
            <a:ext cx="859531" cy="276999"/>
          </a:xfrm>
          <a:prstGeom prst="rect">
            <a:avLst/>
          </a:prstGeom>
          <a:noFill/>
        </p:spPr>
        <p:txBody>
          <a:bodyPr wrap="none" rtlCol="0">
            <a:spAutoFit/>
          </a:bodyPr>
          <a:lstStyle/>
          <a:p>
            <a:r>
              <a:rPr lang="es-CO" sz="1200" b="1" dirty="0"/>
              <a:t>PEREIRA</a:t>
            </a:r>
          </a:p>
        </p:txBody>
      </p:sp>
      <p:sp>
        <p:nvSpPr>
          <p:cNvPr id="54" name="TextBox 53"/>
          <p:cNvSpPr txBox="1"/>
          <p:nvPr/>
        </p:nvSpPr>
        <p:spPr>
          <a:xfrm>
            <a:off x="3993708" y="3444597"/>
            <a:ext cx="1082348" cy="276999"/>
          </a:xfrm>
          <a:prstGeom prst="rect">
            <a:avLst/>
          </a:prstGeom>
          <a:noFill/>
        </p:spPr>
        <p:txBody>
          <a:bodyPr wrap="none" rtlCol="0">
            <a:spAutoFit/>
          </a:bodyPr>
          <a:lstStyle/>
          <a:p>
            <a:r>
              <a:rPr lang="es-CO" sz="1200" b="1" dirty="0"/>
              <a:t>MANIZALES</a:t>
            </a:r>
          </a:p>
        </p:txBody>
      </p:sp>
      <p:sp>
        <p:nvSpPr>
          <p:cNvPr id="55" name="TextBox 54"/>
          <p:cNvSpPr txBox="1"/>
          <p:nvPr/>
        </p:nvSpPr>
        <p:spPr>
          <a:xfrm>
            <a:off x="5661621" y="3444597"/>
            <a:ext cx="782587" cy="276999"/>
          </a:xfrm>
          <a:prstGeom prst="rect">
            <a:avLst/>
          </a:prstGeom>
          <a:noFill/>
        </p:spPr>
        <p:txBody>
          <a:bodyPr wrap="none" rtlCol="0">
            <a:spAutoFit/>
          </a:bodyPr>
          <a:lstStyle/>
          <a:p>
            <a:r>
              <a:rPr lang="es-CO" sz="1200" b="1" dirty="0"/>
              <a:t>IBAGUE</a:t>
            </a:r>
          </a:p>
        </p:txBody>
      </p:sp>
      <p:sp>
        <p:nvSpPr>
          <p:cNvPr id="56" name="TextBox 55"/>
          <p:cNvSpPr txBox="1"/>
          <p:nvPr/>
        </p:nvSpPr>
        <p:spPr>
          <a:xfrm>
            <a:off x="6804248" y="3444597"/>
            <a:ext cx="1061829" cy="276999"/>
          </a:xfrm>
          <a:prstGeom prst="rect">
            <a:avLst/>
          </a:prstGeom>
          <a:noFill/>
        </p:spPr>
        <p:txBody>
          <a:bodyPr wrap="none" rtlCol="0">
            <a:spAutoFit/>
          </a:bodyPr>
          <a:lstStyle/>
          <a:p>
            <a:r>
              <a:rPr lang="es-CO" sz="1200" b="1" dirty="0"/>
              <a:t>STA MARTA</a:t>
            </a:r>
          </a:p>
        </p:txBody>
      </p:sp>
      <p:sp>
        <p:nvSpPr>
          <p:cNvPr id="57" name="TextBox 56"/>
          <p:cNvSpPr txBox="1"/>
          <p:nvPr/>
        </p:nvSpPr>
        <p:spPr>
          <a:xfrm>
            <a:off x="7884368" y="3444597"/>
            <a:ext cx="901209" cy="276999"/>
          </a:xfrm>
          <a:prstGeom prst="rect">
            <a:avLst/>
          </a:prstGeom>
          <a:noFill/>
        </p:spPr>
        <p:txBody>
          <a:bodyPr wrap="none" rtlCol="0">
            <a:spAutoFit/>
          </a:bodyPr>
          <a:lstStyle/>
          <a:p>
            <a:r>
              <a:rPr lang="es-CO" sz="1200" b="1" dirty="0"/>
              <a:t>ARMENIA</a:t>
            </a:r>
          </a:p>
        </p:txBody>
      </p:sp>
      <p:cxnSp>
        <p:nvCxnSpPr>
          <p:cNvPr id="10" name="Straight Connector 9"/>
          <p:cNvCxnSpPr/>
          <p:nvPr/>
        </p:nvCxnSpPr>
        <p:spPr>
          <a:xfrm>
            <a:off x="8317400" y="3340578"/>
            <a:ext cx="0" cy="160679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812360" y="3786027"/>
            <a:ext cx="0" cy="1207205"/>
          </a:xfrm>
          <a:prstGeom prst="line">
            <a:avLst/>
          </a:prstGeom>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8795964" y="3786027"/>
            <a:ext cx="0" cy="1207205"/>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768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196"/>
            <a:ext cx="8166672" cy="482130"/>
          </a:xfrm>
        </p:spPr>
        <p:txBody>
          <a:bodyPr/>
          <a:lstStyle/>
          <a:p>
            <a:r>
              <a:rPr lang="es-CO" dirty="0" err="1"/>
              <a:t>Cpc</a:t>
            </a:r>
            <a:r>
              <a:rPr lang="es-CO" dirty="0"/>
              <a:t> por tipo de papa </a:t>
            </a:r>
            <a:r>
              <a:rPr lang="es-CO" sz="1400" dirty="0"/>
              <a:t>(BASE CONSUMIDORES)</a:t>
            </a:r>
            <a:endParaRPr lang="es-CO" dirty="0"/>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638605"/>
            <a:ext cx="8165592" cy="262599"/>
          </a:xfrm>
        </p:spPr>
        <p:txBody>
          <a:bodyPr/>
          <a:lstStyle/>
          <a:p>
            <a:r>
              <a:rPr lang="es-CO" sz="1400" dirty="0"/>
              <a:t>En Medellín es la ciudad donde más viene aumentando el consumo de papa regular, mientras en papa criolla se ve un debilitamiento en las principales ciudades</a:t>
            </a:r>
          </a:p>
        </p:txBody>
      </p:sp>
      <p:pic>
        <p:nvPicPr>
          <p:cNvPr id="5" name="Picture 2" descr="Resultado de imagen para papa past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7340"/>
            <a:ext cx="1866262" cy="18662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papa crio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741108"/>
            <a:ext cx="1557414" cy="15574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0987" y="3003154"/>
            <a:ext cx="1048685" cy="261610"/>
          </a:xfrm>
          <a:prstGeom prst="rect">
            <a:avLst/>
          </a:prstGeom>
          <a:noFill/>
        </p:spPr>
        <p:txBody>
          <a:bodyPr wrap="none" rtlCol="0">
            <a:spAutoFit/>
          </a:bodyPr>
          <a:lstStyle/>
          <a:p>
            <a:r>
              <a:rPr lang="es-CO" sz="1100" dirty="0"/>
              <a:t>Papa Regular</a:t>
            </a:r>
          </a:p>
        </p:txBody>
      </p:sp>
      <p:sp>
        <p:nvSpPr>
          <p:cNvPr id="17" name="TextBox 16"/>
          <p:cNvSpPr txBox="1"/>
          <p:nvPr/>
        </p:nvSpPr>
        <p:spPr>
          <a:xfrm>
            <a:off x="570987" y="5056425"/>
            <a:ext cx="955711" cy="261610"/>
          </a:xfrm>
          <a:prstGeom prst="rect">
            <a:avLst/>
          </a:prstGeom>
          <a:noFill/>
        </p:spPr>
        <p:txBody>
          <a:bodyPr wrap="none" rtlCol="0">
            <a:spAutoFit/>
          </a:bodyPr>
          <a:lstStyle/>
          <a:p>
            <a:r>
              <a:rPr lang="es-CO" sz="1100" dirty="0"/>
              <a:t>Papa Criolla</a:t>
            </a:r>
          </a:p>
        </p:txBody>
      </p:sp>
      <p:sp>
        <p:nvSpPr>
          <p:cNvPr id="18" name="TextBox 17"/>
          <p:cNvSpPr txBox="1"/>
          <p:nvPr/>
        </p:nvSpPr>
        <p:spPr>
          <a:xfrm>
            <a:off x="485994" y="3206506"/>
            <a:ext cx="1196161" cy="261610"/>
          </a:xfrm>
          <a:prstGeom prst="rect">
            <a:avLst/>
          </a:prstGeom>
          <a:noFill/>
        </p:spPr>
        <p:txBody>
          <a:bodyPr wrap="none" rtlCol="0">
            <a:spAutoFit/>
          </a:bodyPr>
          <a:lstStyle/>
          <a:p>
            <a:r>
              <a:rPr lang="es-CO" sz="1100" b="1" dirty="0"/>
              <a:t>CPC 2019: 29,8</a:t>
            </a:r>
          </a:p>
        </p:txBody>
      </p:sp>
      <p:sp>
        <p:nvSpPr>
          <p:cNvPr id="19" name="TextBox 18"/>
          <p:cNvSpPr txBox="1"/>
          <p:nvPr/>
        </p:nvSpPr>
        <p:spPr>
          <a:xfrm>
            <a:off x="467544" y="5246027"/>
            <a:ext cx="1196161" cy="261610"/>
          </a:xfrm>
          <a:prstGeom prst="rect">
            <a:avLst/>
          </a:prstGeom>
          <a:noFill/>
        </p:spPr>
        <p:txBody>
          <a:bodyPr wrap="none" rtlCol="0">
            <a:spAutoFit/>
          </a:bodyPr>
          <a:lstStyle/>
          <a:p>
            <a:r>
              <a:rPr lang="es-CO" sz="1100" b="1" dirty="0"/>
              <a:t>CPC 2019: 10,9</a:t>
            </a:r>
          </a:p>
        </p:txBody>
      </p:sp>
      <p:graphicFrame>
        <p:nvGraphicFramePr>
          <p:cNvPr id="20" name="Chart 19"/>
          <p:cNvGraphicFramePr/>
          <p:nvPr>
            <p:extLst>
              <p:ext uri="{D42A27DB-BD31-4B8C-83A1-F6EECF244321}">
                <p14:modId xmlns:p14="http://schemas.microsoft.com/office/powerpoint/2010/main" val="1125681986"/>
              </p:ext>
            </p:extLst>
          </p:nvPr>
        </p:nvGraphicFramePr>
        <p:xfrm>
          <a:off x="1907704" y="1417340"/>
          <a:ext cx="6984776"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2449022" y="1201316"/>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22" name="TextBox 21"/>
          <p:cNvSpPr txBox="1"/>
          <p:nvPr/>
        </p:nvSpPr>
        <p:spPr>
          <a:xfrm>
            <a:off x="3419872" y="1205163"/>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20%</a:t>
            </a:r>
          </a:p>
        </p:txBody>
      </p:sp>
      <p:sp>
        <p:nvSpPr>
          <p:cNvPr id="23" name="TextBox 22"/>
          <p:cNvSpPr txBox="1"/>
          <p:nvPr/>
        </p:nvSpPr>
        <p:spPr>
          <a:xfrm>
            <a:off x="4620482" y="1201316"/>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11%</a:t>
            </a:r>
          </a:p>
        </p:txBody>
      </p:sp>
      <p:sp>
        <p:nvSpPr>
          <p:cNvPr id="24" name="TextBox 23"/>
          <p:cNvSpPr txBox="1"/>
          <p:nvPr/>
        </p:nvSpPr>
        <p:spPr>
          <a:xfrm>
            <a:off x="5703935"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25" name="TextBox 24"/>
          <p:cNvSpPr txBox="1"/>
          <p:nvPr/>
        </p:nvSpPr>
        <p:spPr>
          <a:xfrm>
            <a:off x="6876256"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26" name="TextBox 25"/>
          <p:cNvSpPr txBox="1"/>
          <p:nvPr/>
        </p:nvSpPr>
        <p:spPr>
          <a:xfrm>
            <a:off x="8008191"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a:t>
            </a:r>
          </a:p>
        </p:txBody>
      </p:sp>
      <p:graphicFrame>
        <p:nvGraphicFramePr>
          <p:cNvPr id="34" name="Chart 33"/>
          <p:cNvGraphicFramePr/>
          <p:nvPr>
            <p:extLst>
              <p:ext uri="{D42A27DB-BD31-4B8C-83A1-F6EECF244321}">
                <p14:modId xmlns:p14="http://schemas.microsoft.com/office/powerpoint/2010/main" val="3552929399"/>
              </p:ext>
            </p:extLst>
          </p:nvPr>
        </p:nvGraphicFramePr>
        <p:xfrm>
          <a:off x="1907704" y="3649588"/>
          <a:ext cx="6984776" cy="2088232"/>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2460242" y="3611696"/>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38%</a:t>
            </a:r>
          </a:p>
        </p:txBody>
      </p:sp>
      <p:sp>
        <p:nvSpPr>
          <p:cNvPr id="36" name="TextBox 35"/>
          <p:cNvSpPr txBox="1"/>
          <p:nvPr/>
        </p:nvSpPr>
        <p:spPr>
          <a:xfrm>
            <a:off x="3828394" y="3611696"/>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23%</a:t>
            </a:r>
          </a:p>
        </p:txBody>
      </p:sp>
      <p:sp>
        <p:nvSpPr>
          <p:cNvPr id="37" name="TextBox 36"/>
          <p:cNvSpPr txBox="1"/>
          <p:nvPr/>
        </p:nvSpPr>
        <p:spPr>
          <a:xfrm>
            <a:off x="5148064" y="3607849"/>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18%</a:t>
            </a:r>
          </a:p>
        </p:txBody>
      </p:sp>
      <p:sp>
        <p:nvSpPr>
          <p:cNvPr id="38" name="TextBox 37"/>
          <p:cNvSpPr txBox="1"/>
          <p:nvPr/>
        </p:nvSpPr>
        <p:spPr>
          <a:xfrm>
            <a:off x="6444208" y="3607849"/>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10%</a:t>
            </a:r>
          </a:p>
        </p:txBody>
      </p:sp>
      <p:sp>
        <p:nvSpPr>
          <p:cNvPr id="39" name="TextBox 38"/>
          <p:cNvSpPr txBox="1"/>
          <p:nvPr/>
        </p:nvSpPr>
        <p:spPr>
          <a:xfrm>
            <a:off x="8008191" y="3607849"/>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Tree>
    <p:extLst>
      <p:ext uri="{BB962C8B-B14F-4D97-AF65-F5344CB8AC3E}">
        <p14:creationId xmlns:p14="http://schemas.microsoft.com/office/powerpoint/2010/main" val="5259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dirty="0" err="1"/>
              <a:t>Cpc</a:t>
            </a:r>
            <a:r>
              <a:rPr lang="es-CO" dirty="0"/>
              <a:t> por tipo de papa </a:t>
            </a:r>
            <a:r>
              <a:rPr lang="es-CO" sz="1400" dirty="0"/>
              <a:t>(BASE total población)</a:t>
            </a:r>
            <a:endParaRPr lang="es-CO" dirty="0"/>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710613"/>
            <a:ext cx="8165592" cy="262599"/>
          </a:xfrm>
        </p:spPr>
        <p:txBody>
          <a:bodyPr/>
          <a:lstStyle/>
          <a:p>
            <a:endParaRPr lang="es-CO" sz="1400" dirty="0"/>
          </a:p>
        </p:txBody>
      </p:sp>
      <p:pic>
        <p:nvPicPr>
          <p:cNvPr id="5" name="Picture 2" descr="Resultado de imagen para papa past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7340"/>
            <a:ext cx="1866262" cy="18662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papa crio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741108"/>
            <a:ext cx="1557414" cy="15574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0987" y="3003154"/>
            <a:ext cx="1048685" cy="261610"/>
          </a:xfrm>
          <a:prstGeom prst="rect">
            <a:avLst/>
          </a:prstGeom>
          <a:noFill/>
        </p:spPr>
        <p:txBody>
          <a:bodyPr wrap="none" rtlCol="0">
            <a:spAutoFit/>
          </a:bodyPr>
          <a:lstStyle/>
          <a:p>
            <a:r>
              <a:rPr lang="es-CO" sz="1100" dirty="0"/>
              <a:t>Papa Regular</a:t>
            </a:r>
          </a:p>
        </p:txBody>
      </p:sp>
      <p:sp>
        <p:nvSpPr>
          <p:cNvPr id="17" name="TextBox 16"/>
          <p:cNvSpPr txBox="1"/>
          <p:nvPr/>
        </p:nvSpPr>
        <p:spPr>
          <a:xfrm>
            <a:off x="570987" y="5056425"/>
            <a:ext cx="955711" cy="261610"/>
          </a:xfrm>
          <a:prstGeom prst="rect">
            <a:avLst/>
          </a:prstGeom>
          <a:noFill/>
        </p:spPr>
        <p:txBody>
          <a:bodyPr wrap="none" rtlCol="0">
            <a:spAutoFit/>
          </a:bodyPr>
          <a:lstStyle/>
          <a:p>
            <a:r>
              <a:rPr lang="es-CO" sz="1100" dirty="0"/>
              <a:t>Papa Criolla</a:t>
            </a:r>
          </a:p>
        </p:txBody>
      </p:sp>
      <p:sp>
        <p:nvSpPr>
          <p:cNvPr id="18" name="TextBox 17"/>
          <p:cNvSpPr txBox="1"/>
          <p:nvPr/>
        </p:nvSpPr>
        <p:spPr>
          <a:xfrm>
            <a:off x="485994" y="3206506"/>
            <a:ext cx="1196161" cy="261610"/>
          </a:xfrm>
          <a:prstGeom prst="rect">
            <a:avLst/>
          </a:prstGeom>
          <a:noFill/>
        </p:spPr>
        <p:txBody>
          <a:bodyPr wrap="none" rtlCol="0">
            <a:spAutoFit/>
          </a:bodyPr>
          <a:lstStyle/>
          <a:p>
            <a:r>
              <a:rPr lang="es-CO" sz="1100" b="1" dirty="0"/>
              <a:t>CPC 2019: 25,3</a:t>
            </a:r>
          </a:p>
        </p:txBody>
      </p:sp>
      <p:sp>
        <p:nvSpPr>
          <p:cNvPr id="19" name="TextBox 18"/>
          <p:cNvSpPr txBox="1"/>
          <p:nvPr/>
        </p:nvSpPr>
        <p:spPr>
          <a:xfrm>
            <a:off x="467544" y="5246027"/>
            <a:ext cx="1117614" cy="261610"/>
          </a:xfrm>
          <a:prstGeom prst="rect">
            <a:avLst/>
          </a:prstGeom>
          <a:noFill/>
        </p:spPr>
        <p:txBody>
          <a:bodyPr wrap="none" rtlCol="0">
            <a:spAutoFit/>
          </a:bodyPr>
          <a:lstStyle/>
          <a:p>
            <a:r>
              <a:rPr lang="es-CO" sz="1100" b="1" dirty="0"/>
              <a:t>CPC 2019: 4,9</a:t>
            </a:r>
          </a:p>
        </p:txBody>
      </p:sp>
      <p:graphicFrame>
        <p:nvGraphicFramePr>
          <p:cNvPr id="20" name="Chart 19"/>
          <p:cNvGraphicFramePr/>
          <p:nvPr>
            <p:extLst>
              <p:ext uri="{D42A27DB-BD31-4B8C-83A1-F6EECF244321}">
                <p14:modId xmlns:p14="http://schemas.microsoft.com/office/powerpoint/2010/main" val="2572178937"/>
              </p:ext>
            </p:extLst>
          </p:nvPr>
        </p:nvGraphicFramePr>
        <p:xfrm>
          <a:off x="1907704" y="1417340"/>
          <a:ext cx="6984776"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2123728" y="1201316"/>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22" name="TextBox 21"/>
          <p:cNvSpPr txBox="1"/>
          <p:nvPr/>
        </p:nvSpPr>
        <p:spPr>
          <a:xfrm>
            <a:off x="2742665" y="1205163"/>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20%</a:t>
            </a:r>
          </a:p>
        </p:txBody>
      </p:sp>
      <p:sp>
        <p:nvSpPr>
          <p:cNvPr id="23" name="TextBox 22"/>
          <p:cNvSpPr txBox="1"/>
          <p:nvPr/>
        </p:nvSpPr>
        <p:spPr>
          <a:xfrm>
            <a:off x="3347865" y="1201316"/>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11%</a:t>
            </a:r>
          </a:p>
        </p:txBody>
      </p:sp>
      <p:sp>
        <p:nvSpPr>
          <p:cNvPr id="24" name="TextBox 23"/>
          <p:cNvSpPr txBox="1"/>
          <p:nvPr/>
        </p:nvSpPr>
        <p:spPr>
          <a:xfrm>
            <a:off x="4010081"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25" name="TextBox 24"/>
          <p:cNvSpPr txBox="1"/>
          <p:nvPr/>
        </p:nvSpPr>
        <p:spPr>
          <a:xfrm>
            <a:off x="4572000"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26" name="TextBox 25"/>
          <p:cNvSpPr txBox="1"/>
          <p:nvPr/>
        </p:nvSpPr>
        <p:spPr>
          <a:xfrm>
            <a:off x="5199879"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a:t>
            </a:r>
          </a:p>
        </p:txBody>
      </p:sp>
      <p:sp>
        <p:nvSpPr>
          <p:cNvPr id="27" name="TextBox 26"/>
          <p:cNvSpPr txBox="1"/>
          <p:nvPr/>
        </p:nvSpPr>
        <p:spPr>
          <a:xfrm>
            <a:off x="5847951"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28" name="TextBox 27"/>
          <p:cNvSpPr txBox="1"/>
          <p:nvPr/>
        </p:nvSpPr>
        <p:spPr>
          <a:xfrm>
            <a:off x="8244408"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29" name="TextBox 28"/>
          <p:cNvSpPr txBox="1"/>
          <p:nvPr/>
        </p:nvSpPr>
        <p:spPr>
          <a:xfrm>
            <a:off x="6444208"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30" name="TextBox 29"/>
          <p:cNvSpPr txBox="1"/>
          <p:nvPr/>
        </p:nvSpPr>
        <p:spPr>
          <a:xfrm>
            <a:off x="7020272"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33" name="TextBox 32"/>
          <p:cNvSpPr txBox="1"/>
          <p:nvPr/>
        </p:nvSpPr>
        <p:spPr>
          <a:xfrm>
            <a:off x="7648151"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graphicFrame>
        <p:nvGraphicFramePr>
          <p:cNvPr id="34" name="Chart 33"/>
          <p:cNvGraphicFramePr/>
          <p:nvPr>
            <p:extLst>
              <p:ext uri="{D42A27DB-BD31-4B8C-83A1-F6EECF244321}">
                <p14:modId xmlns:p14="http://schemas.microsoft.com/office/powerpoint/2010/main" val="1037081688"/>
              </p:ext>
            </p:extLst>
          </p:nvPr>
        </p:nvGraphicFramePr>
        <p:xfrm>
          <a:off x="1907704" y="3649588"/>
          <a:ext cx="6984776" cy="2088232"/>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2123728" y="3433564"/>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36" name="TextBox 35"/>
          <p:cNvSpPr txBox="1"/>
          <p:nvPr/>
        </p:nvSpPr>
        <p:spPr>
          <a:xfrm>
            <a:off x="2742665" y="3437411"/>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20%</a:t>
            </a:r>
          </a:p>
        </p:txBody>
      </p:sp>
      <p:sp>
        <p:nvSpPr>
          <p:cNvPr id="37" name="TextBox 36"/>
          <p:cNvSpPr txBox="1"/>
          <p:nvPr/>
        </p:nvSpPr>
        <p:spPr>
          <a:xfrm>
            <a:off x="3347865" y="343356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11%</a:t>
            </a:r>
          </a:p>
        </p:txBody>
      </p:sp>
      <p:sp>
        <p:nvSpPr>
          <p:cNvPr id="38" name="TextBox 37"/>
          <p:cNvSpPr txBox="1"/>
          <p:nvPr/>
        </p:nvSpPr>
        <p:spPr>
          <a:xfrm>
            <a:off x="4010081"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39" name="TextBox 38"/>
          <p:cNvSpPr txBox="1"/>
          <p:nvPr/>
        </p:nvSpPr>
        <p:spPr>
          <a:xfrm>
            <a:off x="4572000"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40" name="TextBox 39"/>
          <p:cNvSpPr txBox="1"/>
          <p:nvPr/>
        </p:nvSpPr>
        <p:spPr>
          <a:xfrm>
            <a:off x="5199879"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a:t>
            </a:r>
          </a:p>
        </p:txBody>
      </p:sp>
      <p:sp>
        <p:nvSpPr>
          <p:cNvPr id="41" name="TextBox 40"/>
          <p:cNvSpPr txBox="1"/>
          <p:nvPr/>
        </p:nvSpPr>
        <p:spPr>
          <a:xfrm>
            <a:off x="5847951"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42" name="TextBox 41"/>
          <p:cNvSpPr txBox="1"/>
          <p:nvPr/>
        </p:nvSpPr>
        <p:spPr>
          <a:xfrm>
            <a:off x="8244408"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43" name="TextBox 42"/>
          <p:cNvSpPr txBox="1"/>
          <p:nvPr/>
        </p:nvSpPr>
        <p:spPr>
          <a:xfrm>
            <a:off x="6444208"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44" name="TextBox 43"/>
          <p:cNvSpPr txBox="1"/>
          <p:nvPr/>
        </p:nvSpPr>
        <p:spPr>
          <a:xfrm>
            <a:off x="7020272"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45" name="TextBox 44"/>
          <p:cNvSpPr txBox="1"/>
          <p:nvPr/>
        </p:nvSpPr>
        <p:spPr>
          <a:xfrm>
            <a:off x="7648151" y="343356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Tree>
    <p:extLst>
      <p:ext uri="{BB962C8B-B14F-4D97-AF65-F5344CB8AC3E}">
        <p14:creationId xmlns:p14="http://schemas.microsoft.com/office/powerpoint/2010/main" val="306893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196"/>
            <a:ext cx="8166672" cy="482130"/>
          </a:xfrm>
        </p:spPr>
        <p:txBody>
          <a:bodyPr/>
          <a:lstStyle/>
          <a:p>
            <a:r>
              <a:rPr lang="es-CO" dirty="0"/>
              <a:t>PENETRACIÓN</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606235" y="578677"/>
            <a:ext cx="8165592" cy="262599"/>
          </a:xfrm>
        </p:spPr>
        <p:txBody>
          <a:bodyPr/>
          <a:lstStyle/>
          <a:p>
            <a:r>
              <a:rPr lang="es-CO" sz="1400" dirty="0"/>
              <a:t>La mayoría de hogares están adoptando más la papa regular que la papa criolla, siendo Medellín y B/manga uno de los de mayor crecimiento en penetración</a:t>
            </a:r>
          </a:p>
        </p:txBody>
      </p:sp>
      <p:graphicFrame>
        <p:nvGraphicFramePr>
          <p:cNvPr id="5" name="Chart 4"/>
          <p:cNvGraphicFramePr/>
          <p:nvPr>
            <p:extLst>
              <p:ext uri="{D42A27DB-BD31-4B8C-83A1-F6EECF244321}">
                <p14:modId xmlns:p14="http://schemas.microsoft.com/office/powerpoint/2010/main" val="3664453401"/>
              </p:ext>
            </p:extLst>
          </p:nvPr>
        </p:nvGraphicFramePr>
        <p:xfrm>
          <a:off x="683568" y="1273324"/>
          <a:ext cx="8208912"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254433" y="5461663"/>
            <a:ext cx="1797287" cy="173428"/>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Peso Ciudad en Volumen</a:t>
            </a:r>
          </a:p>
        </p:txBody>
      </p:sp>
      <p:sp>
        <p:nvSpPr>
          <p:cNvPr id="21" name="Down Arrow 20"/>
          <p:cNvSpPr/>
          <p:nvPr/>
        </p:nvSpPr>
        <p:spPr>
          <a:xfrm flipV="1">
            <a:off x="3046945"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Down Arrow 21"/>
          <p:cNvSpPr/>
          <p:nvPr/>
        </p:nvSpPr>
        <p:spPr>
          <a:xfrm flipV="1">
            <a:off x="5207185"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Down Arrow 24"/>
          <p:cNvSpPr/>
          <p:nvPr/>
        </p:nvSpPr>
        <p:spPr>
          <a:xfrm rot="10800000" flipV="1">
            <a:off x="7524328" y="1226769"/>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2" name="TextBox 31"/>
          <p:cNvSpPr txBox="1"/>
          <p:nvPr/>
        </p:nvSpPr>
        <p:spPr>
          <a:xfrm>
            <a:off x="1368902" y="1201316"/>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33" name="TextBox 32"/>
          <p:cNvSpPr txBox="1"/>
          <p:nvPr/>
        </p:nvSpPr>
        <p:spPr>
          <a:xfrm>
            <a:off x="2555776" y="1205163"/>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20%</a:t>
            </a:r>
          </a:p>
        </p:txBody>
      </p:sp>
      <p:sp>
        <p:nvSpPr>
          <p:cNvPr id="34" name="TextBox 33"/>
          <p:cNvSpPr txBox="1"/>
          <p:nvPr/>
        </p:nvSpPr>
        <p:spPr>
          <a:xfrm>
            <a:off x="3647116" y="1201316"/>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11%</a:t>
            </a:r>
          </a:p>
        </p:txBody>
      </p:sp>
      <p:sp>
        <p:nvSpPr>
          <p:cNvPr id="35" name="TextBox 34"/>
          <p:cNvSpPr txBox="1"/>
          <p:nvPr/>
        </p:nvSpPr>
        <p:spPr>
          <a:xfrm>
            <a:off x="4730569"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36" name="TextBox 35"/>
          <p:cNvSpPr txBox="1"/>
          <p:nvPr/>
        </p:nvSpPr>
        <p:spPr>
          <a:xfrm>
            <a:off x="5902890"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37" name="TextBox 36"/>
          <p:cNvSpPr txBox="1"/>
          <p:nvPr/>
        </p:nvSpPr>
        <p:spPr>
          <a:xfrm>
            <a:off x="7034825"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a:t>
            </a:r>
          </a:p>
        </p:txBody>
      </p:sp>
      <p:graphicFrame>
        <p:nvGraphicFramePr>
          <p:cNvPr id="41" name="Chart 40"/>
          <p:cNvGraphicFramePr/>
          <p:nvPr>
            <p:extLst>
              <p:ext uri="{D42A27DB-BD31-4B8C-83A1-F6EECF244321}">
                <p14:modId xmlns:p14="http://schemas.microsoft.com/office/powerpoint/2010/main" val="648938875"/>
              </p:ext>
            </p:extLst>
          </p:nvPr>
        </p:nvGraphicFramePr>
        <p:xfrm>
          <a:off x="683568" y="3361556"/>
          <a:ext cx="820891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1596146" y="339085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38%</a:t>
            </a:r>
          </a:p>
        </p:txBody>
      </p:sp>
      <p:sp>
        <p:nvSpPr>
          <p:cNvPr id="46" name="TextBox 45"/>
          <p:cNvSpPr txBox="1"/>
          <p:nvPr/>
        </p:nvSpPr>
        <p:spPr>
          <a:xfrm>
            <a:off x="3036306" y="339085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23%</a:t>
            </a:r>
          </a:p>
        </p:txBody>
      </p:sp>
      <p:sp>
        <p:nvSpPr>
          <p:cNvPr id="47" name="TextBox 46"/>
          <p:cNvSpPr txBox="1"/>
          <p:nvPr/>
        </p:nvSpPr>
        <p:spPr>
          <a:xfrm>
            <a:off x="4282301" y="3387007"/>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18%</a:t>
            </a:r>
          </a:p>
        </p:txBody>
      </p:sp>
      <p:sp>
        <p:nvSpPr>
          <p:cNvPr id="48" name="TextBox 47"/>
          <p:cNvSpPr txBox="1"/>
          <p:nvPr/>
        </p:nvSpPr>
        <p:spPr>
          <a:xfrm>
            <a:off x="5772610" y="3387007"/>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10%</a:t>
            </a:r>
          </a:p>
        </p:txBody>
      </p:sp>
      <p:sp>
        <p:nvSpPr>
          <p:cNvPr id="49" name="TextBox 48"/>
          <p:cNvSpPr txBox="1"/>
          <p:nvPr/>
        </p:nvSpPr>
        <p:spPr>
          <a:xfrm>
            <a:off x="7042131" y="3387007"/>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51" name="Down Arrow 50"/>
          <p:cNvSpPr/>
          <p:nvPr/>
        </p:nvSpPr>
        <p:spPr>
          <a:xfrm rot="10800000" flipV="1">
            <a:off x="7511441" y="3459015"/>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2" name="Down Arrow 51"/>
          <p:cNvSpPr/>
          <p:nvPr/>
        </p:nvSpPr>
        <p:spPr>
          <a:xfrm rot="10800000" flipV="1">
            <a:off x="4775137" y="34590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5" name="Down Arrow 54"/>
          <p:cNvSpPr/>
          <p:nvPr/>
        </p:nvSpPr>
        <p:spPr>
          <a:xfrm flipV="1">
            <a:off x="1894817"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6" name="Down Arrow 55"/>
          <p:cNvSpPr/>
          <p:nvPr/>
        </p:nvSpPr>
        <p:spPr>
          <a:xfrm flipV="1">
            <a:off x="4211960"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7" name="Down Arrow 56"/>
          <p:cNvSpPr/>
          <p:nvPr/>
        </p:nvSpPr>
        <p:spPr>
          <a:xfrm flipV="1">
            <a:off x="6287305" y="343356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8" name="Down Arrow 57"/>
          <p:cNvSpPr/>
          <p:nvPr/>
        </p:nvSpPr>
        <p:spPr>
          <a:xfrm rot="10800000" flipV="1">
            <a:off x="3563889" y="3445439"/>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9" name="Down Arrow 58"/>
          <p:cNvSpPr/>
          <p:nvPr/>
        </p:nvSpPr>
        <p:spPr>
          <a:xfrm rot="10800000" flipV="1">
            <a:off x="2123729" y="34590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0335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196"/>
            <a:ext cx="8166672" cy="482130"/>
          </a:xfrm>
        </p:spPr>
        <p:txBody>
          <a:bodyPr/>
          <a:lstStyle/>
          <a:p>
            <a:r>
              <a:rPr lang="es-CO" dirty="0"/>
              <a:t>Frecuencia de compra </a:t>
            </a:r>
            <a:r>
              <a:rPr lang="es-CO" sz="1800" dirty="0"/>
              <a:t>(VECES X MES)</a:t>
            </a:r>
            <a:endParaRPr lang="es-CO" dirty="0"/>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606235" y="578677"/>
            <a:ext cx="8165592" cy="262599"/>
          </a:xfrm>
        </p:spPr>
        <p:txBody>
          <a:bodyPr/>
          <a:lstStyle/>
          <a:p>
            <a:r>
              <a:rPr lang="es-CO" sz="1400" dirty="0"/>
              <a:t>En la mayoría delas principales ciudades se recupera penetración a excepción de B/quilla, siendo B/manga las ciudad que más crece en penetración en el largo plazo</a:t>
            </a:r>
          </a:p>
        </p:txBody>
      </p:sp>
      <p:graphicFrame>
        <p:nvGraphicFramePr>
          <p:cNvPr id="5" name="Chart 4"/>
          <p:cNvGraphicFramePr/>
          <p:nvPr>
            <p:extLst>
              <p:ext uri="{D42A27DB-BD31-4B8C-83A1-F6EECF244321}">
                <p14:modId xmlns:p14="http://schemas.microsoft.com/office/powerpoint/2010/main" val="1969979337"/>
              </p:ext>
            </p:extLst>
          </p:nvPr>
        </p:nvGraphicFramePr>
        <p:xfrm>
          <a:off x="683568" y="1273324"/>
          <a:ext cx="8208912"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254433" y="5461663"/>
            <a:ext cx="1797287" cy="173428"/>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Peso Ciudad en Volumen</a:t>
            </a:r>
          </a:p>
        </p:txBody>
      </p:sp>
      <p:sp>
        <p:nvSpPr>
          <p:cNvPr id="21" name="Down Arrow 20"/>
          <p:cNvSpPr/>
          <p:nvPr/>
        </p:nvSpPr>
        <p:spPr>
          <a:xfrm flipV="1">
            <a:off x="2974937"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Down Arrow 21"/>
          <p:cNvSpPr/>
          <p:nvPr/>
        </p:nvSpPr>
        <p:spPr>
          <a:xfrm flipV="1">
            <a:off x="5207185"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Down Arrow 24"/>
          <p:cNvSpPr/>
          <p:nvPr/>
        </p:nvSpPr>
        <p:spPr>
          <a:xfrm rot="10800000" flipV="1">
            <a:off x="7524328" y="1226769"/>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2" name="TextBox 31"/>
          <p:cNvSpPr txBox="1"/>
          <p:nvPr/>
        </p:nvSpPr>
        <p:spPr>
          <a:xfrm>
            <a:off x="1259632" y="1201316"/>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33" name="TextBox 32"/>
          <p:cNvSpPr txBox="1"/>
          <p:nvPr/>
        </p:nvSpPr>
        <p:spPr>
          <a:xfrm>
            <a:off x="2446506" y="1205163"/>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20%</a:t>
            </a:r>
          </a:p>
        </p:txBody>
      </p:sp>
      <p:sp>
        <p:nvSpPr>
          <p:cNvPr id="34" name="TextBox 33"/>
          <p:cNvSpPr txBox="1"/>
          <p:nvPr/>
        </p:nvSpPr>
        <p:spPr>
          <a:xfrm>
            <a:off x="3647116" y="1201316"/>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11%</a:t>
            </a:r>
          </a:p>
        </p:txBody>
      </p:sp>
      <p:sp>
        <p:nvSpPr>
          <p:cNvPr id="35" name="TextBox 34"/>
          <p:cNvSpPr txBox="1"/>
          <p:nvPr/>
        </p:nvSpPr>
        <p:spPr>
          <a:xfrm>
            <a:off x="4730569"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36" name="TextBox 35"/>
          <p:cNvSpPr txBox="1"/>
          <p:nvPr/>
        </p:nvSpPr>
        <p:spPr>
          <a:xfrm>
            <a:off x="5902890"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37" name="TextBox 36"/>
          <p:cNvSpPr txBox="1"/>
          <p:nvPr/>
        </p:nvSpPr>
        <p:spPr>
          <a:xfrm>
            <a:off x="7034825"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a:t>
            </a:r>
          </a:p>
        </p:txBody>
      </p:sp>
      <p:sp>
        <p:nvSpPr>
          <p:cNvPr id="38" name="Down Arrow 37"/>
          <p:cNvSpPr/>
          <p:nvPr/>
        </p:nvSpPr>
        <p:spPr>
          <a:xfrm rot="10800000" flipV="1">
            <a:off x="6372200" y="127332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9" name="Down Arrow 38"/>
          <p:cNvSpPr/>
          <p:nvPr/>
        </p:nvSpPr>
        <p:spPr>
          <a:xfrm rot="10800000" flipV="1">
            <a:off x="4139952" y="1273325"/>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0" name="Down Arrow 39"/>
          <p:cNvSpPr/>
          <p:nvPr/>
        </p:nvSpPr>
        <p:spPr>
          <a:xfrm rot="10800000" flipV="1">
            <a:off x="1822809" y="127332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aphicFrame>
        <p:nvGraphicFramePr>
          <p:cNvPr id="41" name="Chart 40"/>
          <p:cNvGraphicFramePr/>
          <p:nvPr>
            <p:extLst>
              <p:ext uri="{D42A27DB-BD31-4B8C-83A1-F6EECF244321}">
                <p14:modId xmlns:p14="http://schemas.microsoft.com/office/powerpoint/2010/main" val="1213964062"/>
              </p:ext>
            </p:extLst>
          </p:nvPr>
        </p:nvGraphicFramePr>
        <p:xfrm>
          <a:off x="683568" y="3361556"/>
          <a:ext cx="820891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1596146" y="339085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38%</a:t>
            </a:r>
          </a:p>
        </p:txBody>
      </p:sp>
      <p:sp>
        <p:nvSpPr>
          <p:cNvPr id="46" name="TextBox 45"/>
          <p:cNvSpPr txBox="1"/>
          <p:nvPr/>
        </p:nvSpPr>
        <p:spPr>
          <a:xfrm>
            <a:off x="3036306" y="339085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23%</a:t>
            </a:r>
          </a:p>
        </p:txBody>
      </p:sp>
      <p:sp>
        <p:nvSpPr>
          <p:cNvPr id="47" name="TextBox 46"/>
          <p:cNvSpPr txBox="1"/>
          <p:nvPr/>
        </p:nvSpPr>
        <p:spPr>
          <a:xfrm>
            <a:off x="4282301" y="3387007"/>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18%</a:t>
            </a:r>
          </a:p>
        </p:txBody>
      </p:sp>
      <p:sp>
        <p:nvSpPr>
          <p:cNvPr id="48" name="TextBox 47"/>
          <p:cNvSpPr txBox="1"/>
          <p:nvPr/>
        </p:nvSpPr>
        <p:spPr>
          <a:xfrm>
            <a:off x="5772610" y="3387007"/>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10%</a:t>
            </a:r>
          </a:p>
        </p:txBody>
      </p:sp>
      <p:sp>
        <p:nvSpPr>
          <p:cNvPr id="49" name="TextBox 48"/>
          <p:cNvSpPr txBox="1"/>
          <p:nvPr/>
        </p:nvSpPr>
        <p:spPr>
          <a:xfrm>
            <a:off x="7042131" y="3387007"/>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51" name="Down Arrow 50"/>
          <p:cNvSpPr/>
          <p:nvPr/>
        </p:nvSpPr>
        <p:spPr>
          <a:xfrm rot="10800000" flipV="1">
            <a:off x="7511441" y="3459015"/>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2" name="Down Arrow 51"/>
          <p:cNvSpPr/>
          <p:nvPr/>
        </p:nvSpPr>
        <p:spPr>
          <a:xfrm rot="10800000" flipV="1">
            <a:off x="4775137" y="34590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4" name="Down Arrow 53"/>
          <p:cNvSpPr/>
          <p:nvPr/>
        </p:nvSpPr>
        <p:spPr>
          <a:xfrm rot="10800000" flipV="1">
            <a:off x="6300192" y="345731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3305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196"/>
            <a:ext cx="8166672" cy="482130"/>
          </a:xfrm>
        </p:spPr>
        <p:txBody>
          <a:bodyPr/>
          <a:lstStyle/>
          <a:p>
            <a:r>
              <a:rPr lang="es-CO" dirty="0"/>
              <a:t>Volumen por acto de compra</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606235" y="578677"/>
            <a:ext cx="8165592" cy="262599"/>
          </a:xfrm>
        </p:spPr>
        <p:txBody>
          <a:bodyPr/>
          <a:lstStyle/>
          <a:p>
            <a:r>
              <a:rPr lang="es-CO" sz="1400" dirty="0"/>
              <a:t>Bucaramanga es la única ciudad que viene aumentando considerablemente la intensidad de compra de papa criolla en el largo y corto plazo, mientras Bogotá se recupera pero a ritmo moderado</a:t>
            </a:r>
          </a:p>
        </p:txBody>
      </p:sp>
      <p:graphicFrame>
        <p:nvGraphicFramePr>
          <p:cNvPr id="5" name="Chart 4"/>
          <p:cNvGraphicFramePr/>
          <p:nvPr>
            <p:extLst>
              <p:ext uri="{D42A27DB-BD31-4B8C-83A1-F6EECF244321}">
                <p14:modId xmlns:p14="http://schemas.microsoft.com/office/powerpoint/2010/main" val="2292845364"/>
              </p:ext>
            </p:extLst>
          </p:nvPr>
        </p:nvGraphicFramePr>
        <p:xfrm>
          <a:off x="683568" y="1273324"/>
          <a:ext cx="8208912"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254433" y="5461663"/>
            <a:ext cx="1797287" cy="173428"/>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Peso Ciudad en Volumen</a:t>
            </a:r>
          </a:p>
        </p:txBody>
      </p:sp>
      <p:sp>
        <p:nvSpPr>
          <p:cNvPr id="21" name="Down Arrow 20"/>
          <p:cNvSpPr/>
          <p:nvPr/>
        </p:nvSpPr>
        <p:spPr>
          <a:xfrm flipV="1">
            <a:off x="3118953"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Down Arrow 21"/>
          <p:cNvSpPr/>
          <p:nvPr/>
        </p:nvSpPr>
        <p:spPr>
          <a:xfrm flipV="1">
            <a:off x="4199073"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2" name="TextBox 31"/>
          <p:cNvSpPr txBox="1"/>
          <p:nvPr/>
        </p:nvSpPr>
        <p:spPr>
          <a:xfrm>
            <a:off x="1475656" y="1201316"/>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33" name="TextBox 32"/>
          <p:cNvSpPr txBox="1"/>
          <p:nvPr/>
        </p:nvSpPr>
        <p:spPr>
          <a:xfrm>
            <a:off x="2590522" y="1205163"/>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20%</a:t>
            </a:r>
          </a:p>
        </p:txBody>
      </p:sp>
      <p:sp>
        <p:nvSpPr>
          <p:cNvPr id="34" name="TextBox 33"/>
          <p:cNvSpPr txBox="1"/>
          <p:nvPr/>
        </p:nvSpPr>
        <p:spPr>
          <a:xfrm>
            <a:off x="3756386" y="1201316"/>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11%</a:t>
            </a:r>
          </a:p>
        </p:txBody>
      </p:sp>
      <p:sp>
        <p:nvSpPr>
          <p:cNvPr id="35" name="TextBox 34"/>
          <p:cNvSpPr txBox="1"/>
          <p:nvPr/>
        </p:nvSpPr>
        <p:spPr>
          <a:xfrm>
            <a:off x="4911847"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36" name="TextBox 35"/>
          <p:cNvSpPr txBox="1"/>
          <p:nvPr/>
        </p:nvSpPr>
        <p:spPr>
          <a:xfrm>
            <a:off x="5991967"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6%</a:t>
            </a:r>
          </a:p>
        </p:txBody>
      </p:sp>
      <p:sp>
        <p:nvSpPr>
          <p:cNvPr id="37" name="TextBox 36"/>
          <p:cNvSpPr txBox="1"/>
          <p:nvPr/>
        </p:nvSpPr>
        <p:spPr>
          <a:xfrm>
            <a:off x="7034825" y="1201316"/>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a:t>
            </a:r>
          </a:p>
        </p:txBody>
      </p:sp>
      <p:sp>
        <p:nvSpPr>
          <p:cNvPr id="38" name="Down Arrow 37"/>
          <p:cNvSpPr/>
          <p:nvPr/>
        </p:nvSpPr>
        <p:spPr>
          <a:xfrm rot="10800000" flipV="1">
            <a:off x="6372200" y="127332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9" name="Down Arrow 38"/>
          <p:cNvSpPr/>
          <p:nvPr/>
        </p:nvSpPr>
        <p:spPr>
          <a:xfrm rot="10800000" flipV="1">
            <a:off x="5351201" y="1273325"/>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0" name="Down Arrow 39"/>
          <p:cNvSpPr/>
          <p:nvPr/>
        </p:nvSpPr>
        <p:spPr>
          <a:xfrm rot="10800000" flipV="1">
            <a:off x="2038833" y="127332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aphicFrame>
        <p:nvGraphicFramePr>
          <p:cNvPr id="41" name="Chart 40"/>
          <p:cNvGraphicFramePr/>
          <p:nvPr>
            <p:extLst>
              <p:ext uri="{D42A27DB-BD31-4B8C-83A1-F6EECF244321}">
                <p14:modId xmlns:p14="http://schemas.microsoft.com/office/powerpoint/2010/main" val="1680785817"/>
              </p:ext>
            </p:extLst>
          </p:nvPr>
        </p:nvGraphicFramePr>
        <p:xfrm>
          <a:off x="683568" y="3361556"/>
          <a:ext cx="820891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1596146" y="339085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38%</a:t>
            </a:r>
          </a:p>
        </p:txBody>
      </p:sp>
      <p:sp>
        <p:nvSpPr>
          <p:cNvPr id="46" name="TextBox 45"/>
          <p:cNvSpPr txBox="1"/>
          <p:nvPr/>
        </p:nvSpPr>
        <p:spPr>
          <a:xfrm>
            <a:off x="3036306" y="339085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23%</a:t>
            </a:r>
          </a:p>
        </p:txBody>
      </p:sp>
      <p:sp>
        <p:nvSpPr>
          <p:cNvPr id="47" name="TextBox 46"/>
          <p:cNvSpPr txBox="1"/>
          <p:nvPr/>
        </p:nvSpPr>
        <p:spPr>
          <a:xfrm>
            <a:off x="4282301" y="3387007"/>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18%</a:t>
            </a:r>
          </a:p>
        </p:txBody>
      </p:sp>
      <p:sp>
        <p:nvSpPr>
          <p:cNvPr id="48" name="TextBox 47"/>
          <p:cNvSpPr txBox="1"/>
          <p:nvPr/>
        </p:nvSpPr>
        <p:spPr>
          <a:xfrm>
            <a:off x="5652120" y="3387007"/>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10%</a:t>
            </a:r>
          </a:p>
        </p:txBody>
      </p:sp>
      <p:sp>
        <p:nvSpPr>
          <p:cNvPr id="49" name="TextBox 48"/>
          <p:cNvSpPr txBox="1"/>
          <p:nvPr/>
        </p:nvSpPr>
        <p:spPr>
          <a:xfrm>
            <a:off x="7042131" y="3387007"/>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51" name="Down Arrow 50"/>
          <p:cNvSpPr/>
          <p:nvPr/>
        </p:nvSpPr>
        <p:spPr>
          <a:xfrm rot="10800000" flipV="1">
            <a:off x="7511441" y="3459015"/>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2" name="Down Arrow 51"/>
          <p:cNvSpPr/>
          <p:nvPr/>
        </p:nvSpPr>
        <p:spPr>
          <a:xfrm rot="10800000" flipV="1">
            <a:off x="4775137" y="34590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Down Arrow 27"/>
          <p:cNvSpPr/>
          <p:nvPr/>
        </p:nvSpPr>
        <p:spPr>
          <a:xfrm flipV="1">
            <a:off x="7511441" y="120131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9" name="Down Arrow 28"/>
          <p:cNvSpPr/>
          <p:nvPr/>
        </p:nvSpPr>
        <p:spPr>
          <a:xfrm rot="10800000" flipV="1">
            <a:off x="2123729" y="3459016"/>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0" name="Down Arrow 29"/>
          <p:cNvSpPr/>
          <p:nvPr/>
        </p:nvSpPr>
        <p:spPr>
          <a:xfrm rot="10800000" flipV="1">
            <a:off x="3563889" y="345731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1" name="Down Arrow 30"/>
          <p:cNvSpPr/>
          <p:nvPr/>
        </p:nvSpPr>
        <p:spPr>
          <a:xfrm flipV="1">
            <a:off x="6179702" y="343356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6951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s-CO"/>
          </a:p>
        </p:txBody>
      </p:sp>
      <p:sp>
        <p:nvSpPr>
          <p:cNvPr id="3" name="Title 2"/>
          <p:cNvSpPr>
            <a:spLocks noGrp="1"/>
          </p:cNvSpPr>
          <p:nvPr>
            <p:ph type="ctrTitle"/>
          </p:nvPr>
        </p:nvSpPr>
        <p:spPr/>
        <p:txBody>
          <a:bodyPr/>
          <a:lstStyle/>
          <a:p>
            <a:r>
              <a:rPr lang="es-CO" dirty="0"/>
              <a:t>Hábitos de compra</a:t>
            </a:r>
          </a:p>
        </p:txBody>
      </p:sp>
      <p:sp>
        <p:nvSpPr>
          <p:cNvPr id="4" name="Text Placeholder 3"/>
          <p:cNvSpPr>
            <a:spLocks noGrp="1"/>
          </p:cNvSpPr>
          <p:nvPr>
            <p:ph type="body" idx="17"/>
          </p:nvPr>
        </p:nvSpPr>
        <p:spPr/>
        <p:txBody>
          <a:bodyPr/>
          <a:lstStyle/>
          <a:p>
            <a:endParaRPr lang="es-CO"/>
          </a:p>
        </p:txBody>
      </p:sp>
    </p:spTree>
    <p:extLst>
      <p:ext uri="{BB962C8B-B14F-4D97-AF65-F5344CB8AC3E}">
        <p14:creationId xmlns:p14="http://schemas.microsoft.com/office/powerpoint/2010/main" val="24427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15130"/>
            <a:ext cx="8166672" cy="482130"/>
          </a:xfrm>
        </p:spPr>
        <p:txBody>
          <a:bodyPr/>
          <a:lstStyle/>
          <a:p>
            <a:r>
              <a:rPr lang="es-CO" sz="2800" dirty="0"/>
              <a:t>oportunidades por tipo de papa</a:t>
            </a:r>
          </a:p>
        </p:txBody>
      </p:sp>
      <p:sp>
        <p:nvSpPr>
          <p:cNvPr id="4" name="Text Placeholder 3"/>
          <p:cNvSpPr>
            <a:spLocks noGrp="1"/>
          </p:cNvSpPr>
          <p:nvPr>
            <p:ph type="body" idx="16"/>
          </p:nvPr>
        </p:nvSpPr>
        <p:spPr>
          <a:xfrm>
            <a:off x="594360" y="721010"/>
            <a:ext cx="8165592" cy="262599"/>
          </a:xfrm>
        </p:spPr>
        <p:txBody>
          <a:bodyPr/>
          <a:lstStyle/>
          <a:p>
            <a:endParaRPr lang="es-CO"/>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96" y="1246361"/>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187" y="1246614"/>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260810"/>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908" y="1260810"/>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100" y="1260810"/>
            <a:ext cx="1055356" cy="138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247011" y="1849388"/>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0" name="Oval 49"/>
          <p:cNvSpPr/>
          <p:nvPr/>
        </p:nvSpPr>
        <p:spPr>
          <a:xfrm>
            <a:off x="2794538" y="168162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1" name="Oval 50"/>
          <p:cNvSpPr/>
          <p:nvPr/>
        </p:nvSpPr>
        <p:spPr>
          <a:xfrm>
            <a:off x="4366837" y="199416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2" name="Oval 51"/>
          <p:cNvSpPr/>
          <p:nvPr/>
        </p:nvSpPr>
        <p:spPr>
          <a:xfrm>
            <a:off x="6357283" y="170143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3" name="Oval 52"/>
          <p:cNvSpPr/>
          <p:nvPr/>
        </p:nvSpPr>
        <p:spPr>
          <a:xfrm>
            <a:off x="7941203" y="1388892"/>
            <a:ext cx="123564" cy="1123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0" name="Down Arrow 59"/>
          <p:cNvSpPr/>
          <p:nvPr/>
        </p:nvSpPr>
        <p:spPr>
          <a:xfrm flipV="1">
            <a:off x="863979" y="2893125"/>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1" name="Down Arrow 60"/>
          <p:cNvSpPr/>
          <p:nvPr/>
        </p:nvSpPr>
        <p:spPr>
          <a:xfrm rot="10800000" flipV="1">
            <a:off x="1474656" y="2918578"/>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7" name="TextBox 36"/>
          <p:cNvSpPr txBox="1"/>
          <p:nvPr/>
        </p:nvSpPr>
        <p:spPr>
          <a:xfrm>
            <a:off x="827584" y="2628843"/>
            <a:ext cx="971741" cy="307777"/>
          </a:xfrm>
          <a:prstGeom prst="rect">
            <a:avLst/>
          </a:prstGeom>
          <a:noFill/>
        </p:spPr>
        <p:txBody>
          <a:bodyPr wrap="none" rtlCol="0">
            <a:spAutoFit/>
          </a:bodyPr>
          <a:lstStyle/>
          <a:p>
            <a:r>
              <a:rPr lang="es-CO" sz="1400" b="1" dirty="0"/>
              <a:t>BOGOTÁ</a:t>
            </a:r>
          </a:p>
        </p:txBody>
      </p:sp>
      <p:sp>
        <p:nvSpPr>
          <p:cNvPr id="66" name="Down Arrow 65"/>
          <p:cNvSpPr/>
          <p:nvPr/>
        </p:nvSpPr>
        <p:spPr>
          <a:xfrm flipV="1">
            <a:off x="2882489"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7" name="TextBox 66"/>
          <p:cNvSpPr txBox="1"/>
          <p:nvPr/>
        </p:nvSpPr>
        <p:spPr>
          <a:xfrm>
            <a:off x="2534312" y="2641476"/>
            <a:ext cx="1101584" cy="307777"/>
          </a:xfrm>
          <a:prstGeom prst="rect">
            <a:avLst/>
          </a:prstGeom>
          <a:noFill/>
        </p:spPr>
        <p:txBody>
          <a:bodyPr wrap="none" rtlCol="0">
            <a:spAutoFit/>
          </a:bodyPr>
          <a:lstStyle/>
          <a:p>
            <a:r>
              <a:rPr lang="es-CO" sz="1400" b="1" dirty="0"/>
              <a:t>MEDELLÍN</a:t>
            </a:r>
          </a:p>
        </p:txBody>
      </p:sp>
      <p:sp>
        <p:nvSpPr>
          <p:cNvPr id="68" name="Down Arrow 67"/>
          <p:cNvSpPr/>
          <p:nvPr/>
        </p:nvSpPr>
        <p:spPr>
          <a:xfrm flipV="1">
            <a:off x="4259962"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1" name="TextBox 70"/>
          <p:cNvSpPr txBox="1"/>
          <p:nvPr/>
        </p:nvSpPr>
        <p:spPr>
          <a:xfrm>
            <a:off x="4376234" y="2641476"/>
            <a:ext cx="603050" cy="307777"/>
          </a:xfrm>
          <a:prstGeom prst="rect">
            <a:avLst/>
          </a:prstGeom>
          <a:noFill/>
        </p:spPr>
        <p:txBody>
          <a:bodyPr wrap="none" rtlCol="0">
            <a:spAutoFit/>
          </a:bodyPr>
          <a:lstStyle/>
          <a:p>
            <a:r>
              <a:rPr lang="es-CO" sz="1400" b="1" dirty="0"/>
              <a:t>CALI</a:t>
            </a:r>
          </a:p>
        </p:txBody>
      </p:sp>
      <p:sp>
        <p:nvSpPr>
          <p:cNvPr id="72" name="Down Arrow 71"/>
          <p:cNvSpPr/>
          <p:nvPr/>
        </p:nvSpPr>
        <p:spPr>
          <a:xfrm flipV="1">
            <a:off x="5965674"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3" name="Down Arrow 72"/>
          <p:cNvSpPr/>
          <p:nvPr/>
        </p:nvSpPr>
        <p:spPr>
          <a:xfrm rot="10800000" flipV="1">
            <a:off x="6576351" y="2931211"/>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4" name="Down Arrow 73"/>
          <p:cNvSpPr/>
          <p:nvPr/>
        </p:nvSpPr>
        <p:spPr>
          <a:xfrm flipV="1">
            <a:off x="6277456"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5" name="TextBox 74"/>
          <p:cNvSpPr txBox="1"/>
          <p:nvPr/>
        </p:nvSpPr>
        <p:spPr>
          <a:xfrm>
            <a:off x="5905529" y="2641476"/>
            <a:ext cx="1042273" cy="307777"/>
          </a:xfrm>
          <a:prstGeom prst="rect">
            <a:avLst/>
          </a:prstGeom>
          <a:noFill/>
        </p:spPr>
        <p:txBody>
          <a:bodyPr wrap="none" rtlCol="0">
            <a:spAutoFit/>
          </a:bodyPr>
          <a:lstStyle/>
          <a:p>
            <a:r>
              <a:rPr lang="es-CO" sz="1400" b="1" dirty="0"/>
              <a:t>B/MANGA</a:t>
            </a:r>
          </a:p>
        </p:txBody>
      </p:sp>
      <p:sp>
        <p:nvSpPr>
          <p:cNvPr id="77" name="Down Arrow 76"/>
          <p:cNvSpPr/>
          <p:nvPr/>
        </p:nvSpPr>
        <p:spPr>
          <a:xfrm rot="10800000" flipV="1">
            <a:off x="8364485" y="2931211"/>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9" name="TextBox 78"/>
          <p:cNvSpPr txBox="1"/>
          <p:nvPr/>
        </p:nvSpPr>
        <p:spPr>
          <a:xfrm>
            <a:off x="7717413" y="2641476"/>
            <a:ext cx="1031051" cy="307777"/>
          </a:xfrm>
          <a:prstGeom prst="rect">
            <a:avLst/>
          </a:prstGeom>
          <a:noFill/>
        </p:spPr>
        <p:txBody>
          <a:bodyPr wrap="none" rtlCol="0">
            <a:spAutoFit/>
          </a:bodyPr>
          <a:lstStyle/>
          <a:p>
            <a:r>
              <a:rPr lang="es-CO" sz="1400" b="1" dirty="0"/>
              <a:t>B/QUILLA</a:t>
            </a:r>
          </a:p>
        </p:txBody>
      </p:sp>
      <p:sp>
        <p:nvSpPr>
          <p:cNvPr id="81" name="Down Arrow 80"/>
          <p:cNvSpPr/>
          <p:nvPr/>
        </p:nvSpPr>
        <p:spPr>
          <a:xfrm flipV="1">
            <a:off x="3168739"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2" name="Down Arrow 81"/>
          <p:cNvSpPr/>
          <p:nvPr/>
        </p:nvSpPr>
        <p:spPr>
          <a:xfrm flipV="1">
            <a:off x="4870639" y="290575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3" name="Rounded Rectangle 62"/>
          <p:cNvSpPr/>
          <p:nvPr/>
        </p:nvSpPr>
        <p:spPr>
          <a:xfrm>
            <a:off x="467544" y="3505572"/>
            <a:ext cx="1656184" cy="2016224"/>
          </a:xfrm>
          <a:prstGeom prst="round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Oportunidad de trabajar principalmente en recuperar la frecuencia de compra de papa regular</a:t>
            </a:r>
          </a:p>
        </p:txBody>
      </p:sp>
      <p:sp>
        <p:nvSpPr>
          <p:cNvPr id="109" name="Rounded Rectangle 108"/>
          <p:cNvSpPr/>
          <p:nvPr/>
        </p:nvSpPr>
        <p:spPr>
          <a:xfrm>
            <a:off x="5652120" y="3505572"/>
            <a:ext cx="1656184" cy="2016224"/>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dirty="0"/>
              <a:t>En B/manga los nuevos hogares de papa regular no consumen con tanta intensidad, mientras los de criolla están bajando su frecuencia</a:t>
            </a:r>
          </a:p>
        </p:txBody>
      </p:sp>
      <p:sp>
        <p:nvSpPr>
          <p:cNvPr id="110" name="Rounded Rectangle 109"/>
          <p:cNvSpPr/>
          <p:nvPr/>
        </p:nvSpPr>
        <p:spPr>
          <a:xfrm>
            <a:off x="7380312" y="3505572"/>
            <a:ext cx="1656184" cy="2016224"/>
          </a:xfrm>
          <a:prstGeom prst="round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t>En Barranquilla hay una oportunidad transversal de consumo de papa</a:t>
            </a:r>
          </a:p>
        </p:txBody>
      </p:sp>
      <p:sp>
        <p:nvSpPr>
          <p:cNvPr id="111" name="Rounded Rectangle 110"/>
          <p:cNvSpPr/>
          <p:nvPr/>
        </p:nvSpPr>
        <p:spPr>
          <a:xfrm>
            <a:off x="2195736" y="3505572"/>
            <a:ext cx="1656184" cy="2016224"/>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dirty="0"/>
              <a:t>Medellín crece en todos sus indicadores para papa regular, mientras la oportunidad esta en desarrollar papa criolla</a:t>
            </a:r>
          </a:p>
        </p:txBody>
      </p:sp>
      <p:sp>
        <p:nvSpPr>
          <p:cNvPr id="112" name="Rounded Rectangle 111"/>
          <p:cNvSpPr/>
          <p:nvPr/>
        </p:nvSpPr>
        <p:spPr>
          <a:xfrm>
            <a:off x="3923928" y="3505572"/>
            <a:ext cx="1656184" cy="2016224"/>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dirty="0"/>
              <a:t>Cali también tiene una oportunidad con papa criolla, pues en regular esta llegando a hogares heavy con una mayor intensidad</a:t>
            </a:r>
          </a:p>
        </p:txBody>
      </p:sp>
      <p:sp>
        <p:nvSpPr>
          <p:cNvPr id="42" name="Down Arrow 41"/>
          <p:cNvSpPr/>
          <p:nvPr/>
        </p:nvSpPr>
        <p:spPr>
          <a:xfrm rot="10800000" flipV="1">
            <a:off x="1175749" y="2929508"/>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3" name="Down Arrow 42"/>
          <p:cNvSpPr/>
          <p:nvPr/>
        </p:nvSpPr>
        <p:spPr>
          <a:xfrm flipV="1">
            <a:off x="2567651" y="2906703"/>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4" name="Down Arrow 43"/>
          <p:cNvSpPr/>
          <p:nvPr/>
        </p:nvSpPr>
        <p:spPr>
          <a:xfrm rot="10800000" flipV="1">
            <a:off x="4557845" y="2949253"/>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5" name="Rounded Rectangle 44"/>
          <p:cNvSpPr/>
          <p:nvPr/>
        </p:nvSpPr>
        <p:spPr>
          <a:xfrm>
            <a:off x="7809484" y="2965379"/>
            <a:ext cx="218900" cy="84395"/>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6" name="Down Arrow 45"/>
          <p:cNvSpPr/>
          <p:nvPr/>
        </p:nvSpPr>
        <p:spPr>
          <a:xfrm rot="10800000" flipV="1">
            <a:off x="8052134" y="2929508"/>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7" name="Down Arrow 46"/>
          <p:cNvSpPr/>
          <p:nvPr/>
        </p:nvSpPr>
        <p:spPr>
          <a:xfrm rot="10800000" flipV="1">
            <a:off x="863209" y="3134602"/>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8" name="Rounded Rectangle 47"/>
          <p:cNvSpPr/>
          <p:nvPr/>
        </p:nvSpPr>
        <p:spPr>
          <a:xfrm>
            <a:off x="1216758" y="3187689"/>
            <a:ext cx="218900" cy="84395"/>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4" name="Down Arrow 53"/>
          <p:cNvSpPr/>
          <p:nvPr/>
        </p:nvSpPr>
        <p:spPr>
          <a:xfrm rot="10800000" flipV="1">
            <a:off x="1475656" y="3159110"/>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5" name="TextBox 54"/>
          <p:cNvSpPr txBox="1"/>
          <p:nvPr/>
        </p:nvSpPr>
        <p:spPr>
          <a:xfrm>
            <a:off x="185794" y="5486171"/>
            <a:ext cx="2465740" cy="253916"/>
          </a:xfrm>
          <a:prstGeom prst="rect">
            <a:avLst/>
          </a:prstGeom>
          <a:noFill/>
        </p:spPr>
        <p:txBody>
          <a:bodyPr wrap="none" rtlCol="0">
            <a:spAutoFit/>
          </a:bodyPr>
          <a:lstStyle/>
          <a:p>
            <a:r>
              <a:rPr lang="es-CO" sz="1050" dirty="0"/>
              <a:t>Penetración – Frecuencia - Intensidad</a:t>
            </a:r>
          </a:p>
        </p:txBody>
      </p:sp>
      <p:sp>
        <p:nvSpPr>
          <p:cNvPr id="56" name="Down Arrow 55"/>
          <p:cNvSpPr/>
          <p:nvPr/>
        </p:nvSpPr>
        <p:spPr>
          <a:xfrm rot="10800000" flipV="1">
            <a:off x="2578514" y="3145532"/>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7" name="Rounded Rectangle 56"/>
          <p:cNvSpPr/>
          <p:nvPr/>
        </p:nvSpPr>
        <p:spPr>
          <a:xfrm>
            <a:off x="2932063" y="3198619"/>
            <a:ext cx="218900" cy="84395"/>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8" name="Down Arrow 57"/>
          <p:cNvSpPr/>
          <p:nvPr/>
        </p:nvSpPr>
        <p:spPr>
          <a:xfrm rot="10800000" flipV="1">
            <a:off x="3190961" y="3170040"/>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9" name="Down Arrow 58"/>
          <p:cNvSpPr/>
          <p:nvPr/>
        </p:nvSpPr>
        <p:spPr>
          <a:xfrm rot="10800000" flipV="1">
            <a:off x="4259206" y="3169282"/>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4" name="Down Arrow 63"/>
          <p:cNvSpPr/>
          <p:nvPr/>
        </p:nvSpPr>
        <p:spPr>
          <a:xfrm rot="10800000" flipV="1">
            <a:off x="4871653" y="3170040"/>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5" name="Down Arrow 64"/>
          <p:cNvSpPr/>
          <p:nvPr/>
        </p:nvSpPr>
        <p:spPr>
          <a:xfrm rot="10800000" flipV="1">
            <a:off x="4560125" y="317098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9" name="Down Arrow 68"/>
          <p:cNvSpPr/>
          <p:nvPr/>
        </p:nvSpPr>
        <p:spPr>
          <a:xfrm flipV="1">
            <a:off x="5976535" y="3127490"/>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6" name="Down Arrow 75"/>
          <p:cNvSpPr/>
          <p:nvPr/>
        </p:nvSpPr>
        <p:spPr>
          <a:xfrm flipV="1">
            <a:off x="6587212" y="3127490"/>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0" name="Down Arrow 79"/>
          <p:cNvSpPr/>
          <p:nvPr/>
        </p:nvSpPr>
        <p:spPr>
          <a:xfrm rot="10800000" flipV="1">
            <a:off x="6274418" y="3170985"/>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4" name="Down Arrow 83"/>
          <p:cNvSpPr/>
          <p:nvPr/>
        </p:nvSpPr>
        <p:spPr>
          <a:xfrm rot="10800000" flipV="1">
            <a:off x="7763090" y="3170040"/>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5" name="Down Arrow 84"/>
          <p:cNvSpPr/>
          <p:nvPr/>
        </p:nvSpPr>
        <p:spPr>
          <a:xfrm rot="10800000" flipV="1">
            <a:off x="8375537" y="3170798"/>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6" name="Down Arrow 85"/>
          <p:cNvSpPr/>
          <p:nvPr/>
        </p:nvSpPr>
        <p:spPr>
          <a:xfrm rot="10800000" flipV="1">
            <a:off x="8064009" y="3171742"/>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TextBox 5"/>
          <p:cNvSpPr txBox="1"/>
          <p:nvPr/>
        </p:nvSpPr>
        <p:spPr>
          <a:xfrm>
            <a:off x="179512" y="2830989"/>
            <a:ext cx="474810" cy="276999"/>
          </a:xfrm>
          <a:prstGeom prst="rect">
            <a:avLst/>
          </a:prstGeom>
          <a:noFill/>
        </p:spPr>
        <p:txBody>
          <a:bodyPr wrap="none" rtlCol="0">
            <a:spAutoFit/>
          </a:bodyPr>
          <a:lstStyle/>
          <a:p>
            <a:r>
              <a:rPr lang="es-CO" sz="1200" b="1" dirty="0" err="1"/>
              <a:t>Reg</a:t>
            </a:r>
            <a:endParaRPr lang="es-CO" sz="1200" b="1" dirty="0"/>
          </a:p>
        </p:txBody>
      </p:sp>
      <p:sp>
        <p:nvSpPr>
          <p:cNvPr id="87" name="TextBox 86"/>
          <p:cNvSpPr txBox="1"/>
          <p:nvPr/>
        </p:nvSpPr>
        <p:spPr>
          <a:xfrm>
            <a:off x="179512" y="3072682"/>
            <a:ext cx="492443" cy="276999"/>
          </a:xfrm>
          <a:prstGeom prst="rect">
            <a:avLst/>
          </a:prstGeom>
          <a:noFill/>
        </p:spPr>
        <p:txBody>
          <a:bodyPr wrap="none" rtlCol="0">
            <a:spAutoFit/>
          </a:bodyPr>
          <a:lstStyle/>
          <a:p>
            <a:r>
              <a:rPr lang="es-CO" sz="1200" b="1" dirty="0"/>
              <a:t>Crio</a:t>
            </a:r>
          </a:p>
        </p:txBody>
      </p:sp>
      <p:grpSp>
        <p:nvGrpSpPr>
          <p:cNvPr id="95" name="Group 94"/>
          <p:cNvGrpSpPr/>
          <p:nvPr/>
        </p:nvGrpSpPr>
        <p:grpSpPr>
          <a:xfrm>
            <a:off x="185794" y="2881191"/>
            <a:ext cx="8850702" cy="598377"/>
            <a:chOff x="185794" y="2881191"/>
            <a:chExt cx="8850702" cy="598377"/>
          </a:xfrm>
        </p:grpSpPr>
        <p:sp>
          <p:nvSpPr>
            <p:cNvPr id="96" name="Rectangle 95"/>
            <p:cNvSpPr/>
            <p:nvPr/>
          </p:nvSpPr>
          <p:spPr>
            <a:xfrm>
              <a:off x="185794" y="2892619"/>
              <a:ext cx="8850702" cy="586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97" name="Picture 4" descr="Resultado de imagen para papa crio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958" y="2930395"/>
              <a:ext cx="496240" cy="49624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Resultado de imagen para papa pastu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6766" y="2881191"/>
              <a:ext cx="594649" cy="59464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Resultado de imagen para papa crio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6313" y="2930395"/>
              <a:ext cx="496240" cy="49624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Resultado de imagen para papa pastu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7121" y="2881191"/>
              <a:ext cx="594649" cy="59464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Resultado de imagen para papa crio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2905583"/>
              <a:ext cx="545864" cy="54586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Resultado de imagen para papa pastu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103" y="2881191"/>
              <a:ext cx="594649" cy="59464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Resultado de imagen para papa crio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5532" y="2905583"/>
              <a:ext cx="545864" cy="545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763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dirty="0"/>
              <a:t>Volumen x DEMOGRAFICOS</a:t>
            </a:r>
          </a:p>
        </p:txBody>
      </p:sp>
      <p:sp>
        <p:nvSpPr>
          <p:cNvPr id="4" name="Text Placeholder 3"/>
          <p:cNvSpPr>
            <a:spLocks noGrp="1"/>
          </p:cNvSpPr>
          <p:nvPr>
            <p:ph type="body" idx="16"/>
          </p:nvPr>
        </p:nvSpPr>
        <p:spPr>
          <a:xfrm>
            <a:off x="594360" y="710613"/>
            <a:ext cx="8165592" cy="262599"/>
          </a:xfrm>
        </p:spPr>
        <p:txBody>
          <a:bodyPr/>
          <a:lstStyle/>
          <a:p>
            <a:r>
              <a:rPr lang="es-CO" sz="1400" dirty="0"/>
              <a:t>La composición de los hogares consumidores es cada vez de menos integrantes con personas de mayor edad, donde estructuralmente toman relevancia los NSE Altos</a:t>
            </a:r>
          </a:p>
        </p:txBody>
      </p:sp>
      <p:graphicFrame>
        <p:nvGraphicFramePr>
          <p:cNvPr id="5" name="Chart 4"/>
          <p:cNvGraphicFramePr/>
          <p:nvPr>
            <p:extLst>
              <p:ext uri="{D42A27DB-BD31-4B8C-83A1-F6EECF244321}">
                <p14:modId xmlns:p14="http://schemas.microsoft.com/office/powerpoint/2010/main" val="3673906482"/>
              </p:ext>
            </p:extLst>
          </p:nvPr>
        </p:nvGraphicFramePr>
        <p:xfrm>
          <a:off x="228370" y="1601812"/>
          <a:ext cx="2592288"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247606660"/>
              </p:ext>
            </p:extLst>
          </p:nvPr>
        </p:nvGraphicFramePr>
        <p:xfrm>
          <a:off x="2593059" y="1601812"/>
          <a:ext cx="2592288"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1568036"/>
              </p:ext>
            </p:extLst>
          </p:nvPr>
        </p:nvGraphicFramePr>
        <p:xfrm>
          <a:off x="4953744" y="1593410"/>
          <a:ext cx="2592288"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561534930"/>
              </p:ext>
            </p:extLst>
          </p:nvPr>
        </p:nvGraphicFramePr>
        <p:xfrm>
          <a:off x="7308304" y="1601812"/>
          <a:ext cx="1872208"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254078" y="1499220"/>
            <a:ext cx="2448272" cy="4110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2" name="TextBox 11"/>
          <p:cNvSpPr txBox="1"/>
          <p:nvPr/>
        </p:nvSpPr>
        <p:spPr>
          <a:xfrm>
            <a:off x="1193232" y="1345332"/>
            <a:ext cx="554960" cy="307777"/>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400" b="1"/>
              <a:t>NSE</a:t>
            </a:r>
          </a:p>
        </p:txBody>
      </p:sp>
      <p:sp>
        <p:nvSpPr>
          <p:cNvPr id="17" name="Rectangle 16"/>
          <p:cNvSpPr/>
          <p:nvPr/>
        </p:nvSpPr>
        <p:spPr>
          <a:xfrm>
            <a:off x="2737075" y="1500923"/>
            <a:ext cx="2304256" cy="4110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3" name="TextBox 12"/>
          <p:cNvSpPr txBox="1"/>
          <p:nvPr/>
        </p:nvSpPr>
        <p:spPr>
          <a:xfrm>
            <a:off x="2953099" y="1345332"/>
            <a:ext cx="1998752"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400" b="1" dirty="0"/>
              <a:t>EDAD AMA DE CASA</a:t>
            </a:r>
          </a:p>
        </p:txBody>
      </p:sp>
      <p:sp>
        <p:nvSpPr>
          <p:cNvPr id="18" name="Rectangle 17"/>
          <p:cNvSpPr/>
          <p:nvPr/>
        </p:nvSpPr>
        <p:spPr>
          <a:xfrm>
            <a:off x="5076056" y="1500923"/>
            <a:ext cx="2304256" cy="4110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4" name="TextBox 13"/>
          <p:cNvSpPr txBox="1"/>
          <p:nvPr/>
        </p:nvSpPr>
        <p:spPr>
          <a:xfrm>
            <a:off x="5436096" y="1345332"/>
            <a:ext cx="1471878" cy="307777"/>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400" b="1" dirty="0"/>
              <a:t>INTEGRANTES</a:t>
            </a:r>
          </a:p>
        </p:txBody>
      </p:sp>
      <p:sp>
        <p:nvSpPr>
          <p:cNvPr id="19" name="Rectangle 18"/>
          <p:cNvSpPr/>
          <p:nvPr/>
        </p:nvSpPr>
        <p:spPr>
          <a:xfrm>
            <a:off x="7412007" y="1500923"/>
            <a:ext cx="1624489" cy="411075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5" name="TextBox 14"/>
          <p:cNvSpPr txBox="1"/>
          <p:nvPr/>
        </p:nvSpPr>
        <p:spPr>
          <a:xfrm>
            <a:off x="7881173" y="1345332"/>
            <a:ext cx="723275" cy="307777"/>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400" b="1" dirty="0"/>
              <a:t>HIJOS</a:t>
            </a:r>
          </a:p>
        </p:txBody>
      </p:sp>
    </p:spTree>
    <p:extLst>
      <p:ext uri="{BB962C8B-B14F-4D97-AF65-F5344CB8AC3E}">
        <p14:creationId xmlns:p14="http://schemas.microsoft.com/office/powerpoint/2010/main" val="3592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10" grpId="0">
        <p:bldAsOne/>
      </p:bldGraphic>
      <p:bldP spid="17" grpId="0" animBg="1"/>
      <p:bldP spid="13" grpId="0" animBg="1"/>
      <p:bldP spid="18" grpId="0" animBg="1"/>
      <p:bldP spid="14" grpId="0" animBg="1"/>
      <p:bldP spid="19"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sz="2800" dirty="0"/>
              <a:t>OPORTUNIDAD BOGOTÁ – PAPA REGULAR</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710613"/>
            <a:ext cx="8165592" cy="262599"/>
          </a:xfrm>
        </p:spPr>
        <p:txBody>
          <a:bodyPr/>
          <a:lstStyle/>
          <a:p>
            <a:r>
              <a:rPr lang="es-CO" sz="1400" dirty="0"/>
              <a:t>En Bogotá hay una oportunidad en trabajar la comunicación a las madres con hijos que son las que más sobre indexadas están en la perdida de volumen</a:t>
            </a:r>
          </a:p>
        </p:txBody>
      </p:sp>
      <p:graphicFrame>
        <p:nvGraphicFramePr>
          <p:cNvPr id="6" name="Table 5"/>
          <p:cNvGraphicFramePr>
            <a:graphicFrameLocks noGrp="1"/>
          </p:cNvGraphicFramePr>
          <p:nvPr>
            <p:extLst>
              <p:ext uri="{D42A27DB-BD31-4B8C-83A1-F6EECF244321}">
                <p14:modId xmlns:p14="http://schemas.microsoft.com/office/powerpoint/2010/main" val="2772519864"/>
              </p:ext>
            </p:extLst>
          </p:nvPr>
        </p:nvGraphicFramePr>
        <p:xfrm>
          <a:off x="683568" y="1790124"/>
          <a:ext cx="4216152" cy="3587656"/>
        </p:xfrm>
        <a:graphic>
          <a:graphicData uri="http://schemas.openxmlformats.org/drawingml/2006/table">
            <a:tbl>
              <a:tblPr>
                <a:tableStyleId>{3B4B98B0-60AC-42C2-AFA5-B58CD77FA1E5}</a:tableStyleId>
              </a:tblPr>
              <a:tblGrid>
                <a:gridCol w="1363588">
                  <a:extLst>
                    <a:ext uri="{9D8B030D-6E8A-4147-A177-3AD203B41FA5}">
                      <a16:colId xmlns:a16="http://schemas.microsoft.com/office/drawing/2014/main" val="20000"/>
                    </a:ext>
                  </a:extLst>
                </a:gridCol>
                <a:gridCol w="1363588">
                  <a:extLst>
                    <a:ext uri="{9D8B030D-6E8A-4147-A177-3AD203B41FA5}">
                      <a16:colId xmlns:a16="http://schemas.microsoft.com/office/drawing/2014/main" val="20001"/>
                    </a:ext>
                  </a:extLst>
                </a:gridCol>
                <a:gridCol w="498810">
                  <a:extLst>
                    <a:ext uri="{9D8B030D-6E8A-4147-A177-3AD203B41FA5}">
                      <a16:colId xmlns:a16="http://schemas.microsoft.com/office/drawing/2014/main" val="20002"/>
                    </a:ext>
                  </a:extLst>
                </a:gridCol>
                <a:gridCol w="462794">
                  <a:extLst>
                    <a:ext uri="{9D8B030D-6E8A-4147-A177-3AD203B41FA5}">
                      <a16:colId xmlns:a16="http://schemas.microsoft.com/office/drawing/2014/main" val="20003"/>
                    </a:ext>
                  </a:extLst>
                </a:gridCol>
                <a:gridCol w="527372">
                  <a:extLst>
                    <a:ext uri="{9D8B030D-6E8A-4147-A177-3AD203B41FA5}">
                      <a16:colId xmlns:a16="http://schemas.microsoft.com/office/drawing/2014/main" val="20004"/>
                    </a:ext>
                  </a:extLst>
                </a:gridCol>
              </a:tblGrid>
              <a:tr h="188824">
                <a:tc>
                  <a:txBody>
                    <a:bodyPr/>
                    <a:lstStyle/>
                    <a:p>
                      <a:pPr algn="l" fontAlgn="b"/>
                      <a:r>
                        <a:rPr lang="es-CO" sz="1100" b="1" i="0" u="none" strike="noStrike" dirty="0">
                          <a:solidFill>
                            <a:srgbClr val="000000"/>
                          </a:solidFill>
                          <a:effectLst/>
                          <a:latin typeface="Calibri"/>
                        </a:rPr>
                        <a:t>NSE</a:t>
                      </a:r>
                    </a:p>
                  </a:txBody>
                  <a:tcPr marL="5216" marR="5216" marT="5216" marB="0" anchor="b"/>
                </a:tc>
                <a:tc>
                  <a:txBody>
                    <a:bodyPr/>
                    <a:lstStyle/>
                    <a:p>
                      <a:pPr algn="l" fontAlgn="b"/>
                      <a:r>
                        <a:rPr lang="es-CO" sz="1100" b="1" i="0" u="none" strike="noStrike" dirty="0">
                          <a:solidFill>
                            <a:srgbClr val="000000"/>
                          </a:solidFill>
                          <a:effectLst/>
                          <a:latin typeface="Calibri"/>
                        </a:rPr>
                        <a:t>EDAD AMA DE CASA</a:t>
                      </a:r>
                    </a:p>
                  </a:txBody>
                  <a:tcPr marL="46945" marR="5216" marT="5216" marB="0" anchor="b"/>
                </a:tc>
                <a:tc>
                  <a:txBody>
                    <a:bodyPr/>
                    <a:lstStyle/>
                    <a:p>
                      <a:pPr algn="ctr" fontAlgn="b"/>
                      <a:r>
                        <a:rPr lang="es-CO" sz="1100" b="1" i="0" u="none" strike="noStrike" dirty="0">
                          <a:solidFill>
                            <a:srgbClr val="000000"/>
                          </a:solidFill>
                          <a:effectLst/>
                          <a:latin typeface="Calibri"/>
                        </a:rPr>
                        <a:t>HIJOS</a:t>
                      </a:r>
                    </a:p>
                  </a:txBody>
                  <a:tcPr marL="93891" marR="5216" marT="5216" marB="0" anchor="b"/>
                </a:tc>
                <a:tc>
                  <a:txBody>
                    <a:bodyPr/>
                    <a:lstStyle/>
                    <a:p>
                      <a:pPr algn="ctr" fontAlgn="b"/>
                      <a:r>
                        <a:rPr lang="es-CO" sz="1100" b="1" i="0" u="none" strike="noStrike" dirty="0">
                          <a:solidFill>
                            <a:srgbClr val="000000"/>
                          </a:solidFill>
                          <a:effectLst/>
                          <a:latin typeface="Calibri"/>
                        </a:rPr>
                        <a:t>PESO</a:t>
                      </a:r>
                    </a:p>
                  </a:txBody>
                  <a:tcPr marL="5216" marR="5216" marT="5216" marB="0" anchor="b"/>
                </a:tc>
                <a:tc>
                  <a:txBody>
                    <a:bodyPr/>
                    <a:lstStyle/>
                    <a:p>
                      <a:pPr algn="ctr" fontAlgn="b"/>
                      <a:r>
                        <a:rPr lang="es-CO" sz="1100" b="1" i="0" u="none" strike="noStrike" dirty="0">
                          <a:solidFill>
                            <a:srgbClr val="000000"/>
                          </a:solidFill>
                          <a:effectLst/>
                          <a:latin typeface="Calibri"/>
                        </a:rPr>
                        <a:t>APORTE</a:t>
                      </a:r>
                    </a:p>
                  </a:txBody>
                  <a:tcPr marL="5216" marR="5216" marT="5216" marB="0" anchor="b"/>
                </a:tc>
                <a:extLst>
                  <a:ext uri="{0D108BD9-81ED-4DB2-BD59-A6C34878D82A}">
                    <a16:rowId xmlns:a16="http://schemas.microsoft.com/office/drawing/2014/main" val="10000"/>
                  </a:ext>
                </a:extLst>
              </a:tr>
              <a:tr h="188824">
                <a:tc>
                  <a:txBody>
                    <a:bodyPr/>
                    <a:lstStyle/>
                    <a:p>
                      <a:pPr algn="l" fontAlgn="b"/>
                      <a:r>
                        <a:rPr lang="es-CO" sz="900" u="none" strike="noStrike" dirty="0">
                          <a:effectLst/>
                        </a:rPr>
                        <a:t>Bajo</a:t>
                      </a:r>
                      <a:endParaRPr lang="es-CO" sz="900" b="1" i="0" u="none" strike="noStrike" dirty="0">
                        <a:solidFill>
                          <a:srgbClr val="000000"/>
                        </a:solidFill>
                        <a:effectLst/>
                        <a:latin typeface="Calibri"/>
                      </a:endParaRPr>
                    </a:p>
                  </a:txBody>
                  <a:tcPr marL="5216" marR="5216" marT="5216" marB="0" anchor="b"/>
                </a:tc>
                <a:tc>
                  <a:txBody>
                    <a:bodyPr/>
                    <a:lstStyle/>
                    <a:p>
                      <a:pPr algn="l" fontAlgn="b"/>
                      <a:r>
                        <a:rPr lang="es-CO" sz="900" u="none" strike="noStrike" dirty="0">
                          <a:effectLst/>
                        </a:rPr>
                        <a:t>46 o más</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dirty="0">
                          <a:effectLst/>
                        </a:rPr>
                        <a:t>Sin</a:t>
                      </a:r>
                      <a:endParaRPr lang="es-CO" sz="9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17%</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dirty="0">
                          <a:effectLst/>
                        </a:rPr>
                        <a:t>3%</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01"/>
                  </a:ext>
                </a:extLst>
              </a:tr>
              <a:tr h="188824">
                <a:tc>
                  <a:txBody>
                    <a:bodyPr/>
                    <a:lstStyle/>
                    <a:p>
                      <a:pPr algn="l" fontAlgn="b"/>
                      <a:r>
                        <a:rPr lang="es-CO" sz="900" u="none" strike="noStrike" dirty="0">
                          <a:effectLst/>
                        </a:rPr>
                        <a:t>Medio</a:t>
                      </a:r>
                      <a:endParaRPr lang="es-CO" sz="900" b="1" i="0" u="none" strike="noStrike" dirty="0">
                        <a:solidFill>
                          <a:srgbClr val="000000"/>
                        </a:solidFill>
                        <a:effectLst/>
                        <a:latin typeface="Calibri"/>
                      </a:endParaRPr>
                    </a:p>
                  </a:txBody>
                  <a:tcPr marL="5216" marR="5216" marT="5216" marB="0" anchor="b"/>
                </a:tc>
                <a:tc>
                  <a:txBody>
                    <a:bodyPr/>
                    <a:lstStyle/>
                    <a:p>
                      <a:pPr algn="l" fontAlgn="b"/>
                      <a:r>
                        <a:rPr lang="es-CO" sz="900" u="none" strike="noStrike" dirty="0">
                          <a:effectLst/>
                        </a:rPr>
                        <a:t>46 o más</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dirty="0">
                          <a:effectLst/>
                        </a:rPr>
                        <a:t>Sin</a:t>
                      </a:r>
                      <a:endParaRPr lang="es-CO" sz="9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14%</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dirty="0">
                          <a:effectLst/>
                        </a:rPr>
                        <a:t>9%</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02"/>
                  </a:ext>
                </a:extLst>
              </a:tr>
              <a:tr h="188824">
                <a:tc>
                  <a:txBody>
                    <a:bodyPr/>
                    <a:lstStyle/>
                    <a:p>
                      <a:pPr algn="l" fontAlgn="b"/>
                      <a:r>
                        <a:rPr lang="es-CO" sz="900" u="none" strike="noStrike" dirty="0">
                          <a:effectLst/>
                        </a:rPr>
                        <a:t>Alto + Medio Alto</a:t>
                      </a:r>
                      <a:endParaRPr lang="es-CO" sz="900" b="1" i="0" u="none" strike="noStrike" dirty="0">
                        <a:solidFill>
                          <a:srgbClr val="000000"/>
                        </a:solidFill>
                        <a:effectLst/>
                        <a:latin typeface="Calibri"/>
                      </a:endParaRPr>
                    </a:p>
                  </a:txBody>
                  <a:tcPr marL="5216" marR="5216" marT="5216" marB="0" anchor="b"/>
                </a:tc>
                <a:tc>
                  <a:txBody>
                    <a:bodyPr/>
                    <a:lstStyle/>
                    <a:p>
                      <a:pPr algn="l" fontAlgn="b"/>
                      <a:r>
                        <a:rPr lang="es-CO" sz="900" u="none" strike="noStrike">
                          <a:effectLst/>
                        </a:rPr>
                        <a:t>46 o más</a:t>
                      </a:r>
                      <a:endParaRPr lang="es-CO" sz="900" b="1" i="0" u="none" strike="noStrike">
                        <a:solidFill>
                          <a:srgbClr val="000000"/>
                        </a:solidFill>
                        <a:effectLst/>
                        <a:latin typeface="Calibri"/>
                      </a:endParaRPr>
                    </a:p>
                  </a:txBody>
                  <a:tcPr marL="46945" marR="5216" marT="5216" marB="0" anchor="b"/>
                </a:tc>
                <a:tc>
                  <a:txBody>
                    <a:bodyPr/>
                    <a:lstStyle/>
                    <a:p>
                      <a:pPr algn="ctr" fontAlgn="b"/>
                      <a:r>
                        <a:rPr lang="es-CO" sz="900" u="none" strike="noStrike">
                          <a:effectLst/>
                        </a:rPr>
                        <a:t>Sin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a:effectLst/>
                        </a:rPr>
                        <a:t>13%</a:t>
                      </a:r>
                      <a:endParaRPr lang="es-CO" sz="1100" b="1" i="0" u="none" strike="noStrike">
                        <a:solidFill>
                          <a:srgbClr val="000000"/>
                        </a:solidFill>
                        <a:effectLst/>
                        <a:latin typeface="Calibri"/>
                      </a:endParaRPr>
                    </a:p>
                  </a:txBody>
                  <a:tcPr marL="5216" marR="5216" marT="5216" marB="0" anchor="b"/>
                </a:tc>
                <a:tc>
                  <a:txBody>
                    <a:bodyPr/>
                    <a:lstStyle/>
                    <a:p>
                      <a:pPr algn="ctr" fontAlgn="b"/>
                      <a:r>
                        <a:rPr lang="es-CO" sz="1100" b="1" u="none" strike="noStrike">
                          <a:effectLst/>
                        </a:rPr>
                        <a:t>3%</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3"/>
                  </a:ext>
                </a:extLst>
              </a:tr>
              <a:tr h="188824">
                <a:tc>
                  <a:txBody>
                    <a:bodyPr/>
                    <a:lstStyle/>
                    <a:p>
                      <a:pPr algn="l" fontAlgn="b"/>
                      <a:r>
                        <a:rPr lang="es-CO" sz="900" u="none" strike="noStrike" dirty="0">
                          <a:solidFill>
                            <a:srgbClr val="FF0000"/>
                          </a:solidFill>
                          <a:effectLst/>
                        </a:rPr>
                        <a:t>Medio</a:t>
                      </a:r>
                      <a:endParaRPr lang="es-CO" sz="900" b="1" i="0" u="none" strike="noStrike" dirty="0">
                        <a:solidFill>
                          <a:srgbClr val="FF0000"/>
                        </a:solidFill>
                        <a:effectLst/>
                        <a:latin typeface="Calibri"/>
                      </a:endParaRPr>
                    </a:p>
                  </a:txBody>
                  <a:tcPr marL="5216" marR="5216" marT="5216" marB="0" anchor="b"/>
                </a:tc>
                <a:tc>
                  <a:txBody>
                    <a:bodyPr/>
                    <a:lstStyle/>
                    <a:p>
                      <a:pPr algn="l" fontAlgn="b"/>
                      <a:r>
                        <a:rPr lang="es-CO" sz="900" u="none" strike="noStrike">
                          <a:solidFill>
                            <a:srgbClr val="FF0000"/>
                          </a:solidFill>
                          <a:effectLst/>
                        </a:rPr>
                        <a:t>31 a 45</a:t>
                      </a:r>
                      <a:endParaRPr lang="es-CO" sz="900" b="1" i="0" u="none" strike="noStrike">
                        <a:solidFill>
                          <a:srgbClr val="FF0000"/>
                        </a:solidFill>
                        <a:effectLst/>
                        <a:latin typeface="Calibri"/>
                      </a:endParaRPr>
                    </a:p>
                  </a:txBody>
                  <a:tcPr marL="46945" marR="5216" marT="5216" marB="0" anchor="b"/>
                </a:tc>
                <a:tc>
                  <a:txBody>
                    <a:bodyPr/>
                    <a:lstStyle/>
                    <a:p>
                      <a:pPr algn="ctr" fontAlgn="b"/>
                      <a:r>
                        <a:rPr lang="es-CO" sz="900" u="none" strike="noStrike">
                          <a:solidFill>
                            <a:srgbClr val="FF0000"/>
                          </a:solidFill>
                          <a:effectLst/>
                        </a:rPr>
                        <a:t>Con</a:t>
                      </a:r>
                      <a:endParaRPr lang="es-CO" sz="900" b="0" i="0" u="none" strike="noStrike">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10%</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a:solidFill>
                            <a:srgbClr val="FF0000"/>
                          </a:solidFill>
                          <a:effectLst/>
                        </a:rPr>
                        <a:t>15%</a:t>
                      </a:r>
                      <a:endParaRPr lang="es-CO" sz="1100" b="1" i="0" u="none" strike="noStrike">
                        <a:solidFill>
                          <a:srgbClr val="FF0000"/>
                        </a:solidFill>
                        <a:effectLst/>
                        <a:latin typeface="Calibri"/>
                      </a:endParaRPr>
                    </a:p>
                  </a:txBody>
                  <a:tcPr marL="5216" marR="5216" marT="5216" marB="0" anchor="b"/>
                </a:tc>
                <a:extLst>
                  <a:ext uri="{0D108BD9-81ED-4DB2-BD59-A6C34878D82A}">
                    <a16:rowId xmlns:a16="http://schemas.microsoft.com/office/drawing/2014/main" val="10004"/>
                  </a:ext>
                </a:extLst>
              </a:tr>
              <a:tr h="188824">
                <a:tc>
                  <a:txBody>
                    <a:bodyPr/>
                    <a:lstStyle/>
                    <a:p>
                      <a:pPr algn="l" fontAlgn="b"/>
                      <a:r>
                        <a:rPr lang="es-CO" sz="900" u="none" strike="noStrike" dirty="0">
                          <a:solidFill>
                            <a:srgbClr val="FF0000"/>
                          </a:solidFill>
                          <a:effectLst/>
                        </a:rPr>
                        <a:t>Bajo</a:t>
                      </a:r>
                      <a:endParaRPr lang="es-CO" sz="900" b="1" i="0" u="none" strike="noStrike" dirty="0">
                        <a:solidFill>
                          <a:srgbClr val="FF0000"/>
                        </a:solidFill>
                        <a:effectLst/>
                        <a:latin typeface="Calibri"/>
                      </a:endParaRPr>
                    </a:p>
                  </a:txBody>
                  <a:tcPr marL="5216" marR="5216" marT="5216" marB="0" anchor="b"/>
                </a:tc>
                <a:tc>
                  <a:txBody>
                    <a:bodyPr/>
                    <a:lstStyle/>
                    <a:p>
                      <a:pPr algn="l" fontAlgn="b"/>
                      <a:r>
                        <a:rPr lang="es-CO" sz="900" u="none" strike="noStrike" dirty="0">
                          <a:solidFill>
                            <a:srgbClr val="FF0000"/>
                          </a:solidFill>
                          <a:effectLst/>
                        </a:rPr>
                        <a:t>31 a 45</a:t>
                      </a:r>
                      <a:endParaRPr lang="es-CO" sz="900" b="1" i="0" u="none" strike="noStrike" dirty="0">
                        <a:solidFill>
                          <a:srgbClr val="FF0000"/>
                        </a:solidFill>
                        <a:effectLst/>
                        <a:latin typeface="Calibri"/>
                      </a:endParaRPr>
                    </a:p>
                  </a:txBody>
                  <a:tcPr marL="46945" marR="5216" marT="5216" marB="0" anchor="b"/>
                </a:tc>
                <a:tc>
                  <a:txBody>
                    <a:bodyPr/>
                    <a:lstStyle/>
                    <a:p>
                      <a:pPr algn="ctr" fontAlgn="b"/>
                      <a:r>
                        <a:rPr lang="es-CO" sz="900" u="none" strike="noStrike" dirty="0">
                          <a:solidFill>
                            <a:srgbClr val="FF0000"/>
                          </a:solidFill>
                          <a:effectLst/>
                        </a:rPr>
                        <a:t>Con</a:t>
                      </a:r>
                      <a:endParaRPr lang="es-CO" sz="9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8%</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27%</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05"/>
                  </a:ext>
                </a:extLst>
              </a:tr>
              <a:tr h="188824">
                <a:tc>
                  <a:txBody>
                    <a:bodyPr/>
                    <a:lstStyle/>
                    <a:p>
                      <a:pPr algn="l" fontAlgn="b"/>
                      <a:r>
                        <a:rPr lang="es-CO" sz="900" u="none" strike="noStrike">
                          <a:effectLst/>
                        </a:rPr>
                        <a:t>Medio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a:effectLst/>
                        </a:rPr>
                        <a:t>Hasta 30</a:t>
                      </a:r>
                      <a:endParaRPr lang="es-CO" sz="900" b="1" i="0" u="none" strike="noStrike">
                        <a:solidFill>
                          <a:srgbClr val="000000"/>
                        </a:solidFill>
                        <a:effectLst/>
                        <a:latin typeface="Calibri"/>
                      </a:endParaRPr>
                    </a:p>
                  </a:txBody>
                  <a:tcPr marL="46945" marR="5216" marT="5216" marB="0" anchor="b"/>
                </a:tc>
                <a:tc>
                  <a:txBody>
                    <a:bodyPr/>
                    <a:lstStyle/>
                    <a:p>
                      <a:pPr algn="ctr" fontAlgn="b"/>
                      <a:r>
                        <a:rPr lang="es-CO" sz="900" u="none" strike="noStrike">
                          <a:effectLst/>
                        </a:rPr>
                        <a:t>Con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a:effectLst/>
                        </a:rPr>
                        <a:t>6%</a:t>
                      </a:r>
                      <a:endParaRPr lang="es-CO" sz="1100" b="1" i="0" u="none" strike="noStrike">
                        <a:solidFill>
                          <a:srgbClr val="000000"/>
                        </a:solidFill>
                        <a:effectLst/>
                        <a:latin typeface="Calibri"/>
                      </a:endParaRPr>
                    </a:p>
                  </a:txBody>
                  <a:tcPr marL="5216" marR="5216" marT="5216" marB="0" anchor="b"/>
                </a:tc>
                <a:tc>
                  <a:txBody>
                    <a:bodyPr/>
                    <a:lstStyle/>
                    <a:p>
                      <a:pPr algn="ctr" fontAlgn="b"/>
                      <a:r>
                        <a:rPr lang="es-CO" sz="1100" b="1" u="none" strike="noStrike">
                          <a:effectLst/>
                        </a:rPr>
                        <a:t>4%</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6"/>
                  </a:ext>
                </a:extLst>
              </a:tr>
              <a:tr h="188824">
                <a:tc>
                  <a:txBody>
                    <a:bodyPr/>
                    <a:lstStyle/>
                    <a:p>
                      <a:pPr algn="l" fontAlgn="b"/>
                      <a:r>
                        <a:rPr lang="es-CO" sz="900" u="none" strike="noStrike">
                          <a:effectLst/>
                        </a:rPr>
                        <a:t>Medio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31 a 45</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dirty="0">
                          <a:effectLst/>
                        </a:rPr>
                        <a:t>Sin</a:t>
                      </a:r>
                      <a:endParaRPr lang="es-CO" sz="9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5%</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a:effectLst/>
                        </a:rPr>
                        <a:t>5%</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7"/>
                  </a:ext>
                </a:extLst>
              </a:tr>
              <a:tr h="188824">
                <a:tc>
                  <a:txBody>
                    <a:bodyPr/>
                    <a:lstStyle/>
                    <a:p>
                      <a:pPr algn="l" fontAlgn="b"/>
                      <a:r>
                        <a:rPr lang="es-CO" sz="900" u="none" strike="noStrike">
                          <a:effectLst/>
                        </a:rPr>
                        <a:t>Bajo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31 a 45</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a:effectLst/>
                        </a:rPr>
                        <a:t>Sin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5%</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a:effectLst/>
                        </a:rPr>
                        <a:t>3%</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8"/>
                  </a:ext>
                </a:extLst>
              </a:tr>
              <a:tr h="188824">
                <a:tc>
                  <a:txBody>
                    <a:bodyPr/>
                    <a:lstStyle/>
                    <a:p>
                      <a:pPr algn="l" fontAlgn="b"/>
                      <a:r>
                        <a:rPr lang="es-CO" sz="900" u="none" strike="noStrike">
                          <a:effectLst/>
                        </a:rPr>
                        <a:t>Bajo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Hasta 30</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a:effectLst/>
                        </a:rPr>
                        <a:t>Con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a:effectLst/>
                        </a:rPr>
                        <a:t>5%</a:t>
                      </a:r>
                      <a:endParaRPr lang="es-CO" sz="1100" b="1" i="0" u="none" strike="noStrike">
                        <a:solidFill>
                          <a:srgbClr val="000000"/>
                        </a:solidFill>
                        <a:effectLst/>
                        <a:latin typeface="Calibri"/>
                      </a:endParaRPr>
                    </a:p>
                  </a:txBody>
                  <a:tcPr marL="5216" marR="5216" marT="5216" marB="0" anchor="b"/>
                </a:tc>
                <a:tc>
                  <a:txBody>
                    <a:bodyPr/>
                    <a:lstStyle/>
                    <a:p>
                      <a:pPr algn="ctr" fontAlgn="b"/>
                      <a:r>
                        <a:rPr lang="es-CO" sz="1100" b="1" u="none" strike="noStrike">
                          <a:effectLst/>
                        </a:rPr>
                        <a:t>5%</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9"/>
                  </a:ext>
                </a:extLst>
              </a:tr>
              <a:tr h="188824">
                <a:tc>
                  <a:txBody>
                    <a:bodyPr/>
                    <a:lstStyle/>
                    <a:p>
                      <a:pPr algn="l" fontAlgn="b"/>
                      <a:r>
                        <a:rPr lang="es-CO" sz="900" u="none" strike="noStrike">
                          <a:effectLst/>
                        </a:rPr>
                        <a:t>Alto + Medio Alto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a:effectLst/>
                        </a:rPr>
                        <a:t>31 a 45</a:t>
                      </a:r>
                      <a:endParaRPr lang="es-CO" sz="900" b="1" i="0" u="none" strike="noStrike">
                        <a:solidFill>
                          <a:srgbClr val="000000"/>
                        </a:solidFill>
                        <a:effectLst/>
                        <a:latin typeface="Calibri"/>
                      </a:endParaRPr>
                    </a:p>
                  </a:txBody>
                  <a:tcPr marL="46945" marR="5216" marT="5216" marB="0" anchor="b"/>
                </a:tc>
                <a:tc>
                  <a:txBody>
                    <a:bodyPr/>
                    <a:lstStyle/>
                    <a:p>
                      <a:pPr algn="ctr" fontAlgn="b"/>
                      <a:r>
                        <a:rPr lang="es-CO" sz="900" u="none" strike="noStrike">
                          <a:effectLst/>
                        </a:rPr>
                        <a:t>Con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4%</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a:effectLst/>
                        </a:rPr>
                        <a:t>1%</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10"/>
                  </a:ext>
                </a:extLst>
              </a:tr>
              <a:tr h="188824">
                <a:tc>
                  <a:txBody>
                    <a:bodyPr/>
                    <a:lstStyle/>
                    <a:p>
                      <a:pPr algn="l" fontAlgn="b"/>
                      <a:r>
                        <a:rPr lang="es-CO" sz="900" u="none" strike="noStrike">
                          <a:solidFill>
                            <a:srgbClr val="FF0000"/>
                          </a:solidFill>
                          <a:effectLst/>
                        </a:rPr>
                        <a:t>Medio</a:t>
                      </a:r>
                      <a:endParaRPr lang="es-CO" sz="900" b="1" i="0" u="none" strike="noStrike">
                        <a:solidFill>
                          <a:srgbClr val="FF0000"/>
                        </a:solidFill>
                        <a:effectLst/>
                        <a:latin typeface="Calibri"/>
                      </a:endParaRPr>
                    </a:p>
                  </a:txBody>
                  <a:tcPr marL="5216" marR="5216" marT="5216" marB="0" anchor="b"/>
                </a:tc>
                <a:tc>
                  <a:txBody>
                    <a:bodyPr/>
                    <a:lstStyle/>
                    <a:p>
                      <a:pPr algn="l" fontAlgn="b"/>
                      <a:r>
                        <a:rPr lang="es-CO" sz="900" u="none" strike="noStrike">
                          <a:solidFill>
                            <a:srgbClr val="FF0000"/>
                          </a:solidFill>
                          <a:effectLst/>
                        </a:rPr>
                        <a:t>46 o más</a:t>
                      </a:r>
                      <a:endParaRPr lang="es-CO" sz="900" b="1" i="0" u="none" strike="noStrike">
                        <a:solidFill>
                          <a:srgbClr val="FF0000"/>
                        </a:solidFill>
                        <a:effectLst/>
                        <a:latin typeface="Calibri"/>
                      </a:endParaRPr>
                    </a:p>
                  </a:txBody>
                  <a:tcPr marL="46945" marR="5216" marT="5216" marB="0" anchor="b"/>
                </a:tc>
                <a:tc>
                  <a:txBody>
                    <a:bodyPr/>
                    <a:lstStyle/>
                    <a:p>
                      <a:pPr algn="ctr" fontAlgn="b"/>
                      <a:r>
                        <a:rPr lang="es-CO" sz="900" u="none" strike="noStrike" dirty="0">
                          <a:solidFill>
                            <a:srgbClr val="FF0000"/>
                          </a:solidFill>
                          <a:effectLst/>
                        </a:rPr>
                        <a:t>Con</a:t>
                      </a:r>
                      <a:endParaRPr lang="es-CO" sz="9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4%</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7%</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11"/>
                  </a:ext>
                </a:extLst>
              </a:tr>
              <a:tr h="188824">
                <a:tc>
                  <a:txBody>
                    <a:bodyPr/>
                    <a:lstStyle/>
                    <a:p>
                      <a:pPr algn="l" fontAlgn="b"/>
                      <a:r>
                        <a:rPr lang="es-CO" sz="900" u="none" strike="noStrike">
                          <a:solidFill>
                            <a:srgbClr val="FF0000"/>
                          </a:solidFill>
                          <a:effectLst/>
                        </a:rPr>
                        <a:t>Bajo</a:t>
                      </a:r>
                      <a:endParaRPr lang="es-CO" sz="900" b="1" i="0" u="none" strike="noStrike">
                        <a:solidFill>
                          <a:srgbClr val="FF0000"/>
                        </a:solidFill>
                        <a:effectLst/>
                        <a:latin typeface="Calibri"/>
                      </a:endParaRPr>
                    </a:p>
                  </a:txBody>
                  <a:tcPr marL="5216" marR="5216" marT="5216" marB="0" anchor="b"/>
                </a:tc>
                <a:tc>
                  <a:txBody>
                    <a:bodyPr/>
                    <a:lstStyle/>
                    <a:p>
                      <a:pPr algn="l" fontAlgn="b"/>
                      <a:r>
                        <a:rPr lang="es-CO" sz="900" u="none" strike="noStrike" dirty="0">
                          <a:solidFill>
                            <a:srgbClr val="FF0000"/>
                          </a:solidFill>
                          <a:effectLst/>
                        </a:rPr>
                        <a:t>46 o más</a:t>
                      </a:r>
                      <a:endParaRPr lang="es-CO" sz="900" b="1" i="0" u="none" strike="noStrike" dirty="0">
                        <a:solidFill>
                          <a:srgbClr val="FF0000"/>
                        </a:solidFill>
                        <a:effectLst/>
                        <a:latin typeface="Calibri"/>
                      </a:endParaRPr>
                    </a:p>
                  </a:txBody>
                  <a:tcPr marL="46945" marR="5216" marT="5216" marB="0" anchor="b"/>
                </a:tc>
                <a:tc>
                  <a:txBody>
                    <a:bodyPr/>
                    <a:lstStyle/>
                    <a:p>
                      <a:pPr algn="ctr" fontAlgn="b"/>
                      <a:r>
                        <a:rPr lang="es-CO" sz="900" u="none" strike="noStrike">
                          <a:solidFill>
                            <a:srgbClr val="FF0000"/>
                          </a:solidFill>
                          <a:effectLst/>
                        </a:rPr>
                        <a:t>Con</a:t>
                      </a:r>
                      <a:endParaRPr lang="es-CO" sz="900" b="0" i="0" u="none" strike="noStrike">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3%</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6%</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12"/>
                  </a:ext>
                </a:extLst>
              </a:tr>
              <a:tr h="188824">
                <a:tc>
                  <a:txBody>
                    <a:bodyPr/>
                    <a:lstStyle/>
                    <a:p>
                      <a:pPr algn="l" fontAlgn="b"/>
                      <a:r>
                        <a:rPr lang="es-CO" sz="900" u="none" strike="noStrike">
                          <a:solidFill>
                            <a:srgbClr val="FF0000"/>
                          </a:solidFill>
                          <a:effectLst/>
                        </a:rPr>
                        <a:t>Alto + Medio Alto</a:t>
                      </a:r>
                      <a:endParaRPr lang="es-CO" sz="900" b="1" i="0" u="none" strike="noStrike">
                        <a:solidFill>
                          <a:srgbClr val="FF0000"/>
                        </a:solidFill>
                        <a:effectLst/>
                        <a:latin typeface="Calibri"/>
                      </a:endParaRPr>
                    </a:p>
                  </a:txBody>
                  <a:tcPr marL="5216" marR="5216" marT="5216" marB="0" anchor="b"/>
                </a:tc>
                <a:tc>
                  <a:txBody>
                    <a:bodyPr/>
                    <a:lstStyle/>
                    <a:p>
                      <a:pPr algn="l" fontAlgn="b"/>
                      <a:r>
                        <a:rPr lang="es-CO" sz="900" u="none" strike="noStrike" dirty="0">
                          <a:solidFill>
                            <a:srgbClr val="FF0000"/>
                          </a:solidFill>
                          <a:effectLst/>
                        </a:rPr>
                        <a:t>46 o más</a:t>
                      </a:r>
                      <a:endParaRPr lang="es-CO" sz="900" b="1" i="0" u="none" strike="noStrike" dirty="0">
                        <a:solidFill>
                          <a:srgbClr val="FF0000"/>
                        </a:solidFill>
                        <a:effectLst/>
                        <a:latin typeface="Calibri"/>
                      </a:endParaRPr>
                    </a:p>
                  </a:txBody>
                  <a:tcPr marL="46945" marR="5216" marT="5216" marB="0" anchor="b"/>
                </a:tc>
                <a:tc>
                  <a:txBody>
                    <a:bodyPr/>
                    <a:lstStyle/>
                    <a:p>
                      <a:pPr algn="ctr" fontAlgn="b"/>
                      <a:r>
                        <a:rPr lang="es-CO" sz="900" u="none" strike="noStrike">
                          <a:solidFill>
                            <a:srgbClr val="FF0000"/>
                          </a:solidFill>
                          <a:effectLst/>
                        </a:rPr>
                        <a:t>Con</a:t>
                      </a:r>
                      <a:endParaRPr lang="es-CO" sz="900" b="0" i="0" u="none" strike="noStrike">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2%</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4%</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13"/>
                  </a:ext>
                </a:extLst>
              </a:tr>
              <a:tr h="188824">
                <a:tc>
                  <a:txBody>
                    <a:bodyPr/>
                    <a:lstStyle/>
                    <a:p>
                      <a:pPr algn="l" fontAlgn="b"/>
                      <a:r>
                        <a:rPr lang="es-CO" sz="900" u="none" strike="noStrike">
                          <a:effectLst/>
                        </a:rPr>
                        <a:t>Alto + Medio Alto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Hasta 30</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a:effectLst/>
                        </a:rPr>
                        <a:t>Con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2%</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4"/>
                  </a:ext>
                </a:extLst>
              </a:tr>
              <a:tr h="188824">
                <a:tc>
                  <a:txBody>
                    <a:bodyPr/>
                    <a:lstStyle/>
                    <a:p>
                      <a:pPr algn="l" fontAlgn="b"/>
                      <a:r>
                        <a:rPr lang="es-CO" sz="900" u="none" strike="noStrike">
                          <a:effectLst/>
                        </a:rPr>
                        <a:t>Alto + Medio Alto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31 a 45</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a:effectLst/>
                        </a:rPr>
                        <a:t>Sin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2%</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5"/>
                  </a:ext>
                </a:extLst>
              </a:tr>
              <a:tr h="188824">
                <a:tc>
                  <a:txBody>
                    <a:bodyPr/>
                    <a:lstStyle/>
                    <a:p>
                      <a:pPr algn="l" fontAlgn="b"/>
                      <a:r>
                        <a:rPr lang="es-CO" sz="900" u="none" strike="noStrike">
                          <a:effectLst/>
                        </a:rPr>
                        <a:t>Alto + Medio Alto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Hasta 30</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a:effectLst/>
                        </a:rPr>
                        <a:t>Sin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0%</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6"/>
                  </a:ext>
                </a:extLst>
              </a:tr>
              <a:tr h="188824">
                <a:tc>
                  <a:txBody>
                    <a:bodyPr/>
                    <a:lstStyle/>
                    <a:p>
                      <a:pPr algn="l" fontAlgn="b"/>
                      <a:r>
                        <a:rPr lang="es-CO" sz="900" u="none" strike="noStrike">
                          <a:effectLst/>
                        </a:rPr>
                        <a:t>Medio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Hasta 30</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a:effectLst/>
                        </a:rPr>
                        <a:t>Sin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0%</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dirty="0">
                          <a:effectLst/>
                        </a:rPr>
                        <a:t>3%</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7"/>
                  </a:ext>
                </a:extLst>
              </a:tr>
              <a:tr h="188824">
                <a:tc>
                  <a:txBody>
                    <a:bodyPr/>
                    <a:lstStyle/>
                    <a:p>
                      <a:pPr algn="l" fontAlgn="b"/>
                      <a:r>
                        <a:rPr lang="es-CO" sz="900" u="none" strike="noStrike">
                          <a:effectLst/>
                        </a:rPr>
                        <a:t>Bajo</a:t>
                      </a:r>
                      <a:endParaRPr lang="es-CO" sz="900" b="1" i="0" u="none" strike="noStrike">
                        <a:solidFill>
                          <a:srgbClr val="000000"/>
                        </a:solidFill>
                        <a:effectLst/>
                        <a:latin typeface="Calibri"/>
                      </a:endParaRPr>
                    </a:p>
                  </a:txBody>
                  <a:tcPr marL="5216" marR="5216" marT="5216" marB="0" anchor="b"/>
                </a:tc>
                <a:tc>
                  <a:txBody>
                    <a:bodyPr/>
                    <a:lstStyle/>
                    <a:p>
                      <a:pPr algn="l" fontAlgn="b"/>
                      <a:r>
                        <a:rPr lang="es-CO" sz="900" u="none" strike="noStrike" dirty="0">
                          <a:effectLst/>
                        </a:rPr>
                        <a:t>Hasta 30</a:t>
                      </a:r>
                      <a:endParaRPr lang="es-CO" sz="900" b="1" i="0" u="none" strike="noStrike" dirty="0">
                        <a:solidFill>
                          <a:srgbClr val="000000"/>
                        </a:solidFill>
                        <a:effectLst/>
                        <a:latin typeface="Calibri"/>
                      </a:endParaRPr>
                    </a:p>
                  </a:txBody>
                  <a:tcPr marL="46945" marR="5216" marT="5216" marB="0" anchor="b"/>
                </a:tc>
                <a:tc>
                  <a:txBody>
                    <a:bodyPr/>
                    <a:lstStyle/>
                    <a:p>
                      <a:pPr algn="ctr" fontAlgn="b"/>
                      <a:r>
                        <a:rPr lang="es-CO" sz="900" u="none" strike="noStrike">
                          <a:effectLst/>
                        </a:rPr>
                        <a:t>Sin</a:t>
                      </a:r>
                      <a:endParaRPr lang="es-CO" sz="9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0%</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dirty="0">
                          <a:effectLst/>
                        </a:rPr>
                        <a:t>6%</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8"/>
                  </a:ext>
                </a:extLst>
              </a:tr>
            </a:tbl>
          </a:graphicData>
        </a:graphic>
      </p:graphicFrame>
      <p:sp>
        <p:nvSpPr>
          <p:cNvPr id="7" name="TextBox 6"/>
          <p:cNvSpPr txBox="1"/>
          <p:nvPr/>
        </p:nvSpPr>
        <p:spPr>
          <a:xfrm>
            <a:off x="320339" y="1417340"/>
            <a:ext cx="5259773" cy="261610"/>
          </a:xfrm>
          <a:prstGeom prst="rect">
            <a:avLst/>
          </a:prstGeom>
          <a:noFill/>
        </p:spPr>
        <p:txBody>
          <a:bodyPr wrap="none" rtlCol="0">
            <a:spAutoFit/>
          </a:bodyPr>
          <a:lstStyle/>
          <a:p>
            <a:r>
              <a:rPr lang="es-CO" sz="1100" b="1" dirty="0"/>
              <a:t>RANKING POR DEMOGRAFICO – CONSUMO PAPA REGULAR EN BOGOTÁ</a:t>
            </a:r>
          </a:p>
        </p:txBody>
      </p:sp>
      <p:sp>
        <p:nvSpPr>
          <p:cNvPr id="8" name="Rounded Rectangle 7"/>
          <p:cNvSpPr/>
          <p:nvPr/>
        </p:nvSpPr>
        <p:spPr>
          <a:xfrm>
            <a:off x="5508104" y="1993404"/>
            <a:ext cx="3024336" cy="29523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i="1" dirty="0"/>
              <a:t>Oportunidad por medio de campañas en redes o radio de segmentar la comunicación a estas mujeres con hijos, de esas edades, en barrios de NSE Medio y Bajo, sobre recetas y beneficios de la papa regular</a:t>
            </a:r>
          </a:p>
        </p:txBody>
      </p:sp>
    </p:spTree>
    <p:extLst>
      <p:ext uri="{BB962C8B-B14F-4D97-AF65-F5344CB8AC3E}">
        <p14:creationId xmlns:p14="http://schemas.microsoft.com/office/powerpoint/2010/main" val="765868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sz="2800" dirty="0"/>
              <a:t>OPORTUNIDAD Medellín – PAPA criolla</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710613"/>
            <a:ext cx="8165592" cy="262599"/>
          </a:xfrm>
        </p:spPr>
        <p:txBody>
          <a:bodyPr/>
          <a:lstStyle/>
          <a:p>
            <a:r>
              <a:rPr lang="es-CO" sz="1400" dirty="0"/>
              <a:t>En Medellín también sobre indexan las amas de casa con hijos, sin embargo el demográfico que más aporta es uno de NSE Alto y Medio Alto sin hijos</a:t>
            </a:r>
          </a:p>
        </p:txBody>
      </p:sp>
      <p:sp>
        <p:nvSpPr>
          <p:cNvPr id="7" name="TextBox 6"/>
          <p:cNvSpPr txBox="1"/>
          <p:nvPr/>
        </p:nvSpPr>
        <p:spPr>
          <a:xfrm>
            <a:off x="320339" y="1417340"/>
            <a:ext cx="5291833" cy="261610"/>
          </a:xfrm>
          <a:prstGeom prst="rect">
            <a:avLst/>
          </a:prstGeom>
          <a:noFill/>
        </p:spPr>
        <p:txBody>
          <a:bodyPr wrap="none" rtlCol="0">
            <a:spAutoFit/>
          </a:bodyPr>
          <a:lstStyle/>
          <a:p>
            <a:r>
              <a:rPr lang="es-CO" sz="1100" b="1" dirty="0"/>
              <a:t>RANKING POR DEMOGRAFICO – CONSUMO PAPA CRIOLLA EN MEDELLÍN</a:t>
            </a:r>
          </a:p>
        </p:txBody>
      </p:sp>
      <p:sp>
        <p:nvSpPr>
          <p:cNvPr id="8" name="Rounded Rectangle 7"/>
          <p:cNvSpPr/>
          <p:nvPr/>
        </p:nvSpPr>
        <p:spPr>
          <a:xfrm>
            <a:off x="5508104" y="1993404"/>
            <a:ext cx="3024336" cy="29523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i="1" dirty="0"/>
              <a:t>La principal oportunidad esta en NSE Altos, de llegar por medio de redes sociales o medios digitales con comunicación enfocada a recetas con papa criolla y a los beneficios para la salud</a:t>
            </a:r>
          </a:p>
        </p:txBody>
      </p:sp>
      <p:graphicFrame>
        <p:nvGraphicFramePr>
          <p:cNvPr id="5" name="Table 4"/>
          <p:cNvGraphicFramePr>
            <a:graphicFrameLocks noGrp="1"/>
          </p:cNvGraphicFramePr>
          <p:nvPr>
            <p:extLst>
              <p:ext uri="{D42A27DB-BD31-4B8C-83A1-F6EECF244321}">
                <p14:modId xmlns:p14="http://schemas.microsoft.com/office/powerpoint/2010/main" val="2472653830"/>
              </p:ext>
            </p:extLst>
          </p:nvPr>
        </p:nvGraphicFramePr>
        <p:xfrm>
          <a:off x="611559" y="1779004"/>
          <a:ext cx="4392490" cy="3598776"/>
        </p:xfrm>
        <a:graphic>
          <a:graphicData uri="http://schemas.openxmlformats.org/drawingml/2006/table">
            <a:tbl>
              <a:tblPr>
                <a:tableStyleId>{3B4B98B0-60AC-42C2-AFA5-B58CD77FA1E5}</a:tableStyleId>
              </a:tblPr>
              <a:tblGrid>
                <a:gridCol w="1380107">
                  <a:extLst>
                    <a:ext uri="{9D8B030D-6E8A-4147-A177-3AD203B41FA5}">
                      <a16:colId xmlns:a16="http://schemas.microsoft.com/office/drawing/2014/main" val="20000"/>
                    </a:ext>
                  </a:extLst>
                </a:gridCol>
                <a:gridCol w="1433242">
                  <a:extLst>
                    <a:ext uri="{9D8B030D-6E8A-4147-A177-3AD203B41FA5}">
                      <a16:colId xmlns:a16="http://schemas.microsoft.com/office/drawing/2014/main" val="20001"/>
                    </a:ext>
                  </a:extLst>
                </a:gridCol>
                <a:gridCol w="527294">
                  <a:extLst>
                    <a:ext uri="{9D8B030D-6E8A-4147-A177-3AD203B41FA5}">
                      <a16:colId xmlns:a16="http://schemas.microsoft.com/office/drawing/2014/main" val="20002"/>
                    </a:ext>
                  </a:extLst>
                </a:gridCol>
                <a:gridCol w="468400">
                  <a:extLst>
                    <a:ext uri="{9D8B030D-6E8A-4147-A177-3AD203B41FA5}">
                      <a16:colId xmlns:a16="http://schemas.microsoft.com/office/drawing/2014/main" val="20003"/>
                    </a:ext>
                  </a:extLst>
                </a:gridCol>
                <a:gridCol w="583447">
                  <a:extLst>
                    <a:ext uri="{9D8B030D-6E8A-4147-A177-3AD203B41FA5}">
                      <a16:colId xmlns:a16="http://schemas.microsoft.com/office/drawing/2014/main" val="20004"/>
                    </a:ext>
                  </a:extLst>
                </a:gridCol>
              </a:tblGrid>
              <a:tr h="199932">
                <a:tc>
                  <a:txBody>
                    <a:bodyPr/>
                    <a:lstStyle/>
                    <a:p>
                      <a:pPr algn="l" fontAlgn="b"/>
                      <a:r>
                        <a:rPr lang="es-CO" sz="1100" b="1" i="0" u="none" strike="noStrike" dirty="0">
                          <a:solidFill>
                            <a:srgbClr val="000000"/>
                          </a:solidFill>
                          <a:effectLst/>
                          <a:latin typeface="Calibri"/>
                        </a:rPr>
                        <a:t>NSE</a:t>
                      </a:r>
                    </a:p>
                  </a:txBody>
                  <a:tcPr marL="5216" marR="5216" marT="5216" marB="0" anchor="b"/>
                </a:tc>
                <a:tc>
                  <a:txBody>
                    <a:bodyPr/>
                    <a:lstStyle/>
                    <a:p>
                      <a:pPr algn="l" fontAlgn="b"/>
                      <a:r>
                        <a:rPr lang="es-CO" sz="1100" b="1" i="0" u="none" strike="noStrike" dirty="0">
                          <a:solidFill>
                            <a:srgbClr val="000000"/>
                          </a:solidFill>
                          <a:effectLst/>
                          <a:latin typeface="Calibri"/>
                        </a:rPr>
                        <a:t>EDAD AMA DE CASA</a:t>
                      </a:r>
                    </a:p>
                  </a:txBody>
                  <a:tcPr marL="46945" marR="5216" marT="5216" marB="0" anchor="b"/>
                </a:tc>
                <a:tc>
                  <a:txBody>
                    <a:bodyPr/>
                    <a:lstStyle/>
                    <a:p>
                      <a:pPr algn="ctr" fontAlgn="b"/>
                      <a:r>
                        <a:rPr lang="es-CO" sz="1100" b="1" i="0" u="none" strike="noStrike" dirty="0">
                          <a:solidFill>
                            <a:srgbClr val="000000"/>
                          </a:solidFill>
                          <a:effectLst/>
                          <a:latin typeface="Calibri"/>
                        </a:rPr>
                        <a:t>HIJOS</a:t>
                      </a:r>
                    </a:p>
                  </a:txBody>
                  <a:tcPr marL="93891" marR="5216" marT="5216" marB="0" anchor="b"/>
                </a:tc>
                <a:tc>
                  <a:txBody>
                    <a:bodyPr/>
                    <a:lstStyle/>
                    <a:p>
                      <a:pPr algn="ctr" fontAlgn="b"/>
                      <a:r>
                        <a:rPr lang="es-CO" sz="1100" b="1" i="0" u="none" strike="noStrike" dirty="0">
                          <a:solidFill>
                            <a:srgbClr val="000000"/>
                          </a:solidFill>
                          <a:effectLst/>
                          <a:latin typeface="Calibri"/>
                        </a:rPr>
                        <a:t>PESO</a:t>
                      </a:r>
                    </a:p>
                  </a:txBody>
                  <a:tcPr marL="5216" marR="5216" marT="5216" marB="0" anchor="b"/>
                </a:tc>
                <a:tc>
                  <a:txBody>
                    <a:bodyPr/>
                    <a:lstStyle/>
                    <a:p>
                      <a:pPr algn="ctr" fontAlgn="b"/>
                      <a:r>
                        <a:rPr lang="es-CO" sz="1100" b="1" i="0" u="none" strike="noStrike" dirty="0">
                          <a:solidFill>
                            <a:srgbClr val="000000"/>
                          </a:solidFill>
                          <a:effectLst/>
                          <a:latin typeface="Calibri"/>
                        </a:rPr>
                        <a:t>APORTE</a:t>
                      </a:r>
                    </a:p>
                  </a:txBody>
                  <a:tcPr marL="5216" marR="5216" marT="5216" marB="0" anchor="b"/>
                </a:tc>
                <a:extLst>
                  <a:ext uri="{0D108BD9-81ED-4DB2-BD59-A6C34878D82A}">
                    <a16:rowId xmlns:a16="http://schemas.microsoft.com/office/drawing/2014/main" val="10000"/>
                  </a:ext>
                </a:extLst>
              </a:tr>
              <a:tr h="199932">
                <a:tc>
                  <a:txBody>
                    <a:bodyPr/>
                    <a:lstStyle/>
                    <a:p>
                      <a:pPr algn="l" fontAlgn="b"/>
                      <a:r>
                        <a:rPr lang="es-CO" sz="900" u="none" strike="noStrike" dirty="0">
                          <a:effectLst/>
                        </a:rPr>
                        <a:t>Bajo</a:t>
                      </a:r>
                      <a:endParaRPr lang="es-CO" sz="900" b="1" i="0" u="none" strike="noStrike" dirty="0">
                        <a:solidFill>
                          <a:srgbClr val="000000"/>
                        </a:solidFill>
                        <a:effectLst/>
                        <a:latin typeface="Calibri"/>
                      </a:endParaRPr>
                    </a:p>
                  </a:txBody>
                  <a:tcPr marL="5523" marR="5523" marT="5523" marB="0" anchor="b"/>
                </a:tc>
                <a:tc>
                  <a:txBody>
                    <a:bodyPr/>
                    <a:lstStyle/>
                    <a:p>
                      <a:pPr algn="l" fontAlgn="b"/>
                      <a:r>
                        <a:rPr lang="es-CO" sz="900" u="none" strike="noStrike" dirty="0">
                          <a:effectLst/>
                        </a:rPr>
                        <a:t>46 o más</a:t>
                      </a:r>
                      <a:endParaRPr lang="es-CO" sz="900" b="1" i="0" u="none" strike="noStrike" dirty="0">
                        <a:solidFill>
                          <a:srgbClr val="000000"/>
                        </a:solidFill>
                        <a:effectLst/>
                        <a:latin typeface="Calibri"/>
                      </a:endParaRPr>
                    </a:p>
                  </a:txBody>
                  <a:tcPr marL="49707" marR="5523" marT="5523" marB="0" anchor="b"/>
                </a:tc>
                <a:tc>
                  <a:txBody>
                    <a:bodyPr/>
                    <a:lstStyle/>
                    <a:p>
                      <a:pPr algn="l" fontAlgn="b"/>
                      <a:r>
                        <a:rPr lang="es-CO" sz="900" u="none" strike="noStrike" dirty="0">
                          <a:effectLst/>
                        </a:rPr>
                        <a:t>Sin</a:t>
                      </a:r>
                      <a:endParaRPr lang="es-CO" sz="900" b="0" i="0" u="none" strike="noStrike" dirty="0">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18%</a:t>
                      </a:r>
                      <a:endParaRPr lang="es-CO" sz="1100" b="1" i="0" u="none" strike="noStrike" dirty="0">
                        <a:solidFill>
                          <a:srgbClr val="000000"/>
                        </a:solidFill>
                        <a:effectLst/>
                        <a:latin typeface="Calibri"/>
                      </a:endParaRPr>
                    </a:p>
                  </a:txBody>
                  <a:tcPr marL="5523" marR="5523" marT="5523" marB="0" anchor="b"/>
                </a:tc>
                <a:tc>
                  <a:txBody>
                    <a:bodyPr/>
                    <a:lstStyle/>
                    <a:p>
                      <a:pPr algn="ctr" fontAlgn="b"/>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01"/>
                  </a:ext>
                </a:extLst>
              </a:tr>
              <a:tr h="199932">
                <a:tc>
                  <a:txBody>
                    <a:bodyPr/>
                    <a:lstStyle/>
                    <a:p>
                      <a:pPr algn="l" fontAlgn="b"/>
                      <a:r>
                        <a:rPr lang="es-CO" sz="900" u="none" strike="noStrike" dirty="0">
                          <a:effectLst/>
                        </a:rPr>
                        <a:t>Medio</a:t>
                      </a:r>
                      <a:endParaRPr lang="es-CO" sz="900" b="1" i="0" u="none" strike="noStrike" dirty="0">
                        <a:solidFill>
                          <a:srgbClr val="000000"/>
                        </a:solidFill>
                        <a:effectLst/>
                        <a:latin typeface="Calibri"/>
                      </a:endParaRPr>
                    </a:p>
                  </a:txBody>
                  <a:tcPr marL="5523" marR="5523" marT="5523" marB="0" anchor="b"/>
                </a:tc>
                <a:tc>
                  <a:txBody>
                    <a:bodyPr/>
                    <a:lstStyle/>
                    <a:p>
                      <a:pPr algn="l" fontAlgn="b"/>
                      <a:r>
                        <a:rPr lang="es-CO" sz="900" u="none" strike="noStrike">
                          <a:effectLst/>
                        </a:rPr>
                        <a:t>46 o más</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a:effectLst/>
                        </a:rPr>
                        <a:t>Sin</a:t>
                      </a:r>
                      <a:endParaRPr lang="es-CO" sz="900" b="0" i="0" u="none" strike="noStrike">
                        <a:solidFill>
                          <a:srgbClr val="000000"/>
                        </a:solidFill>
                        <a:effectLst/>
                        <a:latin typeface="Calibri"/>
                      </a:endParaRPr>
                    </a:p>
                  </a:txBody>
                  <a:tcPr marL="99413" marR="5523" marT="5523" marB="0" anchor="b"/>
                </a:tc>
                <a:tc>
                  <a:txBody>
                    <a:bodyPr/>
                    <a:lstStyle/>
                    <a:p>
                      <a:pPr algn="ctr" fontAlgn="b"/>
                      <a:r>
                        <a:rPr lang="es-CO" sz="1100" b="1" u="none" strike="noStrike">
                          <a:effectLst/>
                        </a:rPr>
                        <a:t>15%</a:t>
                      </a:r>
                      <a:endParaRPr lang="es-CO" sz="1100" b="1" i="0" u="none" strike="noStrike">
                        <a:solidFill>
                          <a:srgbClr val="000000"/>
                        </a:solidFill>
                        <a:effectLst/>
                        <a:latin typeface="Calibri"/>
                      </a:endParaRPr>
                    </a:p>
                  </a:txBody>
                  <a:tcPr marL="5523" marR="5523" marT="5523" marB="0" anchor="b"/>
                </a:tc>
                <a:tc>
                  <a:txBody>
                    <a:bodyPr/>
                    <a:lstStyle/>
                    <a:p>
                      <a:pPr algn="ctr" fontAlgn="b"/>
                      <a:r>
                        <a:rPr lang="es-CO" sz="1100" b="1" u="none" strike="noStrike" dirty="0">
                          <a:effectLst/>
                        </a:rPr>
                        <a:t>14%</a:t>
                      </a:r>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02"/>
                  </a:ext>
                </a:extLst>
              </a:tr>
              <a:tr h="199932">
                <a:tc>
                  <a:txBody>
                    <a:bodyPr/>
                    <a:lstStyle/>
                    <a:p>
                      <a:pPr algn="l" fontAlgn="b"/>
                      <a:r>
                        <a:rPr lang="es-CO" sz="900" u="none" strike="noStrike" dirty="0">
                          <a:solidFill>
                            <a:srgbClr val="FF0000"/>
                          </a:solidFill>
                          <a:effectLst/>
                        </a:rPr>
                        <a:t>Alto + Medio Alto</a:t>
                      </a:r>
                      <a:endParaRPr lang="es-CO" sz="900" b="1" i="0" u="none" strike="noStrike" dirty="0">
                        <a:solidFill>
                          <a:srgbClr val="FF0000"/>
                        </a:solidFill>
                        <a:effectLst/>
                        <a:latin typeface="Calibri"/>
                      </a:endParaRPr>
                    </a:p>
                  </a:txBody>
                  <a:tcPr marL="5523" marR="5523" marT="5523" marB="0" anchor="b"/>
                </a:tc>
                <a:tc>
                  <a:txBody>
                    <a:bodyPr/>
                    <a:lstStyle/>
                    <a:p>
                      <a:pPr algn="l" fontAlgn="b"/>
                      <a:r>
                        <a:rPr lang="es-CO" sz="900" u="none" strike="noStrike">
                          <a:solidFill>
                            <a:srgbClr val="FF0000"/>
                          </a:solidFill>
                          <a:effectLst/>
                        </a:rPr>
                        <a:t>46 o más</a:t>
                      </a:r>
                      <a:endParaRPr lang="es-CO" sz="900" b="1" i="0" u="none" strike="noStrike">
                        <a:solidFill>
                          <a:srgbClr val="FF0000"/>
                        </a:solidFill>
                        <a:effectLst/>
                        <a:latin typeface="Calibri"/>
                      </a:endParaRPr>
                    </a:p>
                  </a:txBody>
                  <a:tcPr marL="49707" marR="5523" marT="5523" marB="0" anchor="b"/>
                </a:tc>
                <a:tc>
                  <a:txBody>
                    <a:bodyPr/>
                    <a:lstStyle/>
                    <a:p>
                      <a:pPr algn="l" fontAlgn="b"/>
                      <a:r>
                        <a:rPr lang="es-CO" sz="900" u="none" strike="noStrike">
                          <a:solidFill>
                            <a:srgbClr val="FF0000"/>
                          </a:solidFill>
                          <a:effectLst/>
                        </a:rPr>
                        <a:t>Sin</a:t>
                      </a:r>
                      <a:endParaRPr lang="es-CO" sz="900" b="0" i="0" u="none" strike="noStrike">
                        <a:solidFill>
                          <a:srgbClr val="FF0000"/>
                        </a:solidFill>
                        <a:effectLst/>
                        <a:latin typeface="Calibri"/>
                      </a:endParaRPr>
                    </a:p>
                  </a:txBody>
                  <a:tcPr marL="99413" marR="5523" marT="5523" marB="0" anchor="b"/>
                </a:tc>
                <a:tc>
                  <a:txBody>
                    <a:bodyPr/>
                    <a:lstStyle/>
                    <a:p>
                      <a:pPr algn="ctr" fontAlgn="b"/>
                      <a:r>
                        <a:rPr lang="es-CO" sz="1100" b="1" u="none" strike="noStrike" dirty="0">
                          <a:solidFill>
                            <a:srgbClr val="FF0000"/>
                          </a:solidFill>
                          <a:effectLst/>
                        </a:rPr>
                        <a:t>14%</a:t>
                      </a:r>
                      <a:endParaRPr lang="es-CO" sz="1100" b="1" i="0" u="none" strike="noStrike" dirty="0">
                        <a:solidFill>
                          <a:srgbClr val="FF0000"/>
                        </a:solidFill>
                        <a:effectLst/>
                        <a:latin typeface="Calibri"/>
                      </a:endParaRPr>
                    </a:p>
                  </a:txBody>
                  <a:tcPr marL="5523" marR="5523" marT="5523" marB="0" anchor="b"/>
                </a:tc>
                <a:tc>
                  <a:txBody>
                    <a:bodyPr/>
                    <a:lstStyle/>
                    <a:p>
                      <a:pPr algn="ctr" fontAlgn="b"/>
                      <a:r>
                        <a:rPr lang="es-CO" sz="1100" b="1" u="none" strike="noStrike">
                          <a:solidFill>
                            <a:srgbClr val="FF0000"/>
                          </a:solidFill>
                          <a:effectLst/>
                        </a:rPr>
                        <a:t>30%</a:t>
                      </a:r>
                      <a:endParaRPr lang="es-CO" sz="1100" b="1" i="0" u="none" strike="noStrike">
                        <a:solidFill>
                          <a:srgbClr val="FF0000"/>
                        </a:solidFill>
                        <a:effectLst/>
                        <a:latin typeface="Calibri"/>
                      </a:endParaRPr>
                    </a:p>
                  </a:txBody>
                  <a:tcPr marL="5523" marR="5523" marT="5523" marB="0" anchor="b"/>
                </a:tc>
                <a:extLst>
                  <a:ext uri="{0D108BD9-81ED-4DB2-BD59-A6C34878D82A}">
                    <a16:rowId xmlns:a16="http://schemas.microsoft.com/office/drawing/2014/main" val="10003"/>
                  </a:ext>
                </a:extLst>
              </a:tr>
              <a:tr h="199932">
                <a:tc>
                  <a:txBody>
                    <a:bodyPr/>
                    <a:lstStyle/>
                    <a:p>
                      <a:pPr algn="l" fontAlgn="b"/>
                      <a:r>
                        <a:rPr lang="es-CO" sz="900" u="none" strike="noStrike">
                          <a:solidFill>
                            <a:srgbClr val="FF0000"/>
                          </a:solidFill>
                          <a:effectLst/>
                        </a:rPr>
                        <a:t>Bajo</a:t>
                      </a:r>
                      <a:endParaRPr lang="es-CO" sz="900" b="1" i="0" u="none" strike="noStrike">
                        <a:solidFill>
                          <a:srgbClr val="FF0000"/>
                        </a:solidFill>
                        <a:effectLst/>
                        <a:latin typeface="Calibri"/>
                      </a:endParaRPr>
                    </a:p>
                  </a:txBody>
                  <a:tcPr marL="5523" marR="5523" marT="5523" marB="0" anchor="b"/>
                </a:tc>
                <a:tc>
                  <a:txBody>
                    <a:bodyPr/>
                    <a:lstStyle/>
                    <a:p>
                      <a:pPr algn="l" fontAlgn="b"/>
                      <a:r>
                        <a:rPr lang="es-CO" sz="900" u="none" strike="noStrike">
                          <a:solidFill>
                            <a:srgbClr val="FF0000"/>
                          </a:solidFill>
                          <a:effectLst/>
                        </a:rPr>
                        <a:t>46 o más</a:t>
                      </a:r>
                      <a:endParaRPr lang="es-CO" sz="900" b="1" i="0" u="none" strike="noStrike">
                        <a:solidFill>
                          <a:srgbClr val="FF0000"/>
                        </a:solidFill>
                        <a:effectLst/>
                        <a:latin typeface="Calibri"/>
                      </a:endParaRPr>
                    </a:p>
                  </a:txBody>
                  <a:tcPr marL="49707" marR="5523" marT="5523" marB="0" anchor="b"/>
                </a:tc>
                <a:tc>
                  <a:txBody>
                    <a:bodyPr/>
                    <a:lstStyle/>
                    <a:p>
                      <a:pPr algn="l" fontAlgn="b"/>
                      <a:r>
                        <a:rPr lang="es-CO" sz="900" u="none" strike="noStrike">
                          <a:solidFill>
                            <a:srgbClr val="FF0000"/>
                          </a:solidFill>
                          <a:effectLst/>
                        </a:rPr>
                        <a:t>Con</a:t>
                      </a:r>
                      <a:endParaRPr lang="es-CO" sz="900" b="0" i="0" u="none" strike="noStrike">
                        <a:solidFill>
                          <a:srgbClr val="FF0000"/>
                        </a:solidFill>
                        <a:effectLst/>
                        <a:latin typeface="Calibri"/>
                      </a:endParaRPr>
                    </a:p>
                  </a:txBody>
                  <a:tcPr marL="99413" marR="5523" marT="5523" marB="0" anchor="b"/>
                </a:tc>
                <a:tc>
                  <a:txBody>
                    <a:bodyPr/>
                    <a:lstStyle/>
                    <a:p>
                      <a:pPr algn="ctr" fontAlgn="b"/>
                      <a:r>
                        <a:rPr lang="es-CO" sz="1100" b="1" u="none" strike="noStrike">
                          <a:solidFill>
                            <a:srgbClr val="FF0000"/>
                          </a:solidFill>
                          <a:effectLst/>
                        </a:rPr>
                        <a:t>9%</a:t>
                      </a:r>
                      <a:endParaRPr lang="es-CO" sz="1100" b="1" i="0" u="none" strike="noStrike">
                        <a:solidFill>
                          <a:srgbClr val="FF0000"/>
                        </a:solidFill>
                        <a:effectLst/>
                        <a:latin typeface="Calibri"/>
                      </a:endParaRPr>
                    </a:p>
                  </a:txBody>
                  <a:tcPr marL="5523" marR="5523" marT="5523" marB="0" anchor="b"/>
                </a:tc>
                <a:tc>
                  <a:txBody>
                    <a:bodyPr/>
                    <a:lstStyle/>
                    <a:p>
                      <a:pPr algn="ctr" fontAlgn="b"/>
                      <a:r>
                        <a:rPr lang="es-CO" sz="1100" b="1" u="none" strike="noStrike" dirty="0">
                          <a:solidFill>
                            <a:srgbClr val="FF0000"/>
                          </a:solidFill>
                          <a:effectLst/>
                        </a:rPr>
                        <a:t>18%</a:t>
                      </a:r>
                      <a:endParaRPr lang="es-CO" sz="1100" b="1" i="0" u="none" strike="noStrike" dirty="0">
                        <a:solidFill>
                          <a:srgbClr val="FF0000"/>
                        </a:solidFill>
                        <a:effectLst/>
                        <a:latin typeface="Calibri"/>
                      </a:endParaRPr>
                    </a:p>
                  </a:txBody>
                  <a:tcPr marL="5523" marR="5523" marT="5523" marB="0" anchor="b"/>
                </a:tc>
                <a:extLst>
                  <a:ext uri="{0D108BD9-81ED-4DB2-BD59-A6C34878D82A}">
                    <a16:rowId xmlns:a16="http://schemas.microsoft.com/office/drawing/2014/main" val="10004"/>
                  </a:ext>
                </a:extLst>
              </a:tr>
              <a:tr h="199932">
                <a:tc>
                  <a:txBody>
                    <a:bodyPr/>
                    <a:lstStyle/>
                    <a:p>
                      <a:pPr algn="l" fontAlgn="b"/>
                      <a:r>
                        <a:rPr lang="es-CO" sz="900" u="none" strike="noStrike" dirty="0">
                          <a:effectLst/>
                        </a:rPr>
                        <a:t>Medio</a:t>
                      </a:r>
                      <a:endParaRPr lang="es-CO" sz="900" b="1" i="0" u="none" strike="noStrike" dirty="0">
                        <a:solidFill>
                          <a:srgbClr val="000000"/>
                        </a:solidFill>
                        <a:effectLst/>
                        <a:latin typeface="Calibri"/>
                      </a:endParaRPr>
                    </a:p>
                  </a:txBody>
                  <a:tcPr marL="5523" marR="5523" marT="5523" marB="0" anchor="b"/>
                </a:tc>
                <a:tc>
                  <a:txBody>
                    <a:bodyPr/>
                    <a:lstStyle/>
                    <a:p>
                      <a:pPr algn="l" fontAlgn="b"/>
                      <a:r>
                        <a:rPr lang="es-CO" sz="900" u="none" strike="noStrike" dirty="0">
                          <a:effectLst/>
                        </a:rPr>
                        <a:t>46 o más</a:t>
                      </a:r>
                      <a:endParaRPr lang="es-CO" sz="900" b="1" i="0" u="none" strike="noStrike" dirty="0">
                        <a:solidFill>
                          <a:srgbClr val="000000"/>
                        </a:solidFill>
                        <a:effectLst/>
                        <a:latin typeface="Calibri"/>
                      </a:endParaRPr>
                    </a:p>
                  </a:txBody>
                  <a:tcPr marL="49707" marR="5523" marT="5523" marB="0" anchor="b"/>
                </a:tc>
                <a:tc>
                  <a:txBody>
                    <a:bodyPr/>
                    <a:lstStyle/>
                    <a:p>
                      <a:pPr algn="l" fontAlgn="b"/>
                      <a:r>
                        <a:rPr lang="es-CO" sz="900" u="none" strike="noStrike">
                          <a:effectLst/>
                        </a:rPr>
                        <a:t>Con</a:t>
                      </a:r>
                      <a:endParaRPr lang="es-CO" sz="900" b="0" i="0" u="none" strike="noStrike">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9%</a:t>
                      </a:r>
                      <a:endParaRPr lang="es-CO" sz="1100" b="1" i="0" u="none" strike="noStrike" dirty="0">
                        <a:solidFill>
                          <a:srgbClr val="000000"/>
                        </a:solidFill>
                        <a:effectLst/>
                        <a:latin typeface="Calibri"/>
                      </a:endParaRPr>
                    </a:p>
                  </a:txBody>
                  <a:tcPr marL="5523" marR="5523" marT="5523" marB="0" anchor="b"/>
                </a:tc>
                <a:tc>
                  <a:txBody>
                    <a:bodyPr/>
                    <a:lstStyle/>
                    <a:p>
                      <a:pPr algn="ctr" fontAlgn="b"/>
                      <a:endParaRPr lang="es-CO" sz="1100" b="1" i="0" u="none" strike="noStrike">
                        <a:solidFill>
                          <a:srgbClr val="000000"/>
                        </a:solidFill>
                        <a:effectLst/>
                        <a:latin typeface="Calibri"/>
                      </a:endParaRPr>
                    </a:p>
                  </a:txBody>
                  <a:tcPr marL="5523" marR="5523" marT="5523" marB="0" anchor="b"/>
                </a:tc>
                <a:extLst>
                  <a:ext uri="{0D108BD9-81ED-4DB2-BD59-A6C34878D82A}">
                    <a16:rowId xmlns:a16="http://schemas.microsoft.com/office/drawing/2014/main" val="10005"/>
                  </a:ext>
                </a:extLst>
              </a:tr>
              <a:tr h="199932">
                <a:tc>
                  <a:txBody>
                    <a:bodyPr/>
                    <a:lstStyle/>
                    <a:p>
                      <a:pPr algn="l" fontAlgn="b"/>
                      <a:r>
                        <a:rPr lang="es-CO" sz="900" u="none" strike="noStrike">
                          <a:solidFill>
                            <a:srgbClr val="FF0000"/>
                          </a:solidFill>
                          <a:effectLst/>
                        </a:rPr>
                        <a:t>Medio</a:t>
                      </a:r>
                      <a:endParaRPr lang="es-CO" sz="900" b="1" i="0" u="none" strike="noStrike">
                        <a:solidFill>
                          <a:srgbClr val="FF0000"/>
                        </a:solidFill>
                        <a:effectLst/>
                        <a:latin typeface="Calibri"/>
                      </a:endParaRPr>
                    </a:p>
                  </a:txBody>
                  <a:tcPr marL="5523" marR="5523" marT="5523" marB="0" anchor="b"/>
                </a:tc>
                <a:tc>
                  <a:txBody>
                    <a:bodyPr/>
                    <a:lstStyle/>
                    <a:p>
                      <a:pPr algn="l" fontAlgn="b"/>
                      <a:r>
                        <a:rPr lang="es-CO" sz="900" u="none" strike="noStrike">
                          <a:solidFill>
                            <a:srgbClr val="FF0000"/>
                          </a:solidFill>
                          <a:effectLst/>
                        </a:rPr>
                        <a:t>31 a 45</a:t>
                      </a:r>
                      <a:endParaRPr lang="es-CO" sz="900" b="1" i="0" u="none" strike="noStrike">
                        <a:solidFill>
                          <a:srgbClr val="FF0000"/>
                        </a:solidFill>
                        <a:effectLst/>
                        <a:latin typeface="Calibri"/>
                      </a:endParaRPr>
                    </a:p>
                  </a:txBody>
                  <a:tcPr marL="49707" marR="5523" marT="5523" marB="0" anchor="b"/>
                </a:tc>
                <a:tc>
                  <a:txBody>
                    <a:bodyPr/>
                    <a:lstStyle/>
                    <a:p>
                      <a:pPr algn="l" fontAlgn="b"/>
                      <a:r>
                        <a:rPr lang="es-CO" sz="900" u="none" strike="noStrike">
                          <a:solidFill>
                            <a:srgbClr val="FF0000"/>
                          </a:solidFill>
                          <a:effectLst/>
                        </a:rPr>
                        <a:t>Con</a:t>
                      </a:r>
                      <a:endParaRPr lang="es-CO" sz="900" b="0" i="0" u="none" strike="noStrike">
                        <a:solidFill>
                          <a:srgbClr val="FF0000"/>
                        </a:solidFill>
                        <a:effectLst/>
                        <a:latin typeface="Calibri"/>
                      </a:endParaRPr>
                    </a:p>
                  </a:txBody>
                  <a:tcPr marL="99413" marR="5523" marT="5523" marB="0" anchor="b"/>
                </a:tc>
                <a:tc>
                  <a:txBody>
                    <a:bodyPr/>
                    <a:lstStyle/>
                    <a:p>
                      <a:pPr algn="ctr" fontAlgn="b"/>
                      <a:r>
                        <a:rPr lang="es-CO" sz="1100" b="1" u="none" strike="noStrike">
                          <a:solidFill>
                            <a:srgbClr val="FF0000"/>
                          </a:solidFill>
                          <a:effectLst/>
                        </a:rPr>
                        <a:t>7%</a:t>
                      </a:r>
                      <a:endParaRPr lang="es-CO" sz="1100" b="1" i="0" u="none" strike="noStrike">
                        <a:solidFill>
                          <a:srgbClr val="FF0000"/>
                        </a:solidFill>
                        <a:effectLst/>
                        <a:latin typeface="Calibri"/>
                      </a:endParaRPr>
                    </a:p>
                  </a:txBody>
                  <a:tcPr marL="5523" marR="5523" marT="5523" marB="0" anchor="b"/>
                </a:tc>
                <a:tc>
                  <a:txBody>
                    <a:bodyPr/>
                    <a:lstStyle/>
                    <a:p>
                      <a:pPr algn="ctr" fontAlgn="b"/>
                      <a:r>
                        <a:rPr lang="es-CO" sz="1100" b="1" u="none" strike="noStrike" dirty="0">
                          <a:solidFill>
                            <a:srgbClr val="FF0000"/>
                          </a:solidFill>
                          <a:effectLst/>
                        </a:rPr>
                        <a:t>10%</a:t>
                      </a:r>
                      <a:endParaRPr lang="es-CO" sz="1100" b="1" i="0" u="none" strike="noStrike" dirty="0">
                        <a:solidFill>
                          <a:srgbClr val="FF0000"/>
                        </a:solidFill>
                        <a:effectLst/>
                        <a:latin typeface="Calibri"/>
                      </a:endParaRPr>
                    </a:p>
                  </a:txBody>
                  <a:tcPr marL="5523" marR="5523" marT="5523" marB="0" anchor="b"/>
                </a:tc>
                <a:extLst>
                  <a:ext uri="{0D108BD9-81ED-4DB2-BD59-A6C34878D82A}">
                    <a16:rowId xmlns:a16="http://schemas.microsoft.com/office/drawing/2014/main" val="10006"/>
                  </a:ext>
                </a:extLst>
              </a:tr>
              <a:tr h="199932">
                <a:tc>
                  <a:txBody>
                    <a:bodyPr/>
                    <a:lstStyle/>
                    <a:p>
                      <a:pPr algn="l" fontAlgn="b"/>
                      <a:r>
                        <a:rPr lang="es-CO" sz="900" u="none" strike="noStrike">
                          <a:solidFill>
                            <a:srgbClr val="FF0000"/>
                          </a:solidFill>
                          <a:effectLst/>
                        </a:rPr>
                        <a:t>Bajo</a:t>
                      </a:r>
                      <a:endParaRPr lang="es-CO" sz="900" b="1" i="0" u="none" strike="noStrike">
                        <a:solidFill>
                          <a:srgbClr val="FF0000"/>
                        </a:solidFill>
                        <a:effectLst/>
                        <a:latin typeface="Calibri"/>
                      </a:endParaRPr>
                    </a:p>
                  </a:txBody>
                  <a:tcPr marL="5523" marR="5523" marT="5523" marB="0" anchor="b"/>
                </a:tc>
                <a:tc>
                  <a:txBody>
                    <a:bodyPr/>
                    <a:lstStyle/>
                    <a:p>
                      <a:pPr algn="l" fontAlgn="b"/>
                      <a:r>
                        <a:rPr lang="es-CO" sz="900" u="none" strike="noStrike">
                          <a:solidFill>
                            <a:srgbClr val="FF0000"/>
                          </a:solidFill>
                          <a:effectLst/>
                        </a:rPr>
                        <a:t>31 a 45</a:t>
                      </a:r>
                      <a:endParaRPr lang="es-CO" sz="900" b="1" i="0" u="none" strike="noStrike">
                        <a:solidFill>
                          <a:srgbClr val="FF0000"/>
                        </a:solidFill>
                        <a:effectLst/>
                        <a:latin typeface="Calibri"/>
                      </a:endParaRPr>
                    </a:p>
                  </a:txBody>
                  <a:tcPr marL="49707" marR="5523" marT="5523" marB="0" anchor="b"/>
                </a:tc>
                <a:tc>
                  <a:txBody>
                    <a:bodyPr/>
                    <a:lstStyle/>
                    <a:p>
                      <a:pPr algn="l" fontAlgn="b"/>
                      <a:r>
                        <a:rPr lang="es-CO" sz="900" u="none" strike="noStrike">
                          <a:solidFill>
                            <a:srgbClr val="FF0000"/>
                          </a:solidFill>
                          <a:effectLst/>
                        </a:rPr>
                        <a:t>Con</a:t>
                      </a:r>
                      <a:endParaRPr lang="es-CO" sz="900" b="0" i="0" u="none" strike="noStrike">
                        <a:solidFill>
                          <a:srgbClr val="FF0000"/>
                        </a:solidFill>
                        <a:effectLst/>
                        <a:latin typeface="Calibri"/>
                      </a:endParaRPr>
                    </a:p>
                  </a:txBody>
                  <a:tcPr marL="99413" marR="5523" marT="5523" marB="0" anchor="b"/>
                </a:tc>
                <a:tc>
                  <a:txBody>
                    <a:bodyPr/>
                    <a:lstStyle/>
                    <a:p>
                      <a:pPr algn="ctr" fontAlgn="b"/>
                      <a:r>
                        <a:rPr lang="es-CO" sz="1100" b="1" u="none" strike="noStrike">
                          <a:solidFill>
                            <a:srgbClr val="FF0000"/>
                          </a:solidFill>
                          <a:effectLst/>
                        </a:rPr>
                        <a:t>5%</a:t>
                      </a:r>
                      <a:endParaRPr lang="es-CO" sz="1100" b="1" i="0" u="none" strike="noStrike">
                        <a:solidFill>
                          <a:srgbClr val="FF0000"/>
                        </a:solidFill>
                        <a:effectLst/>
                        <a:latin typeface="Calibri"/>
                      </a:endParaRPr>
                    </a:p>
                  </a:txBody>
                  <a:tcPr marL="5523" marR="5523" marT="5523" marB="0" anchor="b"/>
                </a:tc>
                <a:tc>
                  <a:txBody>
                    <a:bodyPr/>
                    <a:lstStyle/>
                    <a:p>
                      <a:pPr algn="ctr" fontAlgn="b"/>
                      <a:r>
                        <a:rPr lang="es-CO" sz="1100" b="1" u="none" strike="noStrike" dirty="0">
                          <a:solidFill>
                            <a:srgbClr val="FF0000"/>
                          </a:solidFill>
                          <a:effectLst/>
                        </a:rPr>
                        <a:t>9%</a:t>
                      </a:r>
                      <a:endParaRPr lang="es-CO" sz="1100" b="1" i="0" u="none" strike="noStrike" dirty="0">
                        <a:solidFill>
                          <a:srgbClr val="FF0000"/>
                        </a:solidFill>
                        <a:effectLst/>
                        <a:latin typeface="Calibri"/>
                      </a:endParaRPr>
                    </a:p>
                  </a:txBody>
                  <a:tcPr marL="5523" marR="5523" marT="5523" marB="0" anchor="b"/>
                </a:tc>
                <a:extLst>
                  <a:ext uri="{0D108BD9-81ED-4DB2-BD59-A6C34878D82A}">
                    <a16:rowId xmlns:a16="http://schemas.microsoft.com/office/drawing/2014/main" val="10007"/>
                  </a:ext>
                </a:extLst>
              </a:tr>
              <a:tr h="199932">
                <a:tc>
                  <a:txBody>
                    <a:bodyPr/>
                    <a:lstStyle/>
                    <a:p>
                      <a:pPr algn="l" fontAlgn="b"/>
                      <a:r>
                        <a:rPr lang="es-CO" sz="900" u="none" strike="noStrike">
                          <a:effectLst/>
                        </a:rPr>
                        <a:t>Medio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Hasta 30</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dirty="0">
                          <a:effectLst/>
                        </a:rPr>
                        <a:t>Con</a:t>
                      </a:r>
                      <a:endParaRPr lang="es-CO" sz="900" b="0" i="0" u="none" strike="noStrike" dirty="0">
                        <a:solidFill>
                          <a:srgbClr val="000000"/>
                        </a:solidFill>
                        <a:effectLst/>
                        <a:latin typeface="Calibri"/>
                      </a:endParaRPr>
                    </a:p>
                  </a:txBody>
                  <a:tcPr marL="99413" marR="5523" marT="5523" marB="0" anchor="b"/>
                </a:tc>
                <a:tc>
                  <a:txBody>
                    <a:bodyPr/>
                    <a:lstStyle/>
                    <a:p>
                      <a:pPr algn="ctr" fontAlgn="b"/>
                      <a:r>
                        <a:rPr lang="es-CO" sz="1100" b="1" u="none" strike="noStrike">
                          <a:effectLst/>
                        </a:rPr>
                        <a:t>5%</a:t>
                      </a:r>
                      <a:endParaRPr lang="es-CO" sz="1100" b="1" i="0" u="none" strike="noStrike">
                        <a:solidFill>
                          <a:srgbClr val="000000"/>
                        </a:solidFill>
                        <a:effectLst/>
                        <a:latin typeface="Calibri"/>
                      </a:endParaRPr>
                    </a:p>
                  </a:txBody>
                  <a:tcPr marL="5523" marR="5523" marT="5523" marB="0" anchor="b"/>
                </a:tc>
                <a:tc>
                  <a:txBody>
                    <a:bodyPr/>
                    <a:lstStyle/>
                    <a:p>
                      <a:pPr algn="ctr" fontAlgn="b"/>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08"/>
                  </a:ext>
                </a:extLst>
              </a:tr>
              <a:tr h="199932">
                <a:tc>
                  <a:txBody>
                    <a:bodyPr/>
                    <a:lstStyle/>
                    <a:p>
                      <a:pPr algn="l" fontAlgn="b"/>
                      <a:r>
                        <a:rPr lang="es-CO" sz="900" u="none" strike="noStrike" dirty="0">
                          <a:effectLst/>
                        </a:rPr>
                        <a:t>Bajo</a:t>
                      </a:r>
                      <a:endParaRPr lang="es-CO" sz="900" b="1" i="0" u="none" strike="noStrike" dirty="0">
                        <a:solidFill>
                          <a:srgbClr val="000000"/>
                        </a:solidFill>
                        <a:effectLst/>
                        <a:latin typeface="Calibri"/>
                      </a:endParaRPr>
                    </a:p>
                  </a:txBody>
                  <a:tcPr marL="5523" marR="5523" marT="5523" marB="0" anchor="b"/>
                </a:tc>
                <a:tc>
                  <a:txBody>
                    <a:bodyPr/>
                    <a:lstStyle/>
                    <a:p>
                      <a:pPr algn="l" fontAlgn="b"/>
                      <a:r>
                        <a:rPr lang="es-CO" sz="900" u="none" strike="noStrike">
                          <a:effectLst/>
                        </a:rPr>
                        <a:t>Hasta 30</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dirty="0">
                          <a:effectLst/>
                        </a:rPr>
                        <a:t>Con</a:t>
                      </a:r>
                      <a:endParaRPr lang="es-CO" sz="900" b="0" i="0" u="none" strike="noStrike" dirty="0">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5%</a:t>
                      </a:r>
                      <a:endParaRPr lang="es-CO" sz="1100" b="1" i="0" u="none" strike="noStrike" dirty="0">
                        <a:solidFill>
                          <a:srgbClr val="000000"/>
                        </a:solidFill>
                        <a:effectLst/>
                        <a:latin typeface="Calibri"/>
                      </a:endParaRPr>
                    </a:p>
                  </a:txBody>
                  <a:tcPr marL="5523" marR="5523" marT="5523" marB="0" anchor="b"/>
                </a:tc>
                <a:tc>
                  <a:txBody>
                    <a:bodyPr/>
                    <a:lstStyle/>
                    <a:p>
                      <a:pPr algn="ctr" fontAlgn="b"/>
                      <a:endParaRPr lang="es-CO" sz="1100" b="1" i="0" u="none" strike="noStrike">
                        <a:solidFill>
                          <a:srgbClr val="000000"/>
                        </a:solidFill>
                        <a:effectLst/>
                        <a:latin typeface="Calibri"/>
                      </a:endParaRPr>
                    </a:p>
                  </a:txBody>
                  <a:tcPr marL="5523" marR="5523" marT="5523" marB="0" anchor="b"/>
                </a:tc>
                <a:extLst>
                  <a:ext uri="{0D108BD9-81ED-4DB2-BD59-A6C34878D82A}">
                    <a16:rowId xmlns:a16="http://schemas.microsoft.com/office/drawing/2014/main" val="10009"/>
                  </a:ext>
                </a:extLst>
              </a:tr>
              <a:tr h="199932">
                <a:tc>
                  <a:txBody>
                    <a:bodyPr/>
                    <a:lstStyle/>
                    <a:p>
                      <a:pPr algn="l" fontAlgn="b"/>
                      <a:r>
                        <a:rPr lang="es-CO" sz="900" u="none" strike="noStrike">
                          <a:effectLst/>
                        </a:rPr>
                        <a:t>Medio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31 a 45</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a:effectLst/>
                        </a:rPr>
                        <a:t>Sin</a:t>
                      </a:r>
                      <a:endParaRPr lang="es-CO" sz="900" b="0" i="0" u="none" strike="noStrike">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3%</a:t>
                      </a:r>
                      <a:endParaRPr lang="es-CO" sz="1100" b="1" i="0" u="none" strike="noStrike" dirty="0">
                        <a:solidFill>
                          <a:srgbClr val="000000"/>
                        </a:solidFill>
                        <a:effectLst/>
                        <a:latin typeface="Calibri"/>
                      </a:endParaRPr>
                    </a:p>
                  </a:txBody>
                  <a:tcPr marL="5523" marR="5523" marT="5523" marB="0" anchor="b"/>
                </a:tc>
                <a:tc>
                  <a:txBody>
                    <a:bodyPr/>
                    <a:lstStyle/>
                    <a:p>
                      <a:pPr algn="ctr" fontAlgn="b"/>
                      <a:r>
                        <a:rPr lang="es-CO" sz="1100" b="1" u="none" strike="noStrike" dirty="0">
                          <a:effectLst/>
                        </a:rPr>
                        <a:t>5%</a:t>
                      </a:r>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0"/>
                  </a:ext>
                </a:extLst>
              </a:tr>
              <a:tr h="199932">
                <a:tc>
                  <a:txBody>
                    <a:bodyPr/>
                    <a:lstStyle/>
                    <a:p>
                      <a:pPr algn="l" fontAlgn="b"/>
                      <a:r>
                        <a:rPr lang="es-CO" sz="900" u="none" strike="noStrike">
                          <a:effectLst/>
                        </a:rPr>
                        <a:t>Bajo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31 a 45</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a:effectLst/>
                        </a:rPr>
                        <a:t>Sin</a:t>
                      </a:r>
                      <a:endParaRPr lang="es-CO" sz="900" b="0" i="0" u="none" strike="noStrike">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3%</a:t>
                      </a:r>
                      <a:endParaRPr lang="es-CO" sz="1100" b="1" i="0" u="none" strike="noStrike" dirty="0">
                        <a:solidFill>
                          <a:srgbClr val="000000"/>
                        </a:solidFill>
                        <a:effectLst/>
                        <a:latin typeface="Calibri"/>
                      </a:endParaRPr>
                    </a:p>
                  </a:txBody>
                  <a:tcPr marL="5523" marR="5523" marT="5523" marB="0" anchor="b"/>
                </a:tc>
                <a:tc>
                  <a:txBody>
                    <a:bodyPr/>
                    <a:lstStyle/>
                    <a:p>
                      <a:pPr algn="ctr" fontAlgn="b"/>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1"/>
                  </a:ext>
                </a:extLst>
              </a:tr>
              <a:tr h="199932">
                <a:tc>
                  <a:txBody>
                    <a:bodyPr/>
                    <a:lstStyle/>
                    <a:p>
                      <a:pPr algn="l" fontAlgn="b"/>
                      <a:r>
                        <a:rPr lang="es-CO" sz="900" u="none" strike="noStrike" dirty="0">
                          <a:effectLst/>
                        </a:rPr>
                        <a:t>Alto + Medio Alto</a:t>
                      </a:r>
                      <a:endParaRPr lang="es-CO" sz="900" b="1" i="0" u="none" strike="noStrike" dirty="0">
                        <a:solidFill>
                          <a:srgbClr val="000000"/>
                        </a:solidFill>
                        <a:effectLst/>
                        <a:latin typeface="Calibri"/>
                      </a:endParaRPr>
                    </a:p>
                  </a:txBody>
                  <a:tcPr marL="5523" marR="5523" marT="5523" marB="0" anchor="b"/>
                </a:tc>
                <a:tc>
                  <a:txBody>
                    <a:bodyPr/>
                    <a:lstStyle/>
                    <a:p>
                      <a:pPr algn="l" fontAlgn="b"/>
                      <a:r>
                        <a:rPr lang="es-CO" sz="900" u="none" strike="noStrike">
                          <a:effectLst/>
                        </a:rPr>
                        <a:t>31 a 45</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a:effectLst/>
                        </a:rPr>
                        <a:t>Con</a:t>
                      </a:r>
                      <a:endParaRPr lang="es-CO" sz="900" b="0" i="0" u="none" strike="noStrike">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3%</a:t>
                      </a:r>
                      <a:endParaRPr lang="es-CO" sz="1100" b="1" i="0" u="none" strike="noStrike" dirty="0">
                        <a:solidFill>
                          <a:srgbClr val="000000"/>
                        </a:solidFill>
                        <a:effectLst/>
                        <a:latin typeface="Calibri"/>
                      </a:endParaRPr>
                    </a:p>
                  </a:txBody>
                  <a:tcPr marL="5523" marR="5523" marT="5523" marB="0" anchor="b"/>
                </a:tc>
                <a:tc>
                  <a:txBody>
                    <a:bodyPr/>
                    <a:lstStyle/>
                    <a:p>
                      <a:pPr algn="ctr" fontAlgn="b"/>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2"/>
                  </a:ext>
                </a:extLst>
              </a:tr>
              <a:tr h="199932">
                <a:tc>
                  <a:txBody>
                    <a:bodyPr/>
                    <a:lstStyle/>
                    <a:p>
                      <a:pPr algn="l" fontAlgn="b"/>
                      <a:r>
                        <a:rPr lang="es-CO" sz="900" u="none" strike="noStrike">
                          <a:effectLst/>
                        </a:rPr>
                        <a:t>Alto + Medio Alto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31 a 45</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a:effectLst/>
                        </a:rPr>
                        <a:t>Sin</a:t>
                      </a:r>
                      <a:endParaRPr lang="es-CO" sz="900" b="0" i="0" u="none" strike="noStrike">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2%</a:t>
                      </a:r>
                      <a:endParaRPr lang="es-CO" sz="1100" b="1" i="0" u="none" strike="noStrike" dirty="0">
                        <a:solidFill>
                          <a:srgbClr val="000000"/>
                        </a:solidFill>
                        <a:effectLst/>
                        <a:latin typeface="Calibri"/>
                      </a:endParaRPr>
                    </a:p>
                  </a:txBody>
                  <a:tcPr marL="5523" marR="5523" marT="5523" marB="0" anchor="b"/>
                </a:tc>
                <a:tc>
                  <a:txBody>
                    <a:bodyPr/>
                    <a:lstStyle/>
                    <a:p>
                      <a:pPr algn="ctr" fontAlgn="b"/>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3"/>
                  </a:ext>
                </a:extLst>
              </a:tr>
              <a:tr h="199932">
                <a:tc>
                  <a:txBody>
                    <a:bodyPr/>
                    <a:lstStyle/>
                    <a:p>
                      <a:pPr algn="l" fontAlgn="b"/>
                      <a:r>
                        <a:rPr lang="es-CO" sz="900" u="none" strike="noStrike">
                          <a:effectLst/>
                        </a:rPr>
                        <a:t>Alto + Medio Alto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46 o más</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a:effectLst/>
                        </a:rPr>
                        <a:t>Con</a:t>
                      </a:r>
                      <a:endParaRPr lang="es-CO" sz="900" b="0" i="0" u="none" strike="noStrike">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2%</a:t>
                      </a:r>
                      <a:endParaRPr lang="es-CO" sz="1100" b="1" i="0" u="none" strike="noStrike" dirty="0">
                        <a:solidFill>
                          <a:srgbClr val="000000"/>
                        </a:solidFill>
                        <a:effectLst/>
                        <a:latin typeface="Calibri"/>
                      </a:endParaRPr>
                    </a:p>
                  </a:txBody>
                  <a:tcPr marL="5523" marR="5523" marT="5523" marB="0" anchor="b"/>
                </a:tc>
                <a:tc>
                  <a:txBody>
                    <a:bodyPr/>
                    <a:lstStyle/>
                    <a:p>
                      <a:pPr algn="ctr" fontAlgn="b"/>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4"/>
                  </a:ext>
                </a:extLst>
              </a:tr>
              <a:tr h="199932">
                <a:tc>
                  <a:txBody>
                    <a:bodyPr/>
                    <a:lstStyle/>
                    <a:p>
                      <a:pPr algn="l" fontAlgn="b"/>
                      <a:r>
                        <a:rPr lang="es-CO" sz="900" u="none" strike="noStrike">
                          <a:effectLst/>
                        </a:rPr>
                        <a:t>Medio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Hasta 30</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dirty="0">
                          <a:effectLst/>
                        </a:rPr>
                        <a:t>Sin</a:t>
                      </a:r>
                      <a:endParaRPr lang="es-CO" sz="900" b="0" i="0" u="none" strike="noStrike" dirty="0">
                        <a:solidFill>
                          <a:srgbClr val="000000"/>
                        </a:solidFill>
                        <a:effectLst/>
                        <a:latin typeface="Calibri"/>
                      </a:endParaRPr>
                    </a:p>
                  </a:txBody>
                  <a:tcPr marL="99413" marR="5523" marT="5523" marB="0" anchor="b"/>
                </a:tc>
                <a:tc>
                  <a:txBody>
                    <a:bodyPr/>
                    <a:lstStyle/>
                    <a:p>
                      <a:pPr algn="ctr" fontAlgn="b"/>
                      <a:r>
                        <a:rPr lang="es-CO" sz="1100" b="1" u="none" strike="noStrike" dirty="0">
                          <a:effectLst/>
                        </a:rPr>
                        <a:t>0%</a:t>
                      </a:r>
                      <a:endParaRPr lang="es-CO" sz="1100" b="1" i="0" u="none" strike="noStrike" dirty="0">
                        <a:solidFill>
                          <a:srgbClr val="000000"/>
                        </a:solidFill>
                        <a:effectLst/>
                        <a:latin typeface="Calibri"/>
                      </a:endParaRPr>
                    </a:p>
                  </a:txBody>
                  <a:tcPr marL="5523" marR="5523" marT="5523" marB="0" anchor="b"/>
                </a:tc>
                <a:tc>
                  <a:txBody>
                    <a:bodyPr/>
                    <a:lstStyle/>
                    <a:p>
                      <a:pPr algn="ctr" fontAlgn="b"/>
                      <a:r>
                        <a:rPr lang="es-CO" sz="1100" b="1" u="none" strike="noStrike" dirty="0">
                          <a:effectLst/>
                        </a:rPr>
                        <a:t>9%</a:t>
                      </a:r>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5"/>
                  </a:ext>
                </a:extLst>
              </a:tr>
              <a:tr h="199932">
                <a:tc>
                  <a:txBody>
                    <a:bodyPr/>
                    <a:lstStyle/>
                    <a:p>
                      <a:pPr algn="l" fontAlgn="b"/>
                      <a:r>
                        <a:rPr lang="es-CO" sz="900" u="none" strike="noStrike">
                          <a:effectLst/>
                        </a:rPr>
                        <a:t>Alto + Medio Alto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Hasta 30</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dirty="0">
                          <a:effectLst/>
                        </a:rPr>
                        <a:t>Con</a:t>
                      </a:r>
                      <a:endParaRPr lang="es-CO" sz="900" b="0" i="0" u="none" strike="noStrike" dirty="0">
                        <a:solidFill>
                          <a:srgbClr val="000000"/>
                        </a:solidFill>
                        <a:effectLst/>
                        <a:latin typeface="Calibri"/>
                      </a:endParaRPr>
                    </a:p>
                  </a:txBody>
                  <a:tcPr marL="99413" marR="5523" marT="5523" marB="0" anchor="b"/>
                </a:tc>
                <a:tc>
                  <a:txBody>
                    <a:bodyPr/>
                    <a:lstStyle/>
                    <a:p>
                      <a:pPr algn="ctr" fontAlgn="b"/>
                      <a:r>
                        <a:rPr lang="es-CO" sz="1100" b="1" u="none" strike="noStrike">
                          <a:effectLst/>
                        </a:rPr>
                        <a:t>0%</a:t>
                      </a:r>
                      <a:endParaRPr lang="es-CO" sz="1100" b="1" i="0" u="none" strike="noStrike">
                        <a:solidFill>
                          <a:srgbClr val="000000"/>
                        </a:solidFill>
                        <a:effectLst/>
                        <a:latin typeface="Calibri"/>
                      </a:endParaRPr>
                    </a:p>
                  </a:txBody>
                  <a:tcPr marL="5523" marR="5523" marT="5523" marB="0" anchor="b"/>
                </a:tc>
                <a:tc>
                  <a:txBody>
                    <a:bodyPr/>
                    <a:lstStyle/>
                    <a:p>
                      <a:pPr algn="ctr" fontAlgn="b"/>
                      <a:r>
                        <a:rPr lang="es-CO" sz="1100" b="1" u="none" strike="noStrike" dirty="0">
                          <a:effectLst/>
                        </a:rPr>
                        <a:t>2%</a:t>
                      </a:r>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6"/>
                  </a:ext>
                </a:extLst>
              </a:tr>
              <a:tr h="199932">
                <a:tc>
                  <a:txBody>
                    <a:bodyPr/>
                    <a:lstStyle/>
                    <a:p>
                      <a:pPr algn="l" fontAlgn="b"/>
                      <a:r>
                        <a:rPr lang="es-CO" sz="900" u="none" strike="noStrike">
                          <a:effectLst/>
                        </a:rPr>
                        <a:t>Bajo</a:t>
                      </a:r>
                      <a:endParaRPr lang="es-CO" sz="900" b="1" i="0" u="none" strike="noStrike">
                        <a:solidFill>
                          <a:srgbClr val="000000"/>
                        </a:solidFill>
                        <a:effectLst/>
                        <a:latin typeface="Calibri"/>
                      </a:endParaRPr>
                    </a:p>
                  </a:txBody>
                  <a:tcPr marL="5523" marR="5523" marT="5523" marB="0" anchor="b"/>
                </a:tc>
                <a:tc>
                  <a:txBody>
                    <a:bodyPr/>
                    <a:lstStyle/>
                    <a:p>
                      <a:pPr algn="l" fontAlgn="b"/>
                      <a:r>
                        <a:rPr lang="es-CO" sz="900" u="none" strike="noStrike">
                          <a:effectLst/>
                        </a:rPr>
                        <a:t>Hasta 30</a:t>
                      </a:r>
                      <a:endParaRPr lang="es-CO" sz="900" b="1" i="0" u="none" strike="noStrike">
                        <a:solidFill>
                          <a:srgbClr val="000000"/>
                        </a:solidFill>
                        <a:effectLst/>
                        <a:latin typeface="Calibri"/>
                      </a:endParaRPr>
                    </a:p>
                  </a:txBody>
                  <a:tcPr marL="49707" marR="5523" marT="5523" marB="0" anchor="b"/>
                </a:tc>
                <a:tc>
                  <a:txBody>
                    <a:bodyPr/>
                    <a:lstStyle/>
                    <a:p>
                      <a:pPr algn="l" fontAlgn="b"/>
                      <a:r>
                        <a:rPr lang="es-CO" sz="900" u="none" strike="noStrike" dirty="0">
                          <a:effectLst/>
                        </a:rPr>
                        <a:t>Sin</a:t>
                      </a:r>
                      <a:endParaRPr lang="es-CO" sz="900" b="0" i="0" u="none" strike="noStrike" dirty="0">
                        <a:solidFill>
                          <a:srgbClr val="000000"/>
                        </a:solidFill>
                        <a:effectLst/>
                        <a:latin typeface="Calibri"/>
                      </a:endParaRPr>
                    </a:p>
                  </a:txBody>
                  <a:tcPr marL="99413" marR="5523" marT="5523" marB="0" anchor="b"/>
                </a:tc>
                <a:tc>
                  <a:txBody>
                    <a:bodyPr/>
                    <a:lstStyle/>
                    <a:p>
                      <a:pPr algn="ctr" fontAlgn="b"/>
                      <a:r>
                        <a:rPr lang="es-CO" sz="1100" b="1" u="none" strike="noStrike">
                          <a:effectLst/>
                        </a:rPr>
                        <a:t>0%</a:t>
                      </a:r>
                      <a:endParaRPr lang="es-CO" sz="1100" b="1" i="0" u="none" strike="noStrike">
                        <a:solidFill>
                          <a:srgbClr val="000000"/>
                        </a:solidFill>
                        <a:effectLst/>
                        <a:latin typeface="Calibri"/>
                      </a:endParaRPr>
                    </a:p>
                  </a:txBody>
                  <a:tcPr marL="5523" marR="5523" marT="5523" marB="0" anchor="b"/>
                </a:tc>
                <a:tc>
                  <a:txBody>
                    <a:bodyPr/>
                    <a:lstStyle/>
                    <a:p>
                      <a:pPr algn="ctr" fontAlgn="b"/>
                      <a:r>
                        <a:rPr lang="es-CO" sz="1100" b="1" u="none" strike="noStrike" dirty="0">
                          <a:effectLst/>
                        </a:rPr>
                        <a:t>3%</a:t>
                      </a:r>
                      <a:endParaRPr lang="es-CO" sz="1100" b="1" i="0" u="none" strike="noStrike" dirty="0">
                        <a:solidFill>
                          <a:srgbClr val="000000"/>
                        </a:solidFill>
                        <a:effectLst/>
                        <a:latin typeface="Calibri"/>
                      </a:endParaRPr>
                    </a:p>
                  </a:txBody>
                  <a:tcPr marL="5523" marR="5523" marT="5523"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97857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sz="2800" dirty="0"/>
              <a:t>OPORTUNIDAD Cali – PAPA criolla</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710613"/>
            <a:ext cx="8165592" cy="262599"/>
          </a:xfrm>
        </p:spPr>
        <p:txBody>
          <a:bodyPr/>
          <a:lstStyle/>
          <a:p>
            <a:r>
              <a:rPr lang="es-CO" sz="1400" dirty="0"/>
              <a:t>Cali presenta una perdida en diferentes demográficos, sin embargo de lo que más se repite sigue siendo que son hogares con presencia de hijos.</a:t>
            </a:r>
          </a:p>
        </p:txBody>
      </p:sp>
      <p:sp>
        <p:nvSpPr>
          <p:cNvPr id="7" name="TextBox 6"/>
          <p:cNvSpPr txBox="1"/>
          <p:nvPr/>
        </p:nvSpPr>
        <p:spPr>
          <a:xfrm>
            <a:off x="320339" y="1417340"/>
            <a:ext cx="4860626" cy="261610"/>
          </a:xfrm>
          <a:prstGeom prst="rect">
            <a:avLst/>
          </a:prstGeom>
          <a:noFill/>
        </p:spPr>
        <p:txBody>
          <a:bodyPr wrap="none" rtlCol="0">
            <a:spAutoFit/>
          </a:bodyPr>
          <a:lstStyle/>
          <a:p>
            <a:r>
              <a:rPr lang="es-CO" sz="1100" b="1" dirty="0"/>
              <a:t>RANKING POR DEMOGRAFICO – CONSUMO PAPA CRIOLLA EN CALI</a:t>
            </a:r>
          </a:p>
        </p:txBody>
      </p:sp>
      <p:sp>
        <p:nvSpPr>
          <p:cNvPr id="8" name="Rounded Rectangle 7"/>
          <p:cNvSpPr/>
          <p:nvPr/>
        </p:nvSpPr>
        <p:spPr>
          <a:xfrm>
            <a:off x="5652120" y="1849388"/>
            <a:ext cx="3024336" cy="32403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i="1" dirty="0"/>
              <a:t>En Cali esta un poco más atomizada la perdida de volumen, sin embargo lo que más destaca son hogares de NSE Bajo con hijos y con un ama de casa joven, lo cual recetas practicas pueden ser muy útiles para llegar a este target</a:t>
            </a:r>
          </a:p>
        </p:txBody>
      </p:sp>
      <p:graphicFrame>
        <p:nvGraphicFramePr>
          <p:cNvPr id="6" name="Table 5"/>
          <p:cNvGraphicFramePr>
            <a:graphicFrameLocks noGrp="1"/>
          </p:cNvGraphicFramePr>
          <p:nvPr>
            <p:extLst>
              <p:ext uri="{D42A27DB-BD31-4B8C-83A1-F6EECF244321}">
                <p14:modId xmlns:p14="http://schemas.microsoft.com/office/powerpoint/2010/main" val="4121828258"/>
              </p:ext>
            </p:extLst>
          </p:nvPr>
        </p:nvGraphicFramePr>
        <p:xfrm>
          <a:off x="467543" y="1770152"/>
          <a:ext cx="4713421" cy="3587656"/>
        </p:xfrm>
        <a:graphic>
          <a:graphicData uri="http://schemas.openxmlformats.org/drawingml/2006/table">
            <a:tbl>
              <a:tblPr>
                <a:tableStyleId>{3B4B98B0-60AC-42C2-AFA5-B58CD77FA1E5}</a:tableStyleId>
              </a:tblPr>
              <a:tblGrid>
                <a:gridCol w="1442910">
                  <a:extLst>
                    <a:ext uri="{9D8B030D-6E8A-4147-A177-3AD203B41FA5}">
                      <a16:colId xmlns:a16="http://schemas.microsoft.com/office/drawing/2014/main" val="20000"/>
                    </a:ext>
                  </a:extLst>
                </a:gridCol>
                <a:gridCol w="1586609">
                  <a:extLst>
                    <a:ext uri="{9D8B030D-6E8A-4147-A177-3AD203B41FA5}">
                      <a16:colId xmlns:a16="http://schemas.microsoft.com/office/drawing/2014/main" val="20001"/>
                    </a:ext>
                  </a:extLst>
                </a:gridCol>
                <a:gridCol w="548307">
                  <a:extLst>
                    <a:ext uri="{9D8B030D-6E8A-4147-A177-3AD203B41FA5}">
                      <a16:colId xmlns:a16="http://schemas.microsoft.com/office/drawing/2014/main" val="20002"/>
                    </a:ext>
                  </a:extLst>
                </a:gridCol>
                <a:gridCol w="489715">
                  <a:extLst>
                    <a:ext uri="{9D8B030D-6E8A-4147-A177-3AD203B41FA5}">
                      <a16:colId xmlns:a16="http://schemas.microsoft.com/office/drawing/2014/main" val="20003"/>
                    </a:ext>
                  </a:extLst>
                </a:gridCol>
                <a:gridCol w="645880">
                  <a:extLst>
                    <a:ext uri="{9D8B030D-6E8A-4147-A177-3AD203B41FA5}">
                      <a16:colId xmlns:a16="http://schemas.microsoft.com/office/drawing/2014/main" val="20004"/>
                    </a:ext>
                  </a:extLst>
                </a:gridCol>
              </a:tblGrid>
              <a:tr h="188824">
                <a:tc>
                  <a:txBody>
                    <a:bodyPr/>
                    <a:lstStyle/>
                    <a:p>
                      <a:pPr algn="l" fontAlgn="b"/>
                      <a:r>
                        <a:rPr lang="es-CO" sz="1100" b="1" i="0" u="none" strike="noStrike" dirty="0">
                          <a:solidFill>
                            <a:srgbClr val="000000"/>
                          </a:solidFill>
                          <a:effectLst/>
                          <a:latin typeface="Calibri"/>
                        </a:rPr>
                        <a:t>NSE</a:t>
                      </a:r>
                    </a:p>
                  </a:txBody>
                  <a:tcPr marL="5216" marR="5216" marT="5216" marB="0" anchor="b"/>
                </a:tc>
                <a:tc>
                  <a:txBody>
                    <a:bodyPr/>
                    <a:lstStyle/>
                    <a:p>
                      <a:pPr algn="l" fontAlgn="b"/>
                      <a:r>
                        <a:rPr lang="es-CO" sz="1100" b="1" i="0" u="none" strike="noStrike" dirty="0">
                          <a:solidFill>
                            <a:srgbClr val="000000"/>
                          </a:solidFill>
                          <a:effectLst/>
                          <a:latin typeface="Calibri"/>
                        </a:rPr>
                        <a:t>EDAD AMA DE CASA</a:t>
                      </a:r>
                    </a:p>
                  </a:txBody>
                  <a:tcPr marL="46945" marR="5216" marT="5216" marB="0" anchor="b"/>
                </a:tc>
                <a:tc>
                  <a:txBody>
                    <a:bodyPr/>
                    <a:lstStyle/>
                    <a:p>
                      <a:pPr algn="ctr" fontAlgn="b"/>
                      <a:r>
                        <a:rPr lang="es-CO" sz="1100" b="1" i="0" u="none" strike="noStrike" dirty="0">
                          <a:solidFill>
                            <a:srgbClr val="000000"/>
                          </a:solidFill>
                          <a:effectLst/>
                          <a:latin typeface="Calibri"/>
                        </a:rPr>
                        <a:t>HIJOS</a:t>
                      </a:r>
                    </a:p>
                  </a:txBody>
                  <a:tcPr marL="93891" marR="5216" marT="5216" marB="0" anchor="b"/>
                </a:tc>
                <a:tc>
                  <a:txBody>
                    <a:bodyPr/>
                    <a:lstStyle/>
                    <a:p>
                      <a:pPr algn="ctr" fontAlgn="b"/>
                      <a:r>
                        <a:rPr lang="es-CO" sz="1100" b="1" i="0" u="none" strike="noStrike" dirty="0">
                          <a:solidFill>
                            <a:srgbClr val="000000"/>
                          </a:solidFill>
                          <a:effectLst/>
                          <a:latin typeface="Calibri"/>
                        </a:rPr>
                        <a:t>PESO</a:t>
                      </a:r>
                    </a:p>
                  </a:txBody>
                  <a:tcPr marL="5216" marR="5216" marT="5216" marB="0" anchor="b"/>
                </a:tc>
                <a:tc>
                  <a:txBody>
                    <a:bodyPr/>
                    <a:lstStyle/>
                    <a:p>
                      <a:pPr algn="ctr" fontAlgn="b"/>
                      <a:r>
                        <a:rPr lang="es-CO" sz="1100" b="1" i="0" u="none" strike="noStrike" dirty="0">
                          <a:solidFill>
                            <a:srgbClr val="000000"/>
                          </a:solidFill>
                          <a:effectLst/>
                          <a:latin typeface="Calibri"/>
                        </a:rPr>
                        <a:t>APORTE</a:t>
                      </a:r>
                    </a:p>
                  </a:txBody>
                  <a:tcPr marL="5216" marR="5216" marT="5216" marB="0" anchor="b"/>
                </a:tc>
                <a:extLst>
                  <a:ext uri="{0D108BD9-81ED-4DB2-BD59-A6C34878D82A}">
                    <a16:rowId xmlns:a16="http://schemas.microsoft.com/office/drawing/2014/main" val="10000"/>
                  </a:ext>
                </a:extLst>
              </a:tr>
              <a:tr h="188824">
                <a:tc>
                  <a:txBody>
                    <a:bodyPr/>
                    <a:lstStyle/>
                    <a:p>
                      <a:pPr algn="l" fontAlgn="b"/>
                      <a:r>
                        <a:rPr lang="es-CO" sz="1000" u="none" strike="noStrike" dirty="0">
                          <a:effectLst/>
                        </a:rPr>
                        <a:t>Bajo</a:t>
                      </a:r>
                      <a:endParaRPr lang="es-CO" sz="1000" b="1" i="0" u="none" strike="noStrike" dirty="0">
                        <a:solidFill>
                          <a:srgbClr val="000000"/>
                        </a:solidFill>
                        <a:effectLst/>
                        <a:latin typeface="Calibri"/>
                      </a:endParaRPr>
                    </a:p>
                  </a:txBody>
                  <a:tcPr marL="5216" marR="5216" marT="5216" marB="0" anchor="b"/>
                </a:tc>
                <a:tc>
                  <a:txBody>
                    <a:bodyPr/>
                    <a:lstStyle/>
                    <a:p>
                      <a:pPr algn="l" fontAlgn="b"/>
                      <a:r>
                        <a:rPr lang="es-CO" sz="1000" u="none" strike="noStrike" dirty="0">
                          <a:effectLst/>
                        </a:rPr>
                        <a:t>46 o más</a:t>
                      </a:r>
                      <a:endParaRPr lang="es-CO" sz="1000" b="1" i="0" u="none" strike="noStrike" dirty="0">
                        <a:solidFill>
                          <a:srgbClr val="000000"/>
                        </a:solidFill>
                        <a:effectLst/>
                        <a:latin typeface="Calibri"/>
                      </a:endParaRPr>
                    </a:p>
                  </a:txBody>
                  <a:tcPr marL="46945" marR="5216" marT="5216" marB="0" anchor="b"/>
                </a:tc>
                <a:tc>
                  <a:txBody>
                    <a:bodyPr/>
                    <a:lstStyle/>
                    <a:p>
                      <a:pPr algn="ctr" fontAlgn="b"/>
                      <a:r>
                        <a:rPr lang="es-CO" sz="1000" u="none" strike="noStrike" dirty="0">
                          <a:effectLst/>
                        </a:rPr>
                        <a:t>Sin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25%</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01"/>
                  </a:ext>
                </a:extLst>
              </a:tr>
              <a:tr h="188824">
                <a:tc>
                  <a:txBody>
                    <a:bodyPr/>
                    <a:lstStyle/>
                    <a:p>
                      <a:pPr algn="l" fontAlgn="b"/>
                      <a:r>
                        <a:rPr lang="es-CO" sz="1000" u="none" strike="noStrike">
                          <a:effectLst/>
                        </a:rPr>
                        <a:t>Medio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46 o más</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Sin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15%</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a:effectLst/>
                        </a:rPr>
                        <a:t>15%</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2"/>
                  </a:ext>
                </a:extLst>
              </a:tr>
              <a:tr h="188824">
                <a:tc>
                  <a:txBody>
                    <a:bodyPr/>
                    <a:lstStyle/>
                    <a:p>
                      <a:pPr algn="l" fontAlgn="b"/>
                      <a:r>
                        <a:rPr lang="es-CO" sz="1000" u="none" strike="noStrike">
                          <a:solidFill>
                            <a:srgbClr val="FF0000"/>
                          </a:solidFill>
                          <a:effectLst/>
                        </a:rPr>
                        <a:t>Alto + Medio Alto</a:t>
                      </a:r>
                      <a:endParaRPr lang="es-CO" sz="1000" b="1" i="0" u="none" strike="noStrike">
                        <a:solidFill>
                          <a:srgbClr val="FF0000"/>
                        </a:solidFill>
                        <a:effectLst/>
                        <a:latin typeface="Calibri"/>
                      </a:endParaRPr>
                    </a:p>
                  </a:txBody>
                  <a:tcPr marL="5216" marR="5216" marT="5216" marB="0" anchor="b"/>
                </a:tc>
                <a:tc>
                  <a:txBody>
                    <a:bodyPr/>
                    <a:lstStyle/>
                    <a:p>
                      <a:pPr algn="l" fontAlgn="b"/>
                      <a:r>
                        <a:rPr lang="es-CO" sz="1000" u="none" strike="noStrike">
                          <a:solidFill>
                            <a:srgbClr val="FF0000"/>
                          </a:solidFill>
                          <a:effectLst/>
                        </a:rPr>
                        <a:t>46 o más</a:t>
                      </a:r>
                      <a:endParaRPr lang="es-CO" sz="1000" b="1" i="0" u="none" strike="noStrike">
                        <a:solidFill>
                          <a:srgbClr val="FF0000"/>
                        </a:solidFill>
                        <a:effectLst/>
                        <a:latin typeface="Calibri"/>
                      </a:endParaRPr>
                    </a:p>
                  </a:txBody>
                  <a:tcPr marL="46945" marR="5216" marT="5216" marB="0" anchor="b"/>
                </a:tc>
                <a:tc>
                  <a:txBody>
                    <a:bodyPr/>
                    <a:lstStyle/>
                    <a:p>
                      <a:pPr algn="ctr" fontAlgn="b"/>
                      <a:r>
                        <a:rPr lang="es-CO" sz="1000" u="none" strike="noStrike" dirty="0">
                          <a:solidFill>
                            <a:srgbClr val="FF0000"/>
                          </a:solidFill>
                          <a:effectLst/>
                        </a:rPr>
                        <a:t>Sin</a:t>
                      </a:r>
                      <a:endParaRPr lang="es-CO" sz="10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9%</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13%</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03"/>
                  </a:ext>
                </a:extLst>
              </a:tr>
              <a:tr h="188824">
                <a:tc>
                  <a:txBody>
                    <a:bodyPr/>
                    <a:lstStyle/>
                    <a:p>
                      <a:pPr algn="l" fontAlgn="b"/>
                      <a:r>
                        <a:rPr lang="es-CO" sz="1000" u="none" strike="noStrike">
                          <a:effectLst/>
                        </a:rPr>
                        <a:t>Bajo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31 a 45</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Con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a:effectLst/>
                        </a:rPr>
                        <a:t>9%</a:t>
                      </a:r>
                      <a:endParaRPr lang="es-CO" sz="1100" b="1" i="0" u="none" strike="noStrike">
                        <a:solidFill>
                          <a:srgbClr val="000000"/>
                        </a:solidFill>
                        <a:effectLst/>
                        <a:latin typeface="Calibri"/>
                      </a:endParaRPr>
                    </a:p>
                  </a:txBody>
                  <a:tcPr marL="5216" marR="5216" marT="5216" marB="0" anchor="b"/>
                </a:tc>
                <a:tc>
                  <a:txBody>
                    <a:bodyPr/>
                    <a:lstStyle/>
                    <a:p>
                      <a:pPr algn="ctr" fontAlgn="b"/>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04"/>
                  </a:ext>
                </a:extLst>
              </a:tr>
              <a:tr h="188824">
                <a:tc>
                  <a:txBody>
                    <a:bodyPr/>
                    <a:lstStyle/>
                    <a:p>
                      <a:pPr algn="l" fontAlgn="b"/>
                      <a:r>
                        <a:rPr lang="es-CO" sz="1000" u="none" strike="noStrike">
                          <a:solidFill>
                            <a:srgbClr val="FF0000"/>
                          </a:solidFill>
                          <a:effectLst/>
                        </a:rPr>
                        <a:t>Bajo</a:t>
                      </a:r>
                      <a:endParaRPr lang="es-CO" sz="1000" b="1" i="0" u="none" strike="noStrike">
                        <a:solidFill>
                          <a:srgbClr val="FF0000"/>
                        </a:solidFill>
                        <a:effectLst/>
                        <a:latin typeface="Calibri"/>
                      </a:endParaRPr>
                    </a:p>
                  </a:txBody>
                  <a:tcPr marL="5216" marR="5216" marT="5216" marB="0" anchor="b"/>
                </a:tc>
                <a:tc>
                  <a:txBody>
                    <a:bodyPr/>
                    <a:lstStyle/>
                    <a:p>
                      <a:pPr algn="l" fontAlgn="b"/>
                      <a:r>
                        <a:rPr lang="es-CO" sz="1000" u="none" strike="noStrike">
                          <a:solidFill>
                            <a:srgbClr val="FF0000"/>
                          </a:solidFill>
                          <a:effectLst/>
                        </a:rPr>
                        <a:t>46 o más</a:t>
                      </a:r>
                      <a:endParaRPr lang="es-CO" sz="1000" b="1" i="0" u="none" strike="noStrike">
                        <a:solidFill>
                          <a:srgbClr val="FF0000"/>
                        </a:solidFill>
                        <a:effectLst/>
                        <a:latin typeface="Calibri"/>
                      </a:endParaRPr>
                    </a:p>
                  </a:txBody>
                  <a:tcPr marL="46945" marR="5216" marT="5216" marB="0" anchor="b"/>
                </a:tc>
                <a:tc>
                  <a:txBody>
                    <a:bodyPr/>
                    <a:lstStyle/>
                    <a:p>
                      <a:pPr algn="ctr" fontAlgn="b"/>
                      <a:r>
                        <a:rPr lang="es-CO" sz="1000" u="none" strike="noStrike" dirty="0">
                          <a:solidFill>
                            <a:srgbClr val="FF0000"/>
                          </a:solidFill>
                          <a:effectLst/>
                        </a:rPr>
                        <a:t>Con</a:t>
                      </a:r>
                      <a:endParaRPr lang="es-CO" sz="10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a:solidFill>
                            <a:srgbClr val="FF0000"/>
                          </a:solidFill>
                          <a:effectLst/>
                        </a:rPr>
                        <a:t>9%</a:t>
                      </a:r>
                      <a:endParaRPr lang="es-CO" sz="1100" b="1" i="0" u="none" strike="noStrike">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11%</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05"/>
                  </a:ext>
                </a:extLst>
              </a:tr>
              <a:tr h="188824">
                <a:tc>
                  <a:txBody>
                    <a:bodyPr/>
                    <a:lstStyle/>
                    <a:p>
                      <a:pPr algn="l" fontAlgn="b"/>
                      <a:r>
                        <a:rPr lang="es-CO" sz="1000" u="none" strike="noStrike">
                          <a:effectLst/>
                        </a:rPr>
                        <a:t>Medio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Hasta 30</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Con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5%</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6"/>
                  </a:ext>
                </a:extLst>
              </a:tr>
              <a:tr h="188824">
                <a:tc>
                  <a:txBody>
                    <a:bodyPr/>
                    <a:lstStyle/>
                    <a:p>
                      <a:pPr algn="l" fontAlgn="b"/>
                      <a:r>
                        <a:rPr lang="es-CO" sz="1000" u="none" strike="noStrike">
                          <a:effectLst/>
                        </a:rPr>
                        <a:t>Medio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31 a 45</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Con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a:effectLst/>
                        </a:rPr>
                        <a:t>4%</a:t>
                      </a:r>
                      <a:endParaRPr lang="es-CO" sz="1100" b="1" i="0" u="none" strike="noStrike">
                        <a:solidFill>
                          <a:srgbClr val="000000"/>
                        </a:solidFill>
                        <a:effectLst/>
                        <a:latin typeface="Calibri"/>
                      </a:endParaRPr>
                    </a:p>
                  </a:txBody>
                  <a:tcPr marL="5216" marR="5216" marT="5216" marB="0" anchor="b"/>
                </a:tc>
                <a:tc>
                  <a:txBody>
                    <a:bodyPr/>
                    <a:lstStyle/>
                    <a:p>
                      <a:pPr algn="ctr" fontAlgn="b"/>
                      <a:r>
                        <a:rPr lang="es-CO" sz="1100" b="1" u="none" strike="noStrike">
                          <a:effectLst/>
                        </a:rPr>
                        <a:t>3%</a:t>
                      </a:r>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07"/>
                  </a:ext>
                </a:extLst>
              </a:tr>
              <a:tr h="188824">
                <a:tc>
                  <a:txBody>
                    <a:bodyPr/>
                    <a:lstStyle/>
                    <a:p>
                      <a:pPr algn="l" fontAlgn="b"/>
                      <a:r>
                        <a:rPr lang="es-CO" sz="1000" u="none" strike="noStrike">
                          <a:solidFill>
                            <a:srgbClr val="FF0000"/>
                          </a:solidFill>
                          <a:effectLst/>
                        </a:rPr>
                        <a:t>Bajo</a:t>
                      </a:r>
                      <a:endParaRPr lang="es-CO" sz="1000" b="1" i="0" u="none" strike="noStrike">
                        <a:solidFill>
                          <a:srgbClr val="FF0000"/>
                        </a:solidFill>
                        <a:effectLst/>
                        <a:latin typeface="Calibri"/>
                      </a:endParaRPr>
                    </a:p>
                  </a:txBody>
                  <a:tcPr marL="5216" marR="5216" marT="5216" marB="0" anchor="b"/>
                </a:tc>
                <a:tc>
                  <a:txBody>
                    <a:bodyPr/>
                    <a:lstStyle/>
                    <a:p>
                      <a:pPr algn="l" fontAlgn="b"/>
                      <a:r>
                        <a:rPr lang="es-CO" sz="1000" u="none" strike="noStrike">
                          <a:solidFill>
                            <a:srgbClr val="FF0000"/>
                          </a:solidFill>
                          <a:effectLst/>
                        </a:rPr>
                        <a:t>31 a 45</a:t>
                      </a:r>
                      <a:endParaRPr lang="es-CO" sz="1000" b="1" i="0" u="none" strike="noStrike">
                        <a:solidFill>
                          <a:srgbClr val="FF0000"/>
                        </a:solidFill>
                        <a:effectLst/>
                        <a:latin typeface="Calibri"/>
                      </a:endParaRPr>
                    </a:p>
                  </a:txBody>
                  <a:tcPr marL="46945" marR="5216" marT="5216" marB="0" anchor="b"/>
                </a:tc>
                <a:tc>
                  <a:txBody>
                    <a:bodyPr/>
                    <a:lstStyle/>
                    <a:p>
                      <a:pPr algn="ctr" fontAlgn="b"/>
                      <a:r>
                        <a:rPr lang="es-CO" sz="1000" u="none" strike="noStrike" dirty="0">
                          <a:solidFill>
                            <a:srgbClr val="FF0000"/>
                          </a:solidFill>
                          <a:effectLst/>
                        </a:rPr>
                        <a:t>Sin</a:t>
                      </a:r>
                      <a:endParaRPr lang="es-CO" sz="10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a:solidFill>
                            <a:srgbClr val="FF0000"/>
                          </a:solidFill>
                          <a:effectLst/>
                        </a:rPr>
                        <a:t>4%</a:t>
                      </a:r>
                      <a:endParaRPr lang="es-CO" sz="1100" b="1" i="0" u="none" strike="noStrike">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8%</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08"/>
                  </a:ext>
                </a:extLst>
              </a:tr>
              <a:tr h="188824">
                <a:tc>
                  <a:txBody>
                    <a:bodyPr/>
                    <a:lstStyle/>
                    <a:p>
                      <a:pPr algn="l" fontAlgn="b"/>
                      <a:r>
                        <a:rPr lang="es-CO" sz="1000" u="none" strike="noStrike" dirty="0">
                          <a:solidFill>
                            <a:srgbClr val="FF0000"/>
                          </a:solidFill>
                          <a:effectLst/>
                        </a:rPr>
                        <a:t>Bajo</a:t>
                      </a:r>
                      <a:endParaRPr lang="es-CO" sz="1000" b="1" i="0" u="none" strike="noStrike" dirty="0">
                        <a:solidFill>
                          <a:srgbClr val="FF0000"/>
                        </a:solidFill>
                        <a:effectLst/>
                        <a:latin typeface="Calibri"/>
                      </a:endParaRPr>
                    </a:p>
                  </a:txBody>
                  <a:tcPr marL="5216" marR="5216" marT="5216" marB="0" anchor="b"/>
                </a:tc>
                <a:tc>
                  <a:txBody>
                    <a:bodyPr/>
                    <a:lstStyle/>
                    <a:p>
                      <a:pPr algn="l" fontAlgn="b"/>
                      <a:r>
                        <a:rPr lang="es-CO" sz="1000" u="none" strike="noStrike">
                          <a:solidFill>
                            <a:srgbClr val="FF0000"/>
                          </a:solidFill>
                          <a:effectLst/>
                        </a:rPr>
                        <a:t>Hasta 30</a:t>
                      </a:r>
                      <a:endParaRPr lang="es-CO" sz="1000" b="1" i="0" u="none" strike="noStrike">
                        <a:solidFill>
                          <a:srgbClr val="FF0000"/>
                        </a:solidFill>
                        <a:effectLst/>
                        <a:latin typeface="Calibri"/>
                      </a:endParaRPr>
                    </a:p>
                  </a:txBody>
                  <a:tcPr marL="46945" marR="5216" marT="5216" marB="0" anchor="b"/>
                </a:tc>
                <a:tc>
                  <a:txBody>
                    <a:bodyPr/>
                    <a:lstStyle/>
                    <a:p>
                      <a:pPr algn="ctr" fontAlgn="b"/>
                      <a:r>
                        <a:rPr lang="es-CO" sz="1000" u="none" strike="noStrike" dirty="0">
                          <a:solidFill>
                            <a:srgbClr val="FF0000"/>
                          </a:solidFill>
                          <a:effectLst/>
                        </a:rPr>
                        <a:t>Con</a:t>
                      </a:r>
                      <a:endParaRPr lang="es-CO" sz="10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4%</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19%</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09"/>
                  </a:ext>
                </a:extLst>
              </a:tr>
              <a:tr h="188824">
                <a:tc>
                  <a:txBody>
                    <a:bodyPr/>
                    <a:lstStyle/>
                    <a:p>
                      <a:pPr algn="l" fontAlgn="b"/>
                      <a:r>
                        <a:rPr lang="es-CO" sz="1000" u="none" strike="noStrike">
                          <a:solidFill>
                            <a:srgbClr val="FF0000"/>
                          </a:solidFill>
                          <a:effectLst/>
                        </a:rPr>
                        <a:t>Alto + Medio Alto</a:t>
                      </a:r>
                      <a:endParaRPr lang="es-CO" sz="1000" b="1" i="0" u="none" strike="noStrike">
                        <a:solidFill>
                          <a:srgbClr val="FF0000"/>
                        </a:solidFill>
                        <a:effectLst/>
                        <a:latin typeface="Calibri"/>
                      </a:endParaRPr>
                    </a:p>
                  </a:txBody>
                  <a:tcPr marL="5216" marR="5216" marT="5216" marB="0" anchor="b"/>
                </a:tc>
                <a:tc>
                  <a:txBody>
                    <a:bodyPr/>
                    <a:lstStyle/>
                    <a:p>
                      <a:pPr algn="l" fontAlgn="b"/>
                      <a:r>
                        <a:rPr lang="es-CO" sz="1000" u="none" strike="noStrike">
                          <a:solidFill>
                            <a:srgbClr val="FF0000"/>
                          </a:solidFill>
                          <a:effectLst/>
                        </a:rPr>
                        <a:t>31 a 45</a:t>
                      </a:r>
                      <a:endParaRPr lang="es-CO" sz="1000" b="1" i="0" u="none" strike="noStrike">
                        <a:solidFill>
                          <a:srgbClr val="FF0000"/>
                        </a:solidFill>
                        <a:effectLst/>
                        <a:latin typeface="Calibri"/>
                      </a:endParaRPr>
                    </a:p>
                  </a:txBody>
                  <a:tcPr marL="46945" marR="5216" marT="5216" marB="0" anchor="b"/>
                </a:tc>
                <a:tc>
                  <a:txBody>
                    <a:bodyPr/>
                    <a:lstStyle/>
                    <a:p>
                      <a:pPr algn="ctr" fontAlgn="b"/>
                      <a:r>
                        <a:rPr lang="es-CO" sz="1000" u="none" strike="noStrike" dirty="0">
                          <a:solidFill>
                            <a:srgbClr val="FF0000"/>
                          </a:solidFill>
                          <a:effectLst/>
                        </a:rPr>
                        <a:t>Con</a:t>
                      </a:r>
                      <a:endParaRPr lang="es-CO" sz="10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a:solidFill>
                            <a:srgbClr val="FF0000"/>
                          </a:solidFill>
                          <a:effectLst/>
                        </a:rPr>
                        <a:t>4%</a:t>
                      </a:r>
                      <a:endParaRPr lang="es-CO" sz="1100" b="1" i="0" u="none" strike="noStrike">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6%</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10"/>
                  </a:ext>
                </a:extLst>
              </a:tr>
              <a:tr h="188824">
                <a:tc>
                  <a:txBody>
                    <a:bodyPr/>
                    <a:lstStyle/>
                    <a:p>
                      <a:pPr algn="l" fontAlgn="b"/>
                      <a:r>
                        <a:rPr lang="es-CO" sz="1000" u="none" strike="noStrike">
                          <a:solidFill>
                            <a:srgbClr val="FF0000"/>
                          </a:solidFill>
                          <a:effectLst/>
                        </a:rPr>
                        <a:t>Medio</a:t>
                      </a:r>
                      <a:endParaRPr lang="es-CO" sz="1000" b="1" i="0" u="none" strike="noStrike">
                        <a:solidFill>
                          <a:srgbClr val="FF0000"/>
                        </a:solidFill>
                        <a:effectLst/>
                        <a:latin typeface="Calibri"/>
                      </a:endParaRPr>
                    </a:p>
                  </a:txBody>
                  <a:tcPr marL="5216" marR="5216" marT="5216" marB="0" anchor="b"/>
                </a:tc>
                <a:tc>
                  <a:txBody>
                    <a:bodyPr/>
                    <a:lstStyle/>
                    <a:p>
                      <a:pPr algn="l" fontAlgn="b"/>
                      <a:r>
                        <a:rPr lang="es-CO" sz="1000" u="none" strike="noStrike">
                          <a:solidFill>
                            <a:srgbClr val="FF0000"/>
                          </a:solidFill>
                          <a:effectLst/>
                        </a:rPr>
                        <a:t>46 o más</a:t>
                      </a:r>
                      <a:endParaRPr lang="es-CO" sz="1000" b="1" i="0" u="none" strike="noStrike">
                        <a:solidFill>
                          <a:srgbClr val="FF0000"/>
                        </a:solidFill>
                        <a:effectLst/>
                        <a:latin typeface="Calibri"/>
                      </a:endParaRPr>
                    </a:p>
                  </a:txBody>
                  <a:tcPr marL="46945" marR="5216" marT="5216" marB="0" anchor="b"/>
                </a:tc>
                <a:tc>
                  <a:txBody>
                    <a:bodyPr/>
                    <a:lstStyle/>
                    <a:p>
                      <a:pPr algn="ctr" fontAlgn="b"/>
                      <a:r>
                        <a:rPr lang="es-CO" sz="1000" u="none" strike="noStrike" dirty="0">
                          <a:solidFill>
                            <a:srgbClr val="FF0000"/>
                          </a:solidFill>
                          <a:effectLst/>
                        </a:rPr>
                        <a:t>Con</a:t>
                      </a:r>
                      <a:endParaRPr lang="es-CO" sz="1000" b="0" i="0" u="none" strike="noStrike" dirty="0">
                        <a:solidFill>
                          <a:srgbClr val="FF0000"/>
                        </a:solidFill>
                        <a:effectLst/>
                        <a:latin typeface="Calibri"/>
                      </a:endParaRPr>
                    </a:p>
                  </a:txBody>
                  <a:tcPr marL="93891" marR="5216" marT="5216" marB="0" anchor="b"/>
                </a:tc>
                <a:tc>
                  <a:txBody>
                    <a:bodyPr/>
                    <a:lstStyle/>
                    <a:p>
                      <a:pPr algn="ctr" fontAlgn="b"/>
                      <a:r>
                        <a:rPr lang="es-CO" sz="1100" b="1" u="none" strike="noStrike" dirty="0">
                          <a:solidFill>
                            <a:srgbClr val="FF0000"/>
                          </a:solidFill>
                          <a:effectLst/>
                        </a:rPr>
                        <a:t>4%</a:t>
                      </a:r>
                      <a:endParaRPr lang="es-CO" sz="1100" b="1" i="0" u="none" strike="noStrike" dirty="0">
                        <a:solidFill>
                          <a:srgbClr val="FF0000"/>
                        </a:solidFill>
                        <a:effectLst/>
                        <a:latin typeface="Calibri"/>
                      </a:endParaRPr>
                    </a:p>
                  </a:txBody>
                  <a:tcPr marL="5216" marR="5216" marT="5216" marB="0" anchor="b"/>
                </a:tc>
                <a:tc>
                  <a:txBody>
                    <a:bodyPr/>
                    <a:lstStyle/>
                    <a:p>
                      <a:pPr algn="ctr" fontAlgn="b"/>
                      <a:r>
                        <a:rPr lang="es-CO" sz="1100" b="1" u="none" strike="noStrike" dirty="0">
                          <a:solidFill>
                            <a:srgbClr val="FF0000"/>
                          </a:solidFill>
                          <a:effectLst/>
                        </a:rPr>
                        <a:t>7%</a:t>
                      </a:r>
                      <a:endParaRPr lang="es-CO" sz="1100" b="1" i="0" u="none" strike="noStrike" dirty="0">
                        <a:solidFill>
                          <a:srgbClr val="FF0000"/>
                        </a:solidFill>
                        <a:effectLst/>
                        <a:latin typeface="Calibri"/>
                      </a:endParaRPr>
                    </a:p>
                  </a:txBody>
                  <a:tcPr marL="5216" marR="5216" marT="5216" marB="0" anchor="b"/>
                </a:tc>
                <a:extLst>
                  <a:ext uri="{0D108BD9-81ED-4DB2-BD59-A6C34878D82A}">
                    <a16:rowId xmlns:a16="http://schemas.microsoft.com/office/drawing/2014/main" val="10011"/>
                  </a:ext>
                </a:extLst>
              </a:tr>
              <a:tr h="188824">
                <a:tc>
                  <a:txBody>
                    <a:bodyPr/>
                    <a:lstStyle/>
                    <a:p>
                      <a:pPr algn="l" fontAlgn="b"/>
                      <a:r>
                        <a:rPr lang="es-CO" sz="1000" u="none" strike="noStrike">
                          <a:effectLst/>
                        </a:rPr>
                        <a:t>Alto + Medio Alto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Hasta 30</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a:effectLst/>
                        </a:rPr>
                        <a:t>Con</a:t>
                      </a:r>
                      <a:endParaRPr lang="es-CO" sz="1000" b="0" i="0" u="none" strike="noStrike">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3%</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2"/>
                  </a:ext>
                </a:extLst>
              </a:tr>
              <a:tr h="188824">
                <a:tc>
                  <a:txBody>
                    <a:bodyPr/>
                    <a:lstStyle/>
                    <a:p>
                      <a:pPr algn="l" fontAlgn="b"/>
                      <a:r>
                        <a:rPr lang="es-CO" sz="1000" u="none" strike="noStrike">
                          <a:effectLst/>
                        </a:rPr>
                        <a:t>Medio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31 a 45</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Sin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2%</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dirty="0">
                          <a:effectLst/>
                        </a:rPr>
                        <a:t>11%</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3"/>
                  </a:ext>
                </a:extLst>
              </a:tr>
              <a:tr h="188824">
                <a:tc>
                  <a:txBody>
                    <a:bodyPr/>
                    <a:lstStyle/>
                    <a:p>
                      <a:pPr algn="l" fontAlgn="b"/>
                      <a:r>
                        <a:rPr lang="es-CO" sz="1000" u="none" strike="noStrike">
                          <a:effectLst/>
                        </a:rPr>
                        <a:t>Alto + Medio Alto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dirty="0">
                          <a:effectLst/>
                        </a:rPr>
                        <a:t>31 a 45</a:t>
                      </a:r>
                      <a:endParaRPr lang="es-CO" sz="1000" b="1" i="0" u="none" strike="noStrike" dirty="0">
                        <a:solidFill>
                          <a:srgbClr val="000000"/>
                        </a:solidFill>
                        <a:effectLst/>
                        <a:latin typeface="Calibri"/>
                      </a:endParaRPr>
                    </a:p>
                  </a:txBody>
                  <a:tcPr marL="46945" marR="5216" marT="5216" marB="0" anchor="b"/>
                </a:tc>
                <a:tc>
                  <a:txBody>
                    <a:bodyPr/>
                    <a:lstStyle/>
                    <a:p>
                      <a:pPr algn="ctr" fontAlgn="b"/>
                      <a:r>
                        <a:rPr lang="es-CO" sz="1000" u="none" strike="noStrike" dirty="0">
                          <a:effectLst/>
                        </a:rPr>
                        <a:t>Sin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2%</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a:solidFill>
                          <a:srgbClr val="000000"/>
                        </a:solidFill>
                        <a:effectLst/>
                        <a:latin typeface="Calibri"/>
                      </a:endParaRPr>
                    </a:p>
                  </a:txBody>
                  <a:tcPr marL="5216" marR="5216" marT="5216" marB="0" anchor="b"/>
                </a:tc>
                <a:extLst>
                  <a:ext uri="{0D108BD9-81ED-4DB2-BD59-A6C34878D82A}">
                    <a16:rowId xmlns:a16="http://schemas.microsoft.com/office/drawing/2014/main" val="10014"/>
                  </a:ext>
                </a:extLst>
              </a:tr>
              <a:tr h="188824">
                <a:tc>
                  <a:txBody>
                    <a:bodyPr/>
                    <a:lstStyle/>
                    <a:p>
                      <a:pPr algn="l" fontAlgn="b"/>
                      <a:r>
                        <a:rPr lang="es-CO" sz="1000" u="none" strike="noStrike">
                          <a:effectLst/>
                        </a:rPr>
                        <a:t>Bajo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Hasta 30</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Sin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1%</a:t>
                      </a:r>
                      <a:endParaRPr lang="es-CO" sz="1100" b="1" i="0" u="none" strike="noStrike" dirty="0">
                        <a:solidFill>
                          <a:srgbClr val="000000"/>
                        </a:solidFill>
                        <a:effectLst/>
                        <a:latin typeface="Calibri"/>
                      </a:endParaRPr>
                    </a:p>
                  </a:txBody>
                  <a:tcPr marL="5216" marR="5216" marT="5216" marB="0" anchor="b"/>
                </a:tc>
                <a:tc>
                  <a:txBody>
                    <a:bodyPr/>
                    <a:lstStyle/>
                    <a:p>
                      <a:pPr algn="ctr" fontAlgn="b"/>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5"/>
                  </a:ext>
                </a:extLst>
              </a:tr>
              <a:tr h="188824">
                <a:tc>
                  <a:txBody>
                    <a:bodyPr/>
                    <a:lstStyle/>
                    <a:p>
                      <a:pPr algn="l" fontAlgn="b"/>
                      <a:r>
                        <a:rPr lang="es-CO" sz="1000" u="none" strike="noStrike">
                          <a:effectLst/>
                        </a:rPr>
                        <a:t>Alto + Medio Alto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46 o más</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Con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a:effectLst/>
                        </a:rPr>
                        <a:t>0%</a:t>
                      </a:r>
                      <a:endParaRPr lang="es-CO" sz="1100" b="1" i="0" u="none" strike="noStrike">
                        <a:solidFill>
                          <a:srgbClr val="000000"/>
                        </a:solidFill>
                        <a:effectLst/>
                        <a:latin typeface="Calibri"/>
                      </a:endParaRPr>
                    </a:p>
                  </a:txBody>
                  <a:tcPr marL="5216" marR="5216" marT="5216" marB="0" anchor="b"/>
                </a:tc>
                <a:tc>
                  <a:txBody>
                    <a:bodyPr/>
                    <a:lstStyle/>
                    <a:p>
                      <a:pPr algn="ctr" fontAlgn="b"/>
                      <a:r>
                        <a:rPr lang="es-CO" sz="1100" b="1" u="none" strike="noStrike" dirty="0">
                          <a:effectLst/>
                        </a:rPr>
                        <a:t>0%</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6"/>
                  </a:ext>
                </a:extLst>
              </a:tr>
              <a:tr h="188824">
                <a:tc>
                  <a:txBody>
                    <a:bodyPr/>
                    <a:lstStyle/>
                    <a:p>
                      <a:pPr algn="l" fontAlgn="b"/>
                      <a:r>
                        <a:rPr lang="es-CO" sz="1000" u="none" strike="noStrike">
                          <a:effectLst/>
                        </a:rPr>
                        <a:t>Medio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Hasta 30</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Sin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a:effectLst/>
                        </a:rPr>
                        <a:t>0%</a:t>
                      </a:r>
                      <a:endParaRPr lang="es-CO" sz="1100" b="1" i="0" u="none" strike="noStrike">
                        <a:solidFill>
                          <a:srgbClr val="000000"/>
                        </a:solidFill>
                        <a:effectLst/>
                        <a:latin typeface="Calibri"/>
                      </a:endParaRPr>
                    </a:p>
                  </a:txBody>
                  <a:tcPr marL="5216" marR="5216" marT="5216" marB="0" anchor="b"/>
                </a:tc>
                <a:tc>
                  <a:txBody>
                    <a:bodyPr/>
                    <a:lstStyle/>
                    <a:p>
                      <a:pPr algn="ctr" fontAlgn="b"/>
                      <a:r>
                        <a:rPr lang="es-CO" sz="1100" b="1" u="none" strike="noStrike" dirty="0">
                          <a:effectLst/>
                        </a:rPr>
                        <a:t>6%</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7"/>
                  </a:ext>
                </a:extLst>
              </a:tr>
              <a:tr h="188824">
                <a:tc>
                  <a:txBody>
                    <a:bodyPr/>
                    <a:lstStyle/>
                    <a:p>
                      <a:pPr algn="l" fontAlgn="b"/>
                      <a:r>
                        <a:rPr lang="es-CO" sz="1000" u="none" strike="noStrike">
                          <a:effectLst/>
                        </a:rPr>
                        <a:t>Alto + Medio Alto</a:t>
                      </a:r>
                      <a:endParaRPr lang="es-CO" sz="1000" b="1" i="0" u="none" strike="noStrike">
                        <a:solidFill>
                          <a:srgbClr val="000000"/>
                        </a:solidFill>
                        <a:effectLst/>
                        <a:latin typeface="Calibri"/>
                      </a:endParaRPr>
                    </a:p>
                  </a:txBody>
                  <a:tcPr marL="5216" marR="5216" marT="5216" marB="0" anchor="b"/>
                </a:tc>
                <a:tc>
                  <a:txBody>
                    <a:bodyPr/>
                    <a:lstStyle/>
                    <a:p>
                      <a:pPr algn="l" fontAlgn="b"/>
                      <a:r>
                        <a:rPr lang="es-CO" sz="1000" u="none" strike="noStrike">
                          <a:effectLst/>
                        </a:rPr>
                        <a:t>Hasta 30</a:t>
                      </a:r>
                      <a:endParaRPr lang="es-CO" sz="1000" b="1" i="0" u="none" strike="noStrike">
                        <a:solidFill>
                          <a:srgbClr val="000000"/>
                        </a:solidFill>
                        <a:effectLst/>
                        <a:latin typeface="Calibri"/>
                      </a:endParaRPr>
                    </a:p>
                  </a:txBody>
                  <a:tcPr marL="46945" marR="5216" marT="5216" marB="0" anchor="b"/>
                </a:tc>
                <a:tc>
                  <a:txBody>
                    <a:bodyPr/>
                    <a:lstStyle/>
                    <a:p>
                      <a:pPr algn="ctr" fontAlgn="b"/>
                      <a:r>
                        <a:rPr lang="es-CO" sz="1000" u="none" strike="noStrike" dirty="0">
                          <a:effectLst/>
                        </a:rPr>
                        <a:t>Sin</a:t>
                      </a:r>
                      <a:endParaRPr lang="es-CO" sz="1000" b="0" i="0" u="none" strike="noStrike" dirty="0">
                        <a:solidFill>
                          <a:srgbClr val="000000"/>
                        </a:solidFill>
                        <a:effectLst/>
                        <a:latin typeface="Calibri"/>
                      </a:endParaRPr>
                    </a:p>
                  </a:txBody>
                  <a:tcPr marL="93891" marR="5216" marT="5216" marB="0" anchor="b"/>
                </a:tc>
                <a:tc>
                  <a:txBody>
                    <a:bodyPr/>
                    <a:lstStyle/>
                    <a:p>
                      <a:pPr algn="ctr" fontAlgn="b"/>
                      <a:r>
                        <a:rPr lang="es-CO" sz="1100" b="1" u="none" strike="noStrike" dirty="0">
                          <a:effectLst/>
                        </a:rPr>
                        <a:t>0%</a:t>
                      </a:r>
                      <a:endParaRPr lang="es-CO" sz="1100" b="1" i="0" u="none" strike="noStrike" dirty="0">
                        <a:solidFill>
                          <a:srgbClr val="000000"/>
                        </a:solidFill>
                        <a:effectLst/>
                        <a:latin typeface="Calibri"/>
                      </a:endParaRPr>
                    </a:p>
                  </a:txBody>
                  <a:tcPr marL="5216" marR="5216" marT="5216" marB="0" anchor="b"/>
                </a:tc>
                <a:tc>
                  <a:txBody>
                    <a:bodyPr/>
                    <a:lstStyle/>
                    <a:p>
                      <a:pPr algn="ctr" fontAlgn="b"/>
                      <a:r>
                        <a:rPr lang="es-CO" sz="1100" b="1" u="none" strike="noStrike" dirty="0">
                          <a:effectLst/>
                        </a:rPr>
                        <a:t>0%</a:t>
                      </a:r>
                      <a:endParaRPr lang="es-CO" sz="1100" b="1" i="0" u="none" strike="noStrike" dirty="0">
                        <a:solidFill>
                          <a:srgbClr val="000000"/>
                        </a:solidFill>
                        <a:effectLst/>
                        <a:latin typeface="Calibri"/>
                      </a:endParaRPr>
                    </a:p>
                  </a:txBody>
                  <a:tcPr marL="5216" marR="5216" marT="5216"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417565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sz="2800" dirty="0"/>
              <a:t>OPORTUNIDAD B/MANGA – PAPA</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710613"/>
            <a:ext cx="8165592" cy="262599"/>
          </a:xfrm>
        </p:spPr>
        <p:txBody>
          <a:bodyPr/>
          <a:lstStyle/>
          <a:p>
            <a:r>
              <a:rPr lang="es-CO" sz="1400" dirty="0"/>
              <a:t>B/manga al incrementar tan fuerte su penetración ve afectados sus indicadores de CPC por tipo de papa, sin embargo a total es de las ciudades que más crece</a:t>
            </a:r>
          </a:p>
        </p:txBody>
      </p:sp>
      <p:sp>
        <p:nvSpPr>
          <p:cNvPr id="7" name="TextBox 6"/>
          <p:cNvSpPr txBox="1"/>
          <p:nvPr/>
        </p:nvSpPr>
        <p:spPr>
          <a:xfrm>
            <a:off x="320339" y="1417340"/>
            <a:ext cx="4576894" cy="261610"/>
          </a:xfrm>
          <a:prstGeom prst="rect">
            <a:avLst/>
          </a:prstGeom>
          <a:noFill/>
        </p:spPr>
        <p:txBody>
          <a:bodyPr wrap="none" rtlCol="0">
            <a:spAutoFit/>
          </a:bodyPr>
          <a:lstStyle/>
          <a:p>
            <a:r>
              <a:rPr lang="es-CO" sz="1100" b="1" dirty="0"/>
              <a:t>RANKING POR DEMOGRAFICO – CONSUMO PAPA EN B/MANGA</a:t>
            </a:r>
          </a:p>
        </p:txBody>
      </p:sp>
      <p:sp>
        <p:nvSpPr>
          <p:cNvPr id="8" name="Rounded Rectangle 7"/>
          <p:cNvSpPr/>
          <p:nvPr/>
        </p:nvSpPr>
        <p:spPr>
          <a:xfrm>
            <a:off x="5652120" y="1849388"/>
            <a:ext cx="3024336" cy="32403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i="1" dirty="0"/>
              <a:t>En B/manga el consumo aumenta, sin embargo al llegar a una mayor población el CPC no lo hace, por lo que es necesario incentivar  en las amas de casa mayores de NSE Bajo temas de variedades de recetas y diferentes ocasiones de consumo sobre la papa</a:t>
            </a:r>
          </a:p>
        </p:txBody>
      </p:sp>
      <p:graphicFrame>
        <p:nvGraphicFramePr>
          <p:cNvPr id="6" name="Table 5"/>
          <p:cNvGraphicFramePr>
            <a:graphicFrameLocks noGrp="1"/>
          </p:cNvGraphicFramePr>
          <p:nvPr>
            <p:extLst>
              <p:ext uri="{D42A27DB-BD31-4B8C-83A1-F6EECF244321}">
                <p14:modId xmlns:p14="http://schemas.microsoft.com/office/powerpoint/2010/main" val="331853410"/>
              </p:ext>
            </p:extLst>
          </p:nvPr>
        </p:nvGraphicFramePr>
        <p:xfrm>
          <a:off x="467543" y="1770152"/>
          <a:ext cx="4713421" cy="3575997"/>
        </p:xfrm>
        <a:graphic>
          <a:graphicData uri="http://schemas.openxmlformats.org/drawingml/2006/table">
            <a:tbl>
              <a:tblPr>
                <a:tableStyleId>{3B4B98B0-60AC-42C2-AFA5-B58CD77FA1E5}</a:tableStyleId>
              </a:tblPr>
              <a:tblGrid>
                <a:gridCol w="1442910">
                  <a:extLst>
                    <a:ext uri="{9D8B030D-6E8A-4147-A177-3AD203B41FA5}">
                      <a16:colId xmlns:a16="http://schemas.microsoft.com/office/drawing/2014/main" val="20000"/>
                    </a:ext>
                  </a:extLst>
                </a:gridCol>
                <a:gridCol w="1586609">
                  <a:extLst>
                    <a:ext uri="{9D8B030D-6E8A-4147-A177-3AD203B41FA5}">
                      <a16:colId xmlns:a16="http://schemas.microsoft.com/office/drawing/2014/main" val="20001"/>
                    </a:ext>
                  </a:extLst>
                </a:gridCol>
                <a:gridCol w="548307">
                  <a:extLst>
                    <a:ext uri="{9D8B030D-6E8A-4147-A177-3AD203B41FA5}">
                      <a16:colId xmlns:a16="http://schemas.microsoft.com/office/drawing/2014/main" val="20002"/>
                    </a:ext>
                  </a:extLst>
                </a:gridCol>
                <a:gridCol w="489715">
                  <a:extLst>
                    <a:ext uri="{9D8B030D-6E8A-4147-A177-3AD203B41FA5}">
                      <a16:colId xmlns:a16="http://schemas.microsoft.com/office/drawing/2014/main" val="20003"/>
                    </a:ext>
                  </a:extLst>
                </a:gridCol>
                <a:gridCol w="645880">
                  <a:extLst>
                    <a:ext uri="{9D8B030D-6E8A-4147-A177-3AD203B41FA5}">
                      <a16:colId xmlns:a16="http://schemas.microsoft.com/office/drawing/2014/main" val="20004"/>
                    </a:ext>
                  </a:extLst>
                </a:gridCol>
              </a:tblGrid>
              <a:tr h="188824">
                <a:tc>
                  <a:txBody>
                    <a:bodyPr/>
                    <a:lstStyle/>
                    <a:p>
                      <a:pPr algn="l" fontAlgn="b"/>
                      <a:r>
                        <a:rPr lang="es-CO" sz="1100" b="1" i="0" u="none" strike="noStrike" dirty="0">
                          <a:solidFill>
                            <a:srgbClr val="000000"/>
                          </a:solidFill>
                          <a:effectLst/>
                          <a:latin typeface="Calibri"/>
                        </a:rPr>
                        <a:t>NSE</a:t>
                      </a:r>
                    </a:p>
                  </a:txBody>
                  <a:tcPr marL="5216" marR="5216" marT="5216" marB="0" anchor="b"/>
                </a:tc>
                <a:tc>
                  <a:txBody>
                    <a:bodyPr/>
                    <a:lstStyle/>
                    <a:p>
                      <a:pPr algn="l" fontAlgn="b"/>
                      <a:r>
                        <a:rPr lang="es-CO" sz="1100" b="1" i="0" u="none" strike="noStrike" dirty="0">
                          <a:solidFill>
                            <a:srgbClr val="000000"/>
                          </a:solidFill>
                          <a:effectLst/>
                          <a:latin typeface="Calibri"/>
                        </a:rPr>
                        <a:t>EDAD AMA DE CASA</a:t>
                      </a:r>
                    </a:p>
                  </a:txBody>
                  <a:tcPr marL="46945" marR="5216" marT="5216" marB="0" anchor="b"/>
                </a:tc>
                <a:tc>
                  <a:txBody>
                    <a:bodyPr/>
                    <a:lstStyle/>
                    <a:p>
                      <a:pPr algn="ctr" fontAlgn="b"/>
                      <a:r>
                        <a:rPr lang="es-CO" sz="1100" b="1" i="0" u="none" strike="noStrike" dirty="0">
                          <a:solidFill>
                            <a:srgbClr val="000000"/>
                          </a:solidFill>
                          <a:effectLst/>
                          <a:latin typeface="Calibri"/>
                        </a:rPr>
                        <a:t>HIJOS</a:t>
                      </a:r>
                    </a:p>
                  </a:txBody>
                  <a:tcPr marL="93891" marR="5216" marT="5216" marB="0" anchor="b"/>
                </a:tc>
                <a:tc>
                  <a:txBody>
                    <a:bodyPr/>
                    <a:lstStyle/>
                    <a:p>
                      <a:pPr algn="ctr" fontAlgn="b"/>
                      <a:r>
                        <a:rPr lang="es-CO" sz="1100" b="1" i="0" u="none" strike="noStrike" dirty="0">
                          <a:solidFill>
                            <a:srgbClr val="000000"/>
                          </a:solidFill>
                          <a:effectLst/>
                          <a:latin typeface="Calibri"/>
                        </a:rPr>
                        <a:t>PESO</a:t>
                      </a:r>
                    </a:p>
                  </a:txBody>
                  <a:tcPr marL="5216" marR="5216" marT="5216" marB="0" anchor="b"/>
                </a:tc>
                <a:tc>
                  <a:txBody>
                    <a:bodyPr/>
                    <a:lstStyle/>
                    <a:p>
                      <a:pPr algn="ctr" fontAlgn="b"/>
                      <a:r>
                        <a:rPr lang="es-CO" sz="1100" b="1" i="0" u="none" strike="noStrike" dirty="0">
                          <a:solidFill>
                            <a:srgbClr val="000000"/>
                          </a:solidFill>
                          <a:effectLst/>
                          <a:latin typeface="Calibri"/>
                        </a:rPr>
                        <a:t>APORTE</a:t>
                      </a:r>
                    </a:p>
                  </a:txBody>
                  <a:tcPr marL="5216" marR="5216" marT="5216" marB="0" anchor="b"/>
                </a:tc>
                <a:extLst>
                  <a:ext uri="{0D108BD9-81ED-4DB2-BD59-A6C34878D82A}">
                    <a16:rowId xmlns:a16="http://schemas.microsoft.com/office/drawing/2014/main" val="10000"/>
                  </a:ext>
                </a:extLst>
              </a:tr>
              <a:tr h="188824">
                <a:tc>
                  <a:txBody>
                    <a:bodyPr/>
                    <a:lstStyle/>
                    <a:p>
                      <a:pPr algn="l" fontAlgn="b"/>
                      <a:r>
                        <a:rPr lang="es-CO" sz="1000" b="0" i="0" u="none" strike="noStrike" dirty="0">
                          <a:solidFill>
                            <a:schemeClr val="accent3"/>
                          </a:solidFill>
                          <a:effectLst/>
                          <a:latin typeface="+mj-lt"/>
                        </a:rPr>
                        <a:t>Bajo</a:t>
                      </a:r>
                    </a:p>
                  </a:txBody>
                  <a:tcPr marL="9525" marR="9525" marT="9525" marB="0" anchor="b"/>
                </a:tc>
                <a:tc>
                  <a:txBody>
                    <a:bodyPr/>
                    <a:lstStyle/>
                    <a:p>
                      <a:pPr algn="l" fontAlgn="b"/>
                      <a:r>
                        <a:rPr lang="es-CO" sz="1000" b="0" i="0" u="none" strike="noStrike" dirty="0">
                          <a:solidFill>
                            <a:schemeClr val="accent3"/>
                          </a:solidFill>
                          <a:effectLst/>
                          <a:latin typeface="+mj-lt"/>
                        </a:rPr>
                        <a:t>46 o más</a:t>
                      </a:r>
                    </a:p>
                  </a:txBody>
                  <a:tcPr marL="85725" marR="9525" marT="9525" marB="0" anchor="b"/>
                </a:tc>
                <a:tc>
                  <a:txBody>
                    <a:bodyPr/>
                    <a:lstStyle/>
                    <a:p>
                      <a:pPr algn="l" fontAlgn="b"/>
                      <a:r>
                        <a:rPr lang="es-CO" sz="1000" b="0" i="0" u="none" strike="noStrike">
                          <a:solidFill>
                            <a:schemeClr val="accent3"/>
                          </a:solidFill>
                          <a:effectLst/>
                          <a:latin typeface="+mj-lt"/>
                        </a:rPr>
                        <a:t>Sin</a:t>
                      </a:r>
                    </a:p>
                  </a:txBody>
                  <a:tcPr marL="171450" marR="9525" marT="9525" marB="0" anchor="b"/>
                </a:tc>
                <a:tc>
                  <a:txBody>
                    <a:bodyPr/>
                    <a:lstStyle/>
                    <a:p>
                      <a:pPr algn="ctr" fontAlgn="b"/>
                      <a:r>
                        <a:rPr lang="es-CO" sz="1100" b="1" i="0" u="none" strike="noStrike" dirty="0">
                          <a:solidFill>
                            <a:schemeClr val="accent3"/>
                          </a:solidFill>
                          <a:effectLst/>
                          <a:latin typeface="+mj-lt"/>
                        </a:rPr>
                        <a:t>24%</a:t>
                      </a:r>
                    </a:p>
                  </a:txBody>
                  <a:tcPr marL="9525" marR="9525" marT="9525" marB="0" anchor="b"/>
                </a:tc>
                <a:tc>
                  <a:txBody>
                    <a:bodyPr/>
                    <a:lstStyle/>
                    <a:p>
                      <a:pPr algn="ctr" fontAlgn="b"/>
                      <a:r>
                        <a:rPr lang="es-CO" sz="1100" b="1" i="0" u="none" strike="noStrike" dirty="0">
                          <a:solidFill>
                            <a:schemeClr val="accent3"/>
                          </a:solidFill>
                          <a:effectLst/>
                          <a:latin typeface="+mj-lt"/>
                        </a:rPr>
                        <a:t>47%</a:t>
                      </a:r>
                    </a:p>
                  </a:txBody>
                  <a:tcPr marL="9525" marR="9525" marT="9525" marB="0" anchor="b"/>
                </a:tc>
                <a:extLst>
                  <a:ext uri="{0D108BD9-81ED-4DB2-BD59-A6C34878D82A}">
                    <a16:rowId xmlns:a16="http://schemas.microsoft.com/office/drawing/2014/main" val="10001"/>
                  </a:ext>
                </a:extLst>
              </a:tr>
              <a:tr h="61628">
                <a:tc>
                  <a:txBody>
                    <a:bodyPr/>
                    <a:lstStyle/>
                    <a:p>
                      <a:pPr algn="l" fontAlgn="b"/>
                      <a:r>
                        <a:rPr lang="es-CO" sz="1000" b="0" i="0" u="none" strike="noStrike" dirty="0">
                          <a:solidFill>
                            <a:srgbClr val="000000"/>
                          </a:solidFill>
                          <a:effectLst/>
                          <a:latin typeface="+mj-lt"/>
                        </a:rPr>
                        <a:t>Medio</a:t>
                      </a:r>
                    </a:p>
                  </a:txBody>
                  <a:tcPr marL="9525" marR="9525" marT="9525" marB="0" anchor="b"/>
                </a:tc>
                <a:tc>
                  <a:txBody>
                    <a:bodyPr/>
                    <a:lstStyle/>
                    <a:p>
                      <a:pPr algn="l" fontAlgn="b"/>
                      <a:r>
                        <a:rPr lang="es-CO" sz="1000" b="0" i="0" u="none" strike="noStrike">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dirty="0">
                          <a:solidFill>
                            <a:srgbClr val="000000"/>
                          </a:solidFill>
                          <a:effectLst/>
                          <a:latin typeface="+mj-lt"/>
                        </a:rPr>
                        <a:t>13%</a:t>
                      </a:r>
                    </a:p>
                  </a:txBody>
                  <a:tcPr marL="9525" marR="9525" marT="9525" marB="0" anchor="b"/>
                </a:tc>
                <a:tc>
                  <a:txBody>
                    <a:bodyPr/>
                    <a:lstStyle/>
                    <a:p>
                      <a:pPr algn="ctr" fontAlgn="b"/>
                      <a:r>
                        <a:rPr lang="es-CO" sz="1100" b="1" i="0" u="none" strike="noStrike">
                          <a:solidFill>
                            <a:srgbClr val="000000"/>
                          </a:solidFill>
                          <a:effectLst/>
                          <a:latin typeface="+mj-lt"/>
                        </a:rPr>
                        <a:t>2%</a:t>
                      </a:r>
                    </a:p>
                  </a:txBody>
                  <a:tcPr marL="9525" marR="9525" marT="9525" marB="0" anchor="b"/>
                </a:tc>
                <a:extLst>
                  <a:ext uri="{0D108BD9-81ED-4DB2-BD59-A6C34878D82A}">
                    <a16:rowId xmlns:a16="http://schemas.microsoft.com/office/drawing/2014/main" val="10002"/>
                  </a:ext>
                </a:extLst>
              </a:tr>
              <a:tr h="188824">
                <a:tc>
                  <a:txBody>
                    <a:bodyPr/>
                    <a:lstStyle/>
                    <a:p>
                      <a:pPr algn="l" fontAlgn="b"/>
                      <a:r>
                        <a:rPr lang="es-CO" sz="1000" b="0" i="0" u="none" strike="noStrike" dirty="0">
                          <a:solidFill>
                            <a:srgbClr val="000000"/>
                          </a:solidFill>
                          <a:effectLst/>
                          <a:latin typeface="+mj-lt"/>
                        </a:rPr>
                        <a:t>Alto + Medio Alto</a:t>
                      </a:r>
                    </a:p>
                  </a:txBody>
                  <a:tcPr marL="9525" marR="9525" marT="9525" marB="0" anchor="b"/>
                </a:tc>
                <a:tc>
                  <a:txBody>
                    <a:bodyPr/>
                    <a:lstStyle/>
                    <a:p>
                      <a:pPr algn="l" fontAlgn="b"/>
                      <a:r>
                        <a:rPr lang="es-CO" sz="1000" b="0" i="0" u="none" strike="noStrike">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dirty="0">
                          <a:solidFill>
                            <a:srgbClr val="000000"/>
                          </a:solidFill>
                          <a:effectLst/>
                          <a:latin typeface="+mj-lt"/>
                        </a:rPr>
                        <a:t>11%</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03"/>
                  </a:ext>
                </a:extLst>
              </a:tr>
              <a:tr h="188824">
                <a:tc>
                  <a:txBody>
                    <a:bodyPr/>
                    <a:lstStyle/>
                    <a:p>
                      <a:pPr algn="l" fontAlgn="b"/>
                      <a:r>
                        <a:rPr lang="es-CO" sz="1000" b="0" i="0" u="none" strike="noStrike" dirty="0">
                          <a:solidFill>
                            <a:schemeClr val="accent3"/>
                          </a:solidFill>
                          <a:effectLst/>
                          <a:latin typeface="+mj-lt"/>
                        </a:rPr>
                        <a:t>Bajo</a:t>
                      </a:r>
                    </a:p>
                  </a:txBody>
                  <a:tcPr marL="9525" marR="9525" marT="9525" marB="0" anchor="b"/>
                </a:tc>
                <a:tc>
                  <a:txBody>
                    <a:bodyPr/>
                    <a:lstStyle/>
                    <a:p>
                      <a:pPr algn="l" fontAlgn="b"/>
                      <a:r>
                        <a:rPr lang="es-CO" sz="1000" b="0" i="0" u="none" strike="noStrike" dirty="0">
                          <a:solidFill>
                            <a:schemeClr val="accent3"/>
                          </a:solidFill>
                          <a:effectLst/>
                          <a:latin typeface="+mj-lt"/>
                        </a:rPr>
                        <a:t>46 o más</a:t>
                      </a:r>
                    </a:p>
                  </a:txBody>
                  <a:tcPr marL="85725" marR="9525" marT="9525" marB="0" anchor="b"/>
                </a:tc>
                <a:tc>
                  <a:txBody>
                    <a:bodyPr/>
                    <a:lstStyle/>
                    <a:p>
                      <a:pPr algn="l" fontAlgn="b"/>
                      <a:r>
                        <a:rPr lang="es-CO" sz="1000" b="0" i="0" u="none" strike="noStrike" dirty="0">
                          <a:solidFill>
                            <a:schemeClr val="accent3"/>
                          </a:solidFill>
                          <a:effectLst/>
                          <a:latin typeface="+mj-lt"/>
                        </a:rPr>
                        <a:t>Con</a:t>
                      </a:r>
                    </a:p>
                  </a:txBody>
                  <a:tcPr marL="171450" marR="9525" marT="9525" marB="0" anchor="b"/>
                </a:tc>
                <a:tc>
                  <a:txBody>
                    <a:bodyPr/>
                    <a:lstStyle/>
                    <a:p>
                      <a:pPr algn="ctr" fontAlgn="b"/>
                      <a:r>
                        <a:rPr lang="es-CO" sz="1100" b="1" i="0" u="none" strike="noStrike" dirty="0">
                          <a:solidFill>
                            <a:schemeClr val="accent3"/>
                          </a:solidFill>
                          <a:effectLst/>
                          <a:latin typeface="+mj-lt"/>
                        </a:rPr>
                        <a:t>9%</a:t>
                      </a:r>
                    </a:p>
                  </a:txBody>
                  <a:tcPr marL="9525" marR="9525" marT="9525" marB="0" anchor="b"/>
                </a:tc>
                <a:tc>
                  <a:txBody>
                    <a:bodyPr/>
                    <a:lstStyle/>
                    <a:p>
                      <a:pPr algn="ctr" fontAlgn="b"/>
                      <a:r>
                        <a:rPr lang="es-CO" sz="1100" b="1" i="0" u="none" strike="noStrike" dirty="0">
                          <a:solidFill>
                            <a:schemeClr val="accent3"/>
                          </a:solidFill>
                          <a:effectLst/>
                          <a:latin typeface="+mj-lt"/>
                        </a:rPr>
                        <a:t>19%</a:t>
                      </a:r>
                    </a:p>
                  </a:txBody>
                  <a:tcPr marL="9525" marR="9525" marT="9525" marB="0" anchor="b"/>
                </a:tc>
                <a:extLst>
                  <a:ext uri="{0D108BD9-81ED-4DB2-BD59-A6C34878D82A}">
                    <a16:rowId xmlns:a16="http://schemas.microsoft.com/office/drawing/2014/main" val="10004"/>
                  </a:ext>
                </a:extLst>
              </a:tr>
              <a:tr h="188824">
                <a:tc>
                  <a:txBody>
                    <a:bodyPr/>
                    <a:lstStyle/>
                    <a:p>
                      <a:pPr algn="l" fontAlgn="b"/>
                      <a:r>
                        <a:rPr lang="es-CO" sz="1000" b="0" i="0" u="none" strike="noStrike">
                          <a:solidFill>
                            <a:srgbClr val="000000"/>
                          </a:solidFill>
                          <a:effectLst/>
                          <a:latin typeface="+mj-lt"/>
                        </a:rPr>
                        <a:t>Bajo</a:t>
                      </a:r>
                    </a:p>
                  </a:txBody>
                  <a:tcPr marL="9525" marR="9525" marT="9525" marB="0" anchor="b"/>
                </a:tc>
                <a:tc>
                  <a:txBody>
                    <a:bodyPr/>
                    <a:lstStyle/>
                    <a:p>
                      <a:pPr algn="l" fontAlgn="b"/>
                      <a:r>
                        <a:rPr lang="es-CO" sz="1000" b="0" i="0" u="none" strike="noStrike">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dirty="0">
                          <a:solidFill>
                            <a:srgbClr val="000000"/>
                          </a:solidFill>
                          <a:effectLst/>
                          <a:latin typeface="+mj-lt"/>
                        </a:rPr>
                        <a:t>6%</a:t>
                      </a:r>
                    </a:p>
                  </a:txBody>
                  <a:tcPr marL="9525" marR="9525" marT="9525" marB="0" anchor="b"/>
                </a:tc>
                <a:tc>
                  <a:txBody>
                    <a:bodyPr/>
                    <a:lstStyle/>
                    <a:p>
                      <a:pPr algn="ctr" fontAlgn="b"/>
                      <a:r>
                        <a:rPr lang="es-CO" sz="1100" b="1" i="0" u="none" strike="noStrike">
                          <a:solidFill>
                            <a:srgbClr val="000000"/>
                          </a:solidFill>
                          <a:effectLst/>
                          <a:latin typeface="+mj-lt"/>
                        </a:rPr>
                        <a:t>8%</a:t>
                      </a:r>
                    </a:p>
                  </a:txBody>
                  <a:tcPr marL="9525" marR="9525" marT="9525" marB="0" anchor="b"/>
                </a:tc>
                <a:extLst>
                  <a:ext uri="{0D108BD9-81ED-4DB2-BD59-A6C34878D82A}">
                    <a16:rowId xmlns:a16="http://schemas.microsoft.com/office/drawing/2014/main" val="10005"/>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dirty="0">
                          <a:solidFill>
                            <a:srgbClr val="000000"/>
                          </a:solidFill>
                          <a:effectLst/>
                          <a:latin typeface="+mj-lt"/>
                        </a:rPr>
                        <a:t>6%</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06"/>
                  </a:ext>
                </a:extLst>
              </a:tr>
              <a:tr h="188824">
                <a:tc>
                  <a:txBody>
                    <a:bodyPr/>
                    <a:lstStyle/>
                    <a:p>
                      <a:pPr algn="l" fontAlgn="b"/>
                      <a:r>
                        <a:rPr lang="es-CO" sz="1000" b="0" i="0" u="none" strike="noStrike" dirty="0">
                          <a:solidFill>
                            <a:srgbClr val="000000"/>
                          </a:solidFill>
                          <a:effectLst/>
                          <a:latin typeface="+mj-lt"/>
                        </a:rPr>
                        <a:t>Medio</a:t>
                      </a:r>
                    </a:p>
                  </a:txBody>
                  <a:tcPr marL="9525" marR="9525" marT="9525" marB="0" anchor="b"/>
                </a:tc>
                <a:tc>
                  <a:txBody>
                    <a:bodyPr/>
                    <a:lstStyle/>
                    <a:p>
                      <a:pPr algn="l" fontAlgn="b"/>
                      <a:r>
                        <a:rPr lang="es-CO" sz="1000" b="0" i="0" u="none" strike="noStrike">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5%</a:t>
                      </a:r>
                    </a:p>
                  </a:txBody>
                  <a:tcPr marL="9525" marR="9525" marT="9525" marB="0" anchor="b"/>
                </a:tc>
                <a:tc>
                  <a:txBody>
                    <a:bodyPr/>
                    <a:lstStyle/>
                    <a:p>
                      <a:pPr algn="ctr" fontAlgn="b"/>
                      <a:endParaRPr lang="es-CO" sz="11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7"/>
                  </a:ext>
                </a:extLst>
              </a:tr>
              <a:tr h="188824">
                <a:tc>
                  <a:txBody>
                    <a:bodyPr/>
                    <a:lstStyle/>
                    <a:p>
                      <a:pPr algn="l" fontAlgn="b"/>
                      <a:r>
                        <a:rPr lang="es-CO" sz="1000" b="0" i="0" u="none" strike="noStrike">
                          <a:solidFill>
                            <a:srgbClr val="000000"/>
                          </a:solidFill>
                          <a:effectLst/>
                          <a:latin typeface="+mj-lt"/>
                        </a:rPr>
                        <a:t>Bajo</a:t>
                      </a:r>
                    </a:p>
                  </a:txBody>
                  <a:tcPr marL="9525" marR="9525" marT="9525" marB="0" anchor="b"/>
                </a:tc>
                <a:tc>
                  <a:txBody>
                    <a:bodyPr/>
                    <a:lstStyle/>
                    <a:p>
                      <a:pPr algn="l" fontAlgn="b"/>
                      <a:r>
                        <a:rPr lang="es-CO" sz="1000" b="0" i="0" u="none" strike="noStrike">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5%</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08"/>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5%</a:t>
                      </a:r>
                    </a:p>
                  </a:txBody>
                  <a:tcPr marL="9525" marR="9525" marT="9525" marB="0" anchor="b"/>
                </a:tc>
                <a:tc>
                  <a:txBody>
                    <a:bodyPr/>
                    <a:lstStyle/>
                    <a:p>
                      <a:pPr algn="ctr" fontAlgn="b"/>
                      <a:endParaRPr lang="es-CO" sz="11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9"/>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5%</a:t>
                      </a:r>
                    </a:p>
                  </a:txBody>
                  <a:tcPr marL="9525" marR="9525" marT="9525" marB="0" anchor="b"/>
                </a:tc>
                <a:tc>
                  <a:txBody>
                    <a:bodyPr/>
                    <a:lstStyle/>
                    <a:p>
                      <a:pPr algn="ctr" fontAlgn="b"/>
                      <a:r>
                        <a:rPr lang="es-CO" sz="1100" b="1" i="0" u="none" strike="noStrike" dirty="0">
                          <a:solidFill>
                            <a:srgbClr val="000000"/>
                          </a:solidFill>
                          <a:effectLst/>
                          <a:latin typeface="+mj-lt"/>
                        </a:rPr>
                        <a:t>9%</a:t>
                      </a:r>
                    </a:p>
                  </a:txBody>
                  <a:tcPr marL="9525" marR="9525" marT="9525" marB="0" anchor="b"/>
                </a:tc>
                <a:extLst>
                  <a:ext uri="{0D108BD9-81ED-4DB2-BD59-A6C34878D82A}">
                    <a16:rowId xmlns:a16="http://schemas.microsoft.com/office/drawing/2014/main" val="10010"/>
                  </a:ext>
                </a:extLst>
              </a:tr>
              <a:tr h="188824">
                <a:tc>
                  <a:txBody>
                    <a:bodyPr/>
                    <a:lstStyle/>
                    <a:p>
                      <a:pPr algn="l" fontAlgn="b"/>
                      <a:r>
                        <a:rPr lang="es-CO" sz="1000" b="0" i="0" u="none" strike="noStrike">
                          <a:solidFill>
                            <a:srgbClr val="000000"/>
                          </a:solidFill>
                          <a:effectLst/>
                          <a:latin typeface="+mj-lt"/>
                        </a:rPr>
                        <a:t>Bajo</a:t>
                      </a:r>
                    </a:p>
                  </a:txBody>
                  <a:tcPr marL="9525" marR="9525" marT="9525" marB="0" anchor="b"/>
                </a:tc>
                <a:tc>
                  <a:txBody>
                    <a:bodyPr/>
                    <a:lstStyle/>
                    <a:p>
                      <a:pPr algn="l" fontAlgn="b"/>
                      <a:r>
                        <a:rPr lang="es-CO" sz="1000" b="0" i="0" u="none" strike="noStrike" dirty="0">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3%</a:t>
                      </a:r>
                    </a:p>
                  </a:txBody>
                  <a:tcPr marL="9525" marR="9525" marT="9525" marB="0" anchor="b"/>
                </a:tc>
                <a:tc>
                  <a:txBody>
                    <a:bodyPr/>
                    <a:lstStyle/>
                    <a:p>
                      <a:pPr algn="ctr" fontAlgn="b"/>
                      <a:endParaRPr lang="es-CO" sz="11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11"/>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3%</a:t>
                      </a:r>
                    </a:p>
                  </a:txBody>
                  <a:tcPr marL="9525" marR="9525" marT="9525" marB="0" anchor="b"/>
                </a:tc>
                <a:tc>
                  <a:txBody>
                    <a:bodyPr/>
                    <a:lstStyle/>
                    <a:p>
                      <a:pPr algn="ctr" fontAlgn="b"/>
                      <a:endParaRPr lang="es-CO" sz="11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12"/>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dirty="0">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2%</a:t>
                      </a:r>
                    </a:p>
                  </a:txBody>
                  <a:tcPr marL="9525" marR="9525" marT="9525" marB="0" anchor="b"/>
                </a:tc>
                <a:tc>
                  <a:txBody>
                    <a:bodyPr/>
                    <a:lstStyle/>
                    <a:p>
                      <a:pPr algn="ctr" fontAlgn="b"/>
                      <a:r>
                        <a:rPr lang="es-CO" sz="1100" b="1" i="0" u="none" strike="noStrike" dirty="0">
                          <a:solidFill>
                            <a:srgbClr val="000000"/>
                          </a:solidFill>
                          <a:effectLst/>
                          <a:latin typeface="+mj-lt"/>
                        </a:rPr>
                        <a:t>4%</a:t>
                      </a:r>
                    </a:p>
                  </a:txBody>
                  <a:tcPr marL="9525" marR="9525" marT="9525" marB="0" anchor="b"/>
                </a:tc>
                <a:extLst>
                  <a:ext uri="{0D108BD9-81ED-4DB2-BD59-A6C34878D82A}">
                    <a16:rowId xmlns:a16="http://schemas.microsoft.com/office/drawing/2014/main" val="10013"/>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1%</a:t>
                      </a:r>
                    </a:p>
                  </a:txBody>
                  <a:tcPr marL="9525" marR="9525" marT="9525" marB="0" anchor="b"/>
                </a:tc>
                <a:tc>
                  <a:txBody>
                    <a:bodyPr/>
                    <a:lstStyle/>
                    <a:p>
                      <a:pPr algn="ctr" fontAlgn="b"/>
                      <a:r>
                        <a:rPr lang="es-CO" sz="1100" b="1" i="0" u="none" strike="noStrike" dirty="0">
                          <a:solidFill>
                            <a:srgbClr val="000000"/>
                          </a:solidFill>
                          <a:effectLst/>
                          <a:latin typeface="+mj-lt"/>
                        </a:rPr>
                        <a:t>1%</a:t>
                      </a:r>
                    </a:p>
                  </a:txBody>
                  <a:tcPr marL="9525" marR="9525" marT="9525" marB="0" anchor="b"/>
                </a:tc>
                <a:extLst>
                  <a:ext uri="{0D108BD9-81ED-4DB2-BD59-A6C34878D82A}">
                    <a16:rowId xmlns:a16="http://schemas.microsoft.com/office/drawing/2014/main" val="10014"/>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1%</a:t>
                      </a:r>
                    </a:p>
                  </a:txBody>
                  <a:tcPr marL="9525" marR="9525" marT="9525" marB="0" anchor="b"/>
                </a:tc>
                <a:tc>
                  <a:txBody>
                    <a:bodyPr/>
                    <a:lstStyle/>
                    <a:p>
                      <a:pPr algn="ctr" fontAlgn="b"/>
                      <a:r>
                        <a:rPr lang="es-CO" sz="1100" b="1" i="0" u="none" strike="noStrike" dirty="0">
                          <a:solidFill>
                            <a:srgbClr val="000000"/>
                          </a:solidFill>
                          <a:effectLst/>
                          <a:latin typeface="+mj-lt"/>
                        </a:rPr>
                        <a:t>8%</a:t>
                      </a:r>
                    </a:p>
                  </a:txBody>
                  <a:tcPr marL="9525" marR="9525" marT="9525" marB="0" anchor="b"/>
                </a:tc>
                <a:extLst>
                  <a:ext uri="{0D108BD9-81ED-4DB2-BD59-A6C34878D82A}">
                    <a16:rowId xmlns:a16="http://schemas.microsoft.com/office/drawing/2014/main" val="10015"/>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1%</a:t>
                      </a:r>
                    </a:p>
                  </a:txBody>
                  <a:tcPr marL="9525" marR="9525" marT="9525" marB="0" anchor="b"/>
                </a:tc>
                <a:tc>
                  <a:txBody>
                    <a:bodyPr/>
                    <a:lstStyle/>
                    <a:p>
                      <a:pPr algn="ctr" fontAlgn="b"/>
                      <a:r>
                        <a:rPr lang="es-CO" sz="1100" b="1" i="0" u="none" strike="noStrike" dirty="0">
                          <a:solidFill>
                            <a:srgbClr val="000000"/>
                          </a:solidFill>
                          <a:effectLst/>
                          <a:latin typeface="+mj-lt"/>
                        </a:rPr>
                        <a:t>1%</a:t>
                      </a:r>
                    </a:p>
                  </a:txBody>
                  <a:tcPr marL="9525" marR="9525" marT="9525" marB="0" anchor="b"/>
                </a:tc>
                <a:extLst>
                  <a:ext uri="{0D108BD9-81ED-4DB2-BD59-A6C34878D82A}">
                    <a16:rowId xmlns:a16="http://schemas.microsoft.com/office/drawing/2014/main" val="10016"/>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dirty="0">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0%</a:t>
                      </a:r>
                    </a:p>
                  </a:txBody>
                  <a:tcPr marL="9525" marR="9525" marT="9525" marB="0" anchor="b"/>
                </a:tc>
                <a:tc>
                  <a:txBody>
                    <a:bodyPr/>
                    <a:lstStyle/>
                    <a:p>
                      <a:pPr algn="ctr" fontAlgn="b"/>
                      <a:r>
                        <a:rPr lang="es-CO" sz="1100" b="1" i="0" u="none" strike="noStrike" dirty="0">
                          <a:solidFill>
                            <a:srgbClr val="000000"/>
                          </a:solidFill>
                          <a:effectLst/>
                          <a:latin typeface="+mj-lt"/>
                        </a:rPr>
                        <a:t>1%</a:t>
                      </a:r>
                    </a:p>
                  </a:txBody>
                  <a:tcPr marL="9525" marR="9525" marT="9525" marB="0" anchor="b"/>
                </a:tc>
                <a:extLst>
                  <a:ext uri="{0D108BD9-81ED-4DB2-BD59-A6C34878D82A}">
                    <a16:rowId xmlns:a16="http://schemas.microsoft.com/office/drawing/2014/main" val="10017"/>
                  </a:ext>
                </a:extLst>
              </a:tr>
              <a:tr h="188824">
                <a:tc>
                  <a:txBody>
                    <a:bodyPr/>
                    <a:lstStyle/>
                    <a:p>
                      <a:pPr algn="l" fontAlgn="b"/>
                      <a:r>
                        <a:rPr lang="es-CO" sz="1000" b="0" i="0" u="none" strike="noStrike">
                          <a:solidFill>
                            <a:srgbClr val="000000"/>
                          </a:solidFill>
                          <a:effectLst/>
                          <a:latin typeface="+mj-lt"/>
                        </a:rPr>
                        <a:t>Bajo</a:t>
                      </a:r>
                    </a:p>
                  </a:txBody>
                  <a:tcPr marL="9525" marR="9525" marT="9525" marB="0" anchor="b"/>
                </a:tc>
                <a:tc>
                  <a:txBody>
                    <a:bodyPr/>
                    <a:lstStyle/>
                    <a:p>
                      <a:pPr algn="l" fontAlgn="b"/>
                      <a:r>
                        <a:rPr lang="es-CO" sz="1000" b="0" i="0" u="none" strike="noStrike">
                          <a:solidFill>
                            <a:srgbClr val="000000"/>
                          </a:solidFill>
                          <a:effectLst/>
                          <a:latin typeface="+mj-lt"/>
                        </a:rPr>
                        <a:t>Hasta 30</a:t>
                      </a:r>
                    </a:p>
                  </a:txBody>
                  <a:tcPr marL="85725" marR="9525" marT="9525" marB="0" anchor="b"/>
                </a:tc>
                <a:tc>
                  <a:txBody>
                    <a:bodyPr/>
                    <a:lstStyle/>
                    <a:p>
                      <a:pPr algn="l" fontAlgn="b"/>
                      <a:r>
                        <a:rPr lang="es-CO" sz="1000" b="0" i="0" u="none" strike="noStrike" dirty="0">
                          <a:solidFill>
                            <a:srgbClr val="000000"/>
                          </a:solidFill>
                          <a:effectLst/>
                          <a:latin typeface="+mj-lt"/>
                        </a:rPr>
                        <a:t>Sin</a:t>
                      </a:r>
                    </a:p>
                  </a:txBody>
                  <a:tcPr marL="171450" marR="9525" marT="9525" marB="0" anchor="b"/>
                </a:tc>
                <a:tc>
                  <a:txBody>
                    <a:bodyPr/>
                    <a:lstStyle/>
                    <a:p>
                      <a:pPr algn="ctr" fontAlgn="b"/>
                      <a:r>
                        <a:rPr lang="es-CO" sz="1100" b="1" i="0" u="none" strike="noStrike" dirty="0">
                          <a:solidFill>
                            <a:srgbClr val="000000"/>
                          </a:solidFill>
                          <a:effectLst/>
                          <a:latin typeface="+mj-lt"/>
                        </a:rPr>
                        <a:t>0%</a:t>
                      </a:r>
                    </a:p>
                  </a:txBody>
                  <a:tcPr marL="9525" marR="9525" marT="9525" marB="0" anchor="b"/>
                </a:tc>
                <a:tc>
                  <a:txBody>
                    <a:bodyPr/>
                    <a:lstStyle/>
                    <a:p>
                      <a:pPr algn="ctr" fontAlgn="b"/>
                      <a:endParaRPr lang="es-CO" sz="11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07574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3204"/>
            <a:ext cx="8166672" cy="482130"/>
          </a:xfrm>
        </p:spPr>
        <p:txBody>
          <a:bodyPr/>
          <a:lstStyle/>
          <a:p>
            <a:r>
              <a:rPr lang="es-CO" sz="2800" dirty="0"/>
              <a:t>OPORTUNIDAD B/QUILLA – PAPA</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710613"/>
            <a:ext cx="8165592" cy="262599"/>
          </a:xfrm>
        </p:spPr>
        <p:txBody>
          <a:bodyPr/>
          <a:lstStyle/>
          <a:p>
            <a:r>
              <a:rPr lang="es-CO" sz="1400" dirty="0"/>
              <a:t>En Barranquilla más allá de las perdidas de volumen hay una oportunidad principalmente en la educación sobre el uso y beneficios de la papa ya que su penetración es muy baja</a:t>
            </a:r>
          </a:p>
        </p:txBody>
      </p:sp>
      <p:sp>
        <p:nvSpPr>
          <p:cNvPr id="7" name="TextBox 6"/>
          <p:cNvSpPr txBox="1"/>
          <p:nvPr/>
        </p:nvSpPr>
        <p:spPr>
          <a:xfrm>
            <a:off x="320339" y="1417340"/>
            <a:ext cx="4491935" cy="261610"/>
          </a:xfrm>
          <a:prstGeom prst="rect">
            <a:avLst/>
          </a:prstGeom>
          <a:noFill/>
        </p:spPr>
        <p:txBody>
          <a:bodyPr wrap="none" rtlCol="0">
            <a:spAutoFit/>
          </a:bodyPr>
          <a:lstStyle/>
          <a:p>
            <a:r>
              <a:rPr lang="es-CO" sz="1100" b="1" dirty="0"/>
              <a:t>RANKING POR DEMOGRAFICO – CONSUMO PAPA EN B/QULLA</a:t>
            </a:r>
          </a:p>
        </p:txBody>
      </p:sp>
      <p:sp>
        <p:nvSpPr>
          <p:cNvPr id="8" name="Rounded Rectangle 7"/>
          <p:cNvSpPr/>
          <p:nvPr/>
        </p:nvSpPr>
        <p:spPr>
          <a:xfrm>
            <a:off x="5652120" y="1849388"/>
            <a:ext cx="3024336" cy="32403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i="1" dirty="0"/>
              <a:t>Los demográficos más afectados son las amas de casa de NSE Bajo y jóvenes, por lo que temas de practicidad seguro serán de mucha utilidad en este tipo de audiencias</a:t>
            </a:r>
          </a:p>
        </p:txBody>
      </p:sp>
      <p:graphicFrame>
        <p:nvGraphicFramePr>
          <p:cNvPr id="6" name="Table 5"/>
          <p:cNvGraphicFramePr>
            <a:graphicFrameLocks noGrp="1"/>
          </p:cNvGraphicFramePr>
          <p:nvPr>
            <p:extLst>
              <p:ext uri="{D42A27DB-BD31-4B8C-83A1-F6EECF244321}">
                <p14:modId xmlns:p14="http://schemas.microsoft.com/office/powerpoint/2010/main" val="2340100468"/>
              </p:ext>
            </p:extLst>
          </p:nvPr>
        </p:nvGraphicFramePr>
        <p:xfrm>
          <a:off x="467543" y="1770152"/>
          <a:ext cx="4713421" cy="3575997"/>
        </p:xfrm>
        <a:graphic>
          <a:graphicData uri="http://schemas.openxmlformats.org/drawingml/2006/table">
            <a:tbl>
              <a:tblPr>
                <a:tableStyleId>{3B4B98B0-60AC-42C2-AFA5-B58CD77FA1E5}</a:tableStyleId>
              </a:tblPr>
              <a:tblGrid>
                <a:gridCol w="1442910">
                  <a:extLst>
                    <a:ext uri="{9D8B030D-6E8A-4147-A177-3AD203B41FA5}">
                      <a16:colId xmlns:a16="http://schemas.microsoft.com/office/drawing/2014/main" val="20000"/>
                    </a:ext>
                  </a:extLst>
                </a:gridCol>
                <a:gridCol w="1586609">
                  <a:extLst>
                    <a:ext uri="{9D8B030D-6E8A-4147-A177-3AD203B41FA5}">
                      <a16:colId xmlns:a16="http://schemas.microsoft.com/office/drawing/2014/main" val="20001"/>
                    </a:ext>
                  </a:extLst>
                </a:gridCol>
                <a:gridCol w="548307">
                  <a:extLst>
                    <a:ext uri="{9D8B030D-6E8A-4147-A177-3AD203B41FA5}">
                      <a16:colId xmlns:a16="http://schemas.microsoft.com/office/drawing/2014/main" val="20002"/>
                    </a:ext>
                  </a:extLst>
                </a:gridCol>
                <a:gridCol w="489715">
                  <a:extLst>
                    <a:ext uri="{9D8B030D-6E8A-4147-A177-3AD203B41FA5}">
                      <a16:colId xmlns:a16="http://schemas.microsoft.com/office/drawing/2014/main" val="20003"/>
                    </a:ext>
                  </a:extLst>
                </a:gridCol>
                <a:gridCol w="645880">
                  <a:extLst>
                    <a:ext uri="{9D8B030D-6E8A-4147-A177-3AD203B41FA5}">
                      <a16:colId xmlns:a16="http://schemas.microsoft.com/office/drawing/2014/main" val="20004"/>
                    </a:ext>
                  </a:extLst>
                </a:gridCol>
              </a:tblGrid>
              <a:tr h="188824">
                <a:tc>
                  <a:txBody>
                    <a:bodyPr/>
                    <a:lstStyle/>
                    <a:p>
                      <a:pPr algn="l" fontAlgn="b"/>
                      <a:r>
                        <a:rPr lang="es-CO" sz="1100" b="1" i="0" u="none" strike="noStrike" dirty="0">
                          <a:solidFill>
                            <a:srgbClr val="000000"/>
                          </a:solidFill>
                          <a:effectLst/>
                          <a:latin typeface="Calibri"/>
                        </a:rPr>
                        <a:t>NSE</a:t>
                      </a:r>
                    </a:p>
                  </a:txBody>
                  <a:tcPr marL="5216" marR="5216" marT="5216" marB="0" anchor="b"/>
                </a:tc>
                <a:tc>
                  <a:txBody>
                    <a:bodyPr/>
                    <a:lstStyle/>
                    <a:p>
                      <a:pPr algn="l" fontAlgn="b"/>
                      <a:r>
                        <a:rPr lang="es-CO" sz="1100" b="1" i="0" u="none" strike="noStrike" dirty="0">
                          <a:solidFill>
                            <a:srgbClr val="000000"/>
                          </a:solidFill>
                          <a:effectLst/>
                          <a:latin typeface="Calibri"/>
                        </a:rPr>
                        <a:t>EDAD AMA DE CASA</a:t>
                      </a:r>
                    </a:p>
                  </a:txBody>
                  <a:tcPr marL="46945" marR="5216" marT="5216" marB="0" anchor="b"/>
                </a:tc>
                <a:tc>
                  <a:txBody>
                    <a:bodyPr/>
                    <a:lstStyle/>
                    <a:p>
                      <a:pPr algn="ctr" fontAlgn="b"/>
                      <a:r>
                        <a:rPr lang="es-CO" sz="1100" b="1" i="0" u="none" strike="noStrike" dirty="0">
                          <a:solidFill>
                            <a:srgbClr val="000000"/>
                          </a:solidFill>
                          <a:effectLst/>
                          <a:latin typeface="Calibri"/>
                        </a:rPr>
                        <a:t>HIJOS</a:t>
                      </a:r>
                    </a:p>
                  </a:txBody>
                  <a:tcPr marL="93891" marR="5216" marT="5216" marB="0" anchor="b"/>
                </a:tc>
                <a:tc>
                  <a:txBody>
                    <a:bodyPr/>
                    <a:lstStyle/>
                    <a:p>
                      <a:pPr algn="ctr" fontAlgn="b"/>
                      <a:r>
                        <a:rPr lang="es-CO" sz="1100" b="1" i="0" u="none" strike="noStrike" dirty="0">
                          <a:solidFill>
                            <a:srgbClr val="000000"/>
                          </a:solidFill>
                          <a:effectLst/>
                          <a:latin typeface="Calibri"/>
                        </a:rPr>
                        <a:t>PESO</a:t>
                      </a:r>
                    </a:p>
                  </a:txBody>
                  <a:tcPr marL="5216" marR="5216" marT="5216" marB="0" anchor="b"/>
                </a:tc>
                <a:tc>
                  <a:txBody>
                    <a:bodyPr/>
                    <a:lstStyle/>
                    <a:p>
                      <a:pPr algn="ctr" fontAlgn="b"/>
                      <a:r>
                        <a:rPr lang="es-CO" sz="1100" b="1" i="0" u="none" strike="noStrike" dirty="0">
                          <a:solidFill>
                            <a:srgbClr val="000000"/>
                          </a:solidFill>
                          <a:effectLst/>
                          <a:latin typeface="Calibri"/>
                        </a:rPr>
                        <a:t>APORTE</a:t>
                      </a:r>
                    </a:p>
                  </a:txBody>
                  <a:tcPr marL="5216" marR="5216" marT="5216" marB="0" anchor="b"/>
                </a:tc>
                <a:extLst>
                  <a:ext uri="{0D108BD9-81ED-4DB2-BD59-A6C34878D82A}">
                    <a16:rowId xmlns:a16="http://schemas.microsoft.com/office/drawing/2014/main" val="10000"/>
                  </a:ext>
                </a:extLst>
              </a:tr>
              <a:tr h="188824">
                <a:tc>
                  <a:txBody>
                    <a:bodyPr/>
                    <a:lstStyle/>
                    <a:p>
                      <a:pPr algn="l" fontAlgn="b"/>
                      <a:r>
                        <a:rPr lang="es-CO" sz="1000" b="0" i="0" u="none" strike="noStrike" dirty="0">
                          <a:solidFill>
                            <a:srgbClr val="000000"/>
                          </a:solidFill>
                          <a:effectLst/>
                          <a:latin typeface="+mj-lt"/>
                        </a:rPr>
                        <a:t>Bajo</a:t>
                      </a:r>
                    </a:p>
                  </a:txBody>
                  <a:tcPr marL="9525" marR="9525" marT="9525" marB="0" anchor="b"/>
                </a:tc>
                <a:tc>
                  <a:txBody>
                    <a:bodyPr/>
                    <a:lstStyle/>
                    <a:p>
                      <a:pPr algn="l" fontAlgn="b"/>
                      <a:r>
                        <a:rPr lang="es-CO" sz="1000" b="0" i="0" u="none" strike="noStrike">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19%</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01"/>
                  </a:ext>
                </a:extLst>
              </a:tr>
              <a:tr h="61628">
                <a:tc>
                  <a:txBody>
                    <a:bodyPr/>
                    <a:lstStyle/>
                    <a:p>
                      <a:pPr algn="l" fontAlgn="b"/>
                      <a:r>
                        <a:rPr lang="es-CO" sz="1000" b="0" i="0" u="none" strike="noStrike" dirty="0">
                          <a:solidFill>
                            <a:srgbClr val="000000"/>
                          </a:solidFill>
                          <a:effectLst/>
                          <a:latin typeface="+mj-lt"/>
                        </a:rPr>
                        <a:t>Bajo</a:t>
                      </a:r>
                    </a:p>
                  </a:txBody>
                  <a:tcPr marL="9525" marR="9525" marT="9525" marB="0" anchor="b"/>
                </a:tc>
                <a:tc>
                  <a:txBody>
                    <a:bodyPr/>
                    <a:lstStyle/>
                    <a:p>
                      <a:pPr algn="l" fontAlgn="b"/>
                      <a:r>
                        <a:rPr lang="es-CO" sz="1000" b="0" i="0" u="none" strike="noStrike">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16%</a:t>
                      </a:r>
                    </a:p>
                  </a:txBody>
                  <a:tcPr marL="9525" marR="9525" marT="9525" marB="0" anchor="b"/>
                </a:tc>
                <a:tc>
                  <a:txBody>
                    <a:bodyPr/>
                    <a:lstStyle/>
                    <a:p>
                      <a:pPr algn="ctr" fontAlgn="b"/>
                      <a:r>
                        <a:rPr lang="es-CO" sz="1100" b="1" i="0" u="none" strike="noStrike">
                          <a:solidFill>
                            <a:srgbClr val="000000"/>
                          </a:solidFill>
                          <a:effectLst/>
                          <a:latin typeface="+mj-lt"/>
                        </a:rPr>
                        <a:t>2%</a:t>
                      </a:r>
                    </a:p>
                  </a:txBody>
                  <a:tcPr marL="9525" marR="9525" marT="9525" marB="0" anchor="b"/>
                </a:tc>
                <a:extLst>
                  <a:ext uri="{0D108BD9-81ED-4DB2-BD59-A6C34878D82A}">
                    <a16:rowId xmlns:a16="http://schemas.microsoft.com/office/drawing/2014/main" val="10002"/>
                  </a:ext>
                </a:extLst>
              </a:tr>
              <a:tr h="188824">
                <a:tc>
                  <a:txBody>
                    <a:bodyPr/>
                    <a:lstStyle/>
                    <a:p>
                      <a:pPr algn="l" fontAlgn="b"/>
                      <a:r>
                        <a:rPr lang="es-CO" sz="1000" b="0" i="0" u="none" strike="noStrike" dirty="0">
                          <a:solidFill>
                            <a:srgbClr val="000000"/>
                          </a:solidFill>
                          <a:effectLst/>
                          <a:latin typeface="+mj-lt"/>
                        </a:rPr>
                        <a:t>Bajo</a:t>
                      </a:r>
                    </a:p>
                  </a:txBody>
                  <a:tcPr marL="9525" marR="9525" marT="9525" marB="0" anchor="b"/>
                </a:tc>
                <a:tc>
                  <a:txBody>
                    <a:bodyPr/>
                    <a:lstStyle/>
                    <a:p>
                      <a:pPr algn="l" fontAlgn="b"/>
                      <a:r>
                        <a:rPr lang="es-CO" sz="1000" b="0" i="0" u="none" strike="noStrike">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12%</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03"/>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dirty="0">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11%</a:t>
                      </a:r>
                    </a:p>
                  </a:txBody>
                  <a:tcPr marL="9525" marR="9525" marT="9525" marB="0" anchor="b"/>
                </a:tc>
                <a:tc>
                  <a:txBody>
                    <a:bodyPr/>
                    <a:lstStyle/>
                    <a:p>
                      <a:pPr algn="ctr" fontAlgn="b"/>
                      <a:r>
                        <a:rPr lang="es-CO" sz="1100" b="1" i="0" u="none" strike="noStrike">
                          <a:solidFill>
                            <a:srgbClr val="000000"/>
                          </a:solidFill>
                          <a:effectLst/>
                          <a:latin typeface="+mj-lt"/>
                        </a:rPr>
                        <a:t>0%</a:t>
                      </a:r>
                    </a:p>
                  </a:txBody>
                  <a:tcPr marL="9525" marR="9525" marT="9525" marB="0" anchor="b"/>
                </a:tc>
                <a:extLst>
                  <a:ext uri="{0D108BD9-81ED-4DB2-BD59-A6C34878D82A}">
                    <a16:rowId xmlns:a16="http://schemas.microsoft.com/office/drawing/2014/main" val="10004"/>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6%</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05"/>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dirty="0">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6%</a:t>
                      </a:r>
                    </a:p>
                  </a:txBody>
                  <a:tcPr marL="9525" marR="9525" marT="9525" marB="0" anchor="b"/>
                </a:tc>
                <a:tc>
                  <a:txBody>
                    <a:bodyPr/>
                    <a:lstStyle/>
                    <a:p>
                      <a:pPr algn="ctr" fontAlgn="b"/>
                      <a:r>
                        <a:rPr lang="es-CO" sz="1100" b="1" i="0" u="none" strike="noStrike">
                          <a:solidFill>
                            <a:srgbClr val="000000"/>
                          </a:solidFill>
                          <a:effectLst/>
                          <a:latin typeface="+mj-lt"/>
                        </a:rPr>
                        <a:t>6%</a:t>
                      </a:r>
                    </a:p>
                  </a:txBody>
                  <a:tcPr marL="9525" marR="9525" marT="9525" marB="0" anchor="b"/>
                </a:tc>
                <a:extLst>
                  <a:ext uri="{0D108BD9-81ED-4DB2-BD59-A6C34878D82A}">
                    <a16:rowId xmlns:a16="http://schemas.microsoft.com/office/drawing/2014/main" val="10006"/>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6%</a:t>
                      </a:r>
                    </a:p>
                  </a:txBody>
                  <a:tcPr marL="9525" marR="9525" marT="9525" marB="0" anchor="b"/>
                </a:tc>
                <a:tc>
                  <a:txBody>
                    <a:bodyPr/>
                    <a:lstStyle/>
                    <a:p>
                      <a:pPr algn="ctr" fontAlgn="b"/>
                      <a:r>
                        <a:rPr lang="es-CO" sz="1100" b="1" i="0" u="none" strike="noStrike">
                          <a:solidFill>
                            <a:srgbClr val="000000"/>
                          </a:solidFill>
                          <a:effectLst/>
                          <a:latin typeface="+mj-lt"/>
                        </a:rPr>
                        <a:t>8%</a:t>
                      </a:r>
                    </a:p>
                  </a:txBody>
                  <a:tcPr marL="9525" marR="9525" marT="9525" marB="0" anchor="b"/>
                </a:tc>
                <a:extLst>
                  <a:ext uri="{0D108BD9-81ED-4DB2-BD59-A6C34878D82A}">
                    <a16:rowId xmlns:a16="http://schemas.microsoft.com/office/drawing/2014/main" val="10007"/>
                  </a:ext>
                </a:extLst>
              </a:tr>
              <a:tr h="188824">
                <a:tc>
                  <a:txBody>
                    <a:bodyPr/>
                    <a:lstStyle/>
                    <a:p>
                      <a:pPr algn="l" fontAlgn="b"/>
                      <a:r>
                        <a:rPr lang="es-CO" sz="1000" b="0" i="0" u="none" strike="noStrike">
                          <a:solidFill>
                            <a:srgbClr val="FF0000"/>
                          </a:solidFill>
                          <a:effectLst/>
                          <a:latin typeface="+mj-lt"/>
                        </a:rPr>
                        <a:t>Bajo</a:t>
                      </a:r>
                    </a:p>
                  </a:txBody>
                  <a:tcPr marL="9525" marR="9525" marT="9525" marB="0" anchor="b"/>
                </a:tc>
                <a:tc>
                  <a:txBody>
                    <a:bodyPr/>
                    <a:lstStyle/>
                    <a:p>
                      <a:pPr algn="l" fontAlgn="b"/>
                      <a:r>
                        <a:rPr lang="es-CO" sz="1000" b="0" i="0" u="none" strike="noStrike">
                          <a:solidFill>
                            <a:srgbClr val="FF0000"/>
                          </a:solidFill>
                          <a:effectLst/>
                          <a:latin typeface="+mj-lt"/>
                        </a:rPr>
                        <a:t>Hasta 30</a:t>
                      </a:r>
                    </a:p>
                  </a:txBody>
                  <a:tcPr marL="85725" marR="9525" marT="9525" marB="0" anchor="b"/>
                </a:tc>
                <a:tc>
                  <a:txBody>
                    <a:bodyPr/>
                    <a:lstStyle/>
                    <a:p>
                      <a:pPr algn="l" fontAlgn="b"/>
                      <a:r>
                        <a:rPr lang="es-CO" sz="1000" b="0" i="0" u="none" strike="noStrike">
                          <a:solidFill>
                            <a:srgbClr val="FF0000"/>
                          </a:solidFill>
                          <a:effectLst/>
                          <a:latin typeface="+mj-lt"/>
                        </a:rPr>
                        <a:t>Con</a:t>
                      </a:r>
                    </a:p>
                  </a:txBody>
                  <a:tcPr marL="171450" marR="9525" marT="9525" marB="0" anchor="b"/>
                </a:tc>
                <a:tc>
                  <a:txBody>
                    <a:bodyPr/>
                    <a:lstStyle/>
                    <a:p>
                      <a:pPr algn="ctr" fontAlgn="b"/>
                      <a:r>
                        <a:rPr lang="es-CO" sz="1100" b="1" i="0" u="none" strike="noStrike">
                          <a:solidFill>
                            <a:srgbClr val="FF0000"/>
                          </a:solidFill>
                          <a:effectLst/>
                          <a:latin typeface="+mj-lt"/>
                        </a:rPr>
                        <a:t>5%</a:t>
                      </a:r>
                    </a:p>
                  </a:txBody>
                  <a:tcPr marL="9525" marR="9525" marT="9525" marB="0" anchor="b"/>
                </a:tc>
                <a:tc>
                  <a:txBody>
                    <a:bodyPr/>
                    <a:lstStyle/>
                    <a:p>
                      <a:pPr algn="ctr" fontAlgn="b"/>
                      <a:r>
                        <a:rPr lang="es-CO" sz="1100" b="1" i="0" u="none" strike="noStrike" dirty="0">
                          <a:solidFill>
                            <a:srgbClr val="FF0000"/>
                          </a:solidFill>
                          <a:effectLst/>
                          <a:latin typeface="+mj-lt"/>
                        </a:rPr>
                        <a:t>42%</a:t>
                      </a:r>
                    </a:p>
                  </a:txBody>
                  <a:tcPr marL="9525" marR="9525" marT="9525" marB="0" anchor="b"/>
                </a:tc>
                <a:extLst>
                  <a:ext uri="{0D108BD9-81ED-4DB2-BD59-A6C34878D82A}">
                    <a16:rowId xmlns:a16="http://schemas.microsoft.com/office/drawing/2014/main" val="10008"/>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4%</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09"/>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3%</a:t>
                      </a:r>
                    </a:p>
                  </a:txBody>
                  <a:tcPr marL="9525" marR="9525" marT="9525" marB="0" anchor="b"/>
                </a:tc>
                <a:tc>
                  <a:txBody>
                    <a:bodyPr/>
                    <a:lstStyle/>
                    <a:p>
                      <a:pPr algn="ctr" fontAlgn="b"/>
                      <a:r>
                        <a:rPr lang="es-CO" sz="1100" b="1" i="0" u="none" strike="noStrike">
                          <a:solidFill>
                            <a:srgbClr val="000000"/>
                          </a:solidFill>
                          <a:effectLst/>
                          <a:latin typeface="+mj-lt"/>
                        </a:rPr>
                        <a:t>2%</a:t>
                      </a:r>
                    </a:p>
                  </a:txBody>
                  <a:tcPr marL="9525" marR="9525" marT="9525" marB="0" anchor="b"/>
                </a:tc>
                <a:extLst>
                  <a:ext uri="{0D108BD9-81ED-4DB2-BD59-A6C34878D82A}">
                    <a16:rowId xmlns:a16="http://schemas.microsoft.com/office/drawing/2014/main" val="10010"/>
                  </a:ext>
                </a:extLst>
              </a:tr>
              <a:tr h="188824">
                <a:tc>
                  <a:txBody>
                    <a:bodyPr/>
                    <a:lstStyle/>
                    <a:p>
                      <a:pPr algn="l" fontAlgn="b"/>
                      <a:r>
                        <a:rPr lang="es-CO" sz="1000" b="0" i="0" u="none" strike="noStrike">
                          <a:solidFill>
                            <a:srgbClr val="FF0000"/>
                          </a:solidFill>
                          <a:effectLst/>
                          <a:latin typeface="+mj-lt"/>
                        </a:rPr>
                        <a:t>Bajo</a:t>
                      </a:r>
                    </a:p>
                  </a:txBody>
                  <a:tcPr marL="9525" marR="9525" marT="9525" marB="0" anchor="b"/>
                </a:tc>
                <a:tc>
                  <a:txBody>
                    <a:bodyPr/>
                    <a:lstStyle/>
                    <a:p>
                      <a:pPr algn="l" fontAlgn="b"/>
                      <a:r>
                        <a:rPr lang="es-CO" sz="1000" b="0" i="0" u="none" strike="noStrike">
                          <a:solidFill>
                            <a:srgbClr val="FF0000"/>
                          </a:solidFill>
                          <a:effectLst/>
                          <a:latin typeface="+mj-lt"/>
                        </a:rPr>
                        <a:t>31 a 45</a:t>
                      </a:r>
                    </a:p>
                  </a:txBody>
                  <a:tcPr marL="85725" marR="9525" marT="9525" marB="0" anchor="b"/>
                </a:tc>
                <a:tc>
                  <a:txBody>
                    <a:bodyPr/>
                    <a:lstStyle/>
                    <a:p>
                      <a:pPr algn="l" fontAlgn="b"/>
                      <a:r>
                        <a:rPr lang="es-CO" sz="1000" b="0" i="0" u="none" strike="noStrike">
                          <a:solidFill>
                            <a:srgbClr val="FF0000"/>
                          </a:solidFill>
                          <a:effectLst/>
                          <a:latin typeface="+mj-lt"/>
                        </a:rPr>
                        <a:t>Sin</a:t>
                      </a:r>
                    </a:p>
                  </a:txBody>
                  <a:tcPr marL="171450" marR="9525" marT="9525" marB="0" anchor="b"/>
                </a:tc>
                <a:tc>
                  <a:txBody>
                    <a:bodyPr/>
                    <a:lstStyle/>
                    <a:p>
                      <a:pPr algn="ctr" fontAlgn="b"/>
                      <a:r>
                        <a:rPr lang="es-CO" sz="1100" b="1" i="0" u="none" strike="noStrike">
                          <a:solidFill>
                            <a:srgbClr val="FF0000"/>
                          </a:solidFill>
                          <a:effectLst/>
                          <a:latin typeface="+mj-lt"/>
                        </a:rPr>
                        <a:t>3%</a:t>
                      </a:r>
                    </a:p>
                  </a:txBody>
                  <a:tcPr marL="9525" marR="9525" marT="9525" marB="0" anchor="b"/>
                </a:tc>
                <a:tc>
                  <a:txBody>
                    <a:bodyPr/>
                    <a:lstStyle/>
                    <a:p>
                      <a:pPr algn="ctr" fontAlgn="b"/>
                      <a:r>
                        <a:rPr lang="es-CO" sz="1100" b="1" i="0" u="none" strike="noStrike" dirty="0">
                          <a:solidFill>
                            <a:srgbClr val="FF0000"/>
                          </a:solidFill>
                          <a:effectLst/>
                          <a:latin typeface="+mj-lt"/>
                        </a:rPr>
                        <a:t>17%</a:t>
                      </a:r>
                    </a:p>
                  </a:txBody>
                  <a:tcPr marL="9525" marR="9525" marT="9525" marB="0" anchor="b"/>
                </a:tc>
                <a:extLst>
                  <a:ext uri="{0D108BD9-81ED-4DB2-BD59-A6C34878D82A}">
                    <a16:rowId xmlns:a16="http://schemas.microsoft.com/office/drawing/2014/main" val="10011"/>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3%</a:t>
                      </a:r>
                    </a:p>
                  </a:txBody>
                  <a:tcPr marL="9525" marR="9525" marT="9525" marB="0" anchor="b"/>
                </a:tc>
                <a:tc>
                  <a:txBody>
                    <a:bodyPr/>
                    <a:lstStyle/>
                    <a:p>
                      <a:pPr algn="ctr" fontAlgn="b"/>
                      <a:endParaRPr lang="es-CO" sz="11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12"/>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2%</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13"/>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46 o más</a:t>
                      </a:r>
                    </a:p>
                  </a:txBody>
                  <a:tcPr marL="85725" marR="9525" marT="9525" marB="0" anchor="b"/>
                </a:tc>
                <a:tc>
                  <a:txBody>
                    <a:bodyPr/>
                    <a:lstStyle/>
                    <a:p>
                      <a:pPr algn="l" fontAlgn="b"/>
                      <a:r>
                        <a:rPr lang="es-CO" sz="1000" b="0" i="0" u="none" strike="noStrike">
                          <a:solidFill>
                            <a:srgbClr val="000000"/>
                          </a:solidFill>
                          <a:effectLst/>
                          <a:latin typeface="+mj-lt"/>
                        </a:rPr>
                        <a:t>Con</a:t>
                      </a:r>
                    </a:p>
                  </a:txBody>
                  <a:tcPr marL="171450" marR="9525" marT="9525" marB="0" anchor="b"/>
                </a:tc>
                <a:tc>
                  <a:txBody>
                    <a:bodyPr/>
                    <a:lstStyle/>
                    <a:p>
                      <a:pPr algn="ctr" fontAlgn="b"/>
                      <a:r>
                        <a:rPr lang="es-CO" sz="1100" b="1" i="0" u="none" strike="noStrike">
                          <a:solidFill>
                            <a:srgbClr val="000000"/>
                          </a:solidFill>
                          <a:effectLst/>
                          <a:latin typeface="+mj-lt"/>
                        </a:rPr>
                        <a:t>1%</a:t>
                      </a:r>
                    </a:p>
                  </a:txBody>
                  <a:tcPr marL="9525" marR="9525" marT="9525" marB="0" anchor="b"/>
                </a:tc>
                <a:tc>
                  <a:txBody>
                    <a:bodyPr/>
                    <a:lstStyle/>
                    <a:p>
                      <a:pPr algn="ctr" fontAlgn="b"/>
                      <a:r>
                        <a:rPr lang="es-CO" sz="1100" b="1" i="0" u="none" strike="noStrike">
                          <a:solidFill>
                            <a:srgbClr val="000000"/>
                          </a:solidFill>
                          <a:effectLst/>
                          <a:latin typeface="+mj-lt"/>
                        </a:rPr>
                        <a:t>11%</a:t>
                      </a:r>
                    </a:p>
                  </a:txBody>
                  <a:tcPr marL="9525" marR="9525" marT="9525" marB="0" anchor="b"/>
                </a:tc>
                <a:extLst>
                  <a:ext uri="{0D108BD9-81ED-4DB2-BD59-A6C34878D82A}">
                    <a16:rowId xmlns:a16="http://schemas.microsoft.com/office/drawing/2014/main" val="10014"/>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1%</a:t>
                      </a:r>
                    </a:p>
                  </a:txBody>
                  <a:tcPr marL="9525" marR="9525" marT="9525" marB="0" anchor="b"/>
                </a:tc>
                <a:tc>
                  <a:txBody>
                    <a:bodyPr/>
                    <a:lstStyle/>
                    <a:p>
                      <a:pPr algn="ctr" fontAlgn="b"/>
                      <a:endParaRPr lang="es-CO" sz="1100" b="1"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015"/>
                  </a:ext>
                </a:extLst>
              </a:tr>
              <a:tr h="188824">
                <a:tc>
                  <a:txBody>
                    <a:bodyPr/>
                    <a:lstStyle/>
                    <a:p>
                      <a:pPr algn="l" fontAlgn="b"/>
                      <a:r>
                        <a:rPr lang="es-CO" sz="1000" b="0" i="0" u="none" strike="noStrike">
                          <a:solidFill>
                            <a:srgbClr val="000000"/>
                          </a:solidFill>
                          <a:effectLst/>
                          <a:latin typeface="+mj-lt"/>
                        </a:rPr>
                        <a:t>Alto + Medio Alto</a:t>
                      </a:r>
                    </a:p>
                  </a:txBody>
                  <a:tcPr marL="9525" marR="9525" marT="9525" marB="0" anchor="b"/>
                </a:tc>
                <a:tc>
                  <a:txBody>
                    <a:bodyPr/>
                    <a:lstStyle/>
                    <a:p>
                      <a:pPr algn="l" fontAlgn="b"/>
                      <a:r>
                        <a:rPr lang="es-CO" sz="1000" b="0" i="0" u="none" strike="noStrike" dirty="0">
                          <a:solidFill>
                            <a:srgbClr val="000000"/>
                          </a:solidFill>
                          <a:effectLst/>
                          <a:latin typeface="+mj-lt"/>
                        </a:rPr>
                        <a:t>31 a 45</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1%</a:t>
                      </a:r>
                    </a:p>
                  </a:txBody>
                  <a:tcPr marL="9525" marR="9525" marT="9525" marB="0" anchor="b"/>
                </a:tc>
                <a:tc>
                  <a:txBody>
                    <a:bodyPr/>
                    <a:lstStyle/>
                    <a:p>
                      <a:pPr algn="ctr" fontAlgn="b"/>
                      <a:r>
                        <a:rPr lang="es-CO" sz="1100" b="1" i="0" u="none" strike="noStrike">
                          <a:solidFill>
                            <a:srgbClr val="000000"/>
                          </a:solidFill>
                          <a:effectLst/>
                          <a:latin typeface="+mj-lt"/>
                        </a:rPr>
                        <a:t>1%</a:t>
                      </a:r>
                    </a:p>
                  </a:txBody>
                  <a:tcPr marL="9525" marR="9525" marT="9525" marB="0" anchor="b"/>
                </a:tc>
                <a:extLst>
                  <a:ext uri="{0D108BD9-81ED-4DB2-BD59-A6C34878D82A}">
                    <a16:rowId xmlns:a16="http://schemas.microsoft.com/office/drawing/2014/main" val="10016"/>
                  </a:ext>
                </a:extLst>
              </a:tr>
              <a:tr h="188824">
                <a:tc>
                  <a:txBody>
                    <a:bodyPr/>
                    <a:lstStyle/>
                    <a:p>
                      <a:pPr algn="l" fontAlgn="b"/>
                      <a:r>
                        <a:rPr lang="es-CO" sz="1000" b="0" i="0" u="none" strike="noStrike">
                          <a:solidFill>
                            <a:srgbClr val="000000"/>
                          </a:solidFill>
                          <a:effectLst/>
                          <a:latin typeface="+mj-lt"/>
                        </a:rPr>
                        <a:t>Bajo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0%</a:t>
                      </a:r>
                    </a:p>
                  </a:txBody>
                  <a:tcPr marL="9525" marR="9525" marT="9525" marB="0" anchor="b"/>
                </a:tc>
                <a:tc>
                  <a:txBody>
                    <a:bodyPr/>
                    <a:lstStyle/>
                    <a:p>
                      <a:pPr algn="ctr" fontAlgn="b"/>
                      <a:r>
                        <a:rPr lang="es-CO" sz="1100" b="1" i="0" u="none" strike="noStrike">
                          <a:solidFill>
                            <a:srgbClr val="000000"/>
                          </a:solidFill>
                          <a:effectLst/>
                          <a:latin typeface="+mj-lt"/>
                        </a:rPr>
                        <a:t>11%</a:t>
                      </a:r>
                    </a:p>
                  </a:txBody>
                  <a:tcPr marL="9525" marR="9525" marT="9525" marB="0" anchor="b"/>
                </a:tc>
                <a:extLst>
                  <a:ext uri="{0D108BD9-81ED-4DB2-BD59-A6C34878D82A}">
                    <a16:rowId xmlns:a16="http://schemas.microsoft.com/office/drawing/2014/main" val="10017"/>
                  </a:ext>
                </a:extLst>
              </a:tr>
              <a:tr h="188824">
                <a:tc>
                  <a:txBody>
                    <a:bodyPr/>
                    <a:lstStyle/>
                    <a:p>
                      <a:pPr algn="l" fontAlgn="b"/>
                      <a:r>
                        <a:rPr lang="es-CO" sz="1000" b="0" i="0" u="none" strike="noStrike">
                          <a:solidFill>
                            <a:srgbClr val="000000"/>
                          </a:solidFill>
                          <a:effectLst/>
                          <a:latin typeface="+mj-lt"/>
                        </a:rPr>
                        <a:t>Medio</a:t>
                      </a:r>
                    </a:p>
                  </a:txBody>
                  <a:tcPr marL="9525" marR="9525" marT="9525" marB="0" anchor="b"/>
                </a:tc>
                <a:tc>
                  <a:txBody>
                    <a:bodyPr/>
                    <a:lstStyle/>
                    <a:p>
                      <a:pPr algn="l" fontAlgn="b"/>
                      <a:r>
                        <a:rPr lang="es-CO" sz="1000" b="0" i="0" u="none" strike="noStrike" dirty="0">
                          <a:solidFill>
                            <a:srgbClr val="000000"/>
                          </a:solidFill>
                          <a:effectLst/>
                          <a:latin typeface="+mj-lt"/>
                        </a:rPr>
                        <a:t>Hasta 30</a:t>
                      </a:r>
                    </a:p>
                  </a:txBody>
                  <a:tcPr marL="85725" marR="9525" marT="9525" marB="0" anchor="b"/>
                </a:tc>
                <a:tc>
                  <a:txBody>
                    <a:bodyPr/>
                    <a:lstStyle/>
                    <a:p>
                      <a:pPr algn="l" fontAlgn="b"/>
                      <a:r>
                        <a:rPr lang="es-CO" sz="1000" b="0" i="0" u="none" strike="noStrike" dirty="0">
                          <a:solidFill>
                            <a:srgbClr val="000000"/>
                          </a:solidFill>
                          <a:effectLst/>
                          <a:latin typeface="+mj-lt"/>
                        </a:rPr>
                        <a:t>Sin</a:t>
                      </a:r>
                    </a:p>
                  </a:txBody>
                  <a:tcPr marL="171450" marR="9525" marT="9525" marB="0" anchor="b"/>
                </a:tc>
                <a:tc>
                  <a:txBody>
                    <a:bodyPr/>
                    <a:lstStyle/>
                    <a:p>
                      <a:pPr algn="ctr" fontAlgn="b"/>
                      <a:r>
                        <a:rPr lang="es-CO" sz="1100" b="1" i="0" u="none" strike="noStrike">
                          <a:solidFill>
                            <a:srgbClr val="000000"/>
                          </a:solidFill>
                          <a:effectLst/>
                          <a:latin typeface="+mj-lt"/>
                        </a:rPr>
                        <a:t>0%</a:t>
                      </a:r>
                    </a:p>
                  </a:txBody>
                  <a:tcPr marL="9525" marR="9525" marT="9525" marB="0" anchor="b"/>
                </a:tc>
                <a:tc>
                  <a:txBody>
                    <a:bodyPr/>
                    <a:lstStyle/>
                    <a:p>
                      <a:pPr algn="ctr" fontAlgn="b"/>
                      <a:endParaRPr lang="es-CO" sz="11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59827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s-CO"/>
          </a:p>
        </p:txBody>
      </p:sp>
      <p:sp>
        <p:nvSpPr>
          <p:cNvPr id="3" name="Title 2"/>
          <p:cNvSpPr>
            <a:spLocks noGrp="1"/>
          </p:cNvSpPr>
          <p:nvPr>
            <p:ph type="ctrTitle"/>
          </p:nvPr>
        </p:nvSpPr>
        <p:spPr/>
        <p:txBody>
          <a:bodyPr/>
          <a:lstStyle/>
          <a:p>
            <a:r>
              <a:rPr lang="es-CO" sz="4400" dirty="0"/>
              <a:t>Hábitos de consumo</a:t>
            </a:r>
          </a:p>
        </p:txBody>
      </p:sp>
      <p:sp>
        <p:nvSpPr>
          <p:cNvPr id="4" name="Text Placeholder 3"/>
          <p:cNvSpPr>
            <a:spLocks noGrp="1"/>
          </p:cNvSpPr>
          <p:nvPr>
            <p:ph type="body" idx="17"/>
          </p:nvPr>
        </p:nvSpPr>
        <p:spPr/>
        <p:txBody>
          <a:bodyPr/>
          <a:lstStyle/>
          <a:p>
            <a:endParaRPr lang="es-CO"/>
          </a:p>
        </p:txBody>
      </p:sp>
    </p:spTree>
    <p:extLst>
      <p:ext uri="{BB962C8B-B14F-4D97-AF65-F5344CB8AC3E}">
        <p14:creationId xmlns:p14="http://schemas.microsoft.com/office/powerpoint/2010/main" val="2512863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a:t>MOMENTOS de consumo</a:t>
            </a:r>
          </a:p>
        </p:txBody>
      </p:sp>
      <p:sp>
        <p:nvSpPr>
          <p:cNvPr id="6" name="Text Placeholder 5"/>
          <p:cNvSpPr>
            <a:spLocks noGrp="1"/>
          </p:cNvSpPr>
          <p:nvPr>
            <p:ph type="body" idx="15"/>
          </p:nvPr>
        </p:nvSpPr>
        <p:spPr/>
        <p:txBody>
          <a:bodyPr/>
          <a:lstStyle/>
          <a:p>
            <a:endParaRPr lang="es-CO"/>
          </a:p>
        </p:txBody>
      </p:sp>
      <p:sp>
        <p:nvSpPr>
          <p:cNvPr id="7" name="Text Placeholder 6"/>
          <p:cNvSpPr>
            <a:spLocks noGrp="1"/>
          </p:cNvSpPr>
          <p:nvPr>
            <p:ph type="body" idx="16"/>
          </p:nvPr>
        </p:nvSpPr>
        <p:spPr/>
        <p:txBody>
          <a:bodyPr/>
          <a:lstStyle/>
          <a:p>
            <a:r>
              <a:rPr lang="es-CO" sz="1400" dirty="0"/>
              <a:t>En la Costa es mucho más común que en otras ciudades comer papa en horarios diferentes al almuerzo, sin embargo el almuerzo es el momento de consumo más común con el 70%</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53299" b="50000"/>
          <a:stretch/>
        </p:blipFill>
        <p:spPr bwMode="auto">
          <a:xfrm>
            <a:off x="1299220" y="2028244"/>
            <a:ext cx="1276350" cy="128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3987266" y="2044517"/>
            <a:ext cx="1276350" cy="128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0635"/>
          <a:stretch/>
        </p:blipFill>
        <p:spPr bwMode="auto">
          <a:xfrm>
            <a:off x="6680026" y="2028244"/>
            <a:ext cx="1276350" cy="126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07418" y="3286277"/>
            <a:ext cx="1462773" cy="369332"/>
          </a:xfrm>
          <a:prstGeom prst="rect">
            <a:avLst/>
          </a:prstGeom>
          <a:noFill/>
        </p:spPr>
        <p:txBody>
          <a:bodyPr wrap="none" rtlCol="0">
            <a:spAutoFit/>
          </a:bodyPr>
          <a:lstStyle/>
          <a:p>
            <a:r>
              <a:rPr lang="es-CO" b="1" dirty="0"/>
              <a:t>DESAYUNO</a:t>
            </a:r>
          </a:p>
        </p:txBody>
      </p:sp>
      <p:sp>
        <p:nvSpPr>
          <p:cNvPr id="12" name="TextBox 11"/>
          <p:cNvSpPr txBox="1"/>
          <p:nvPr/>
        </p:nvSpPr>
        <p:spPr>
          <a:xfrm>
            <a:off x="3891166" y="3286277"/>
            <a:ext cx="1492716" cy="369332"/>
          </a:xfrm>
          <a:prstGeom prst="rect">
            <a:avLst/>
          </a:prstGeom>
          <a:noFill/>
        </p:spPr>
        <p:txBody>
          <a:bodyPr wrap="none" rtlCol="0">
            <a:spAutoFit/>
          </a:bodyPr>
          <a:lstStyle/>
          <a:p>
            <a:r>
              <a:rPr lang="es-CO" b="1" dirty="0"/>
              <a:t>ALMUERZO</a:t>
            </a:r>
          </a:p>
        </p:txBody>
      </p:sp>
      <p:sp>
        <p:nvSpPr>
          <p:cNvPr id="13" name="TextBox 12"/>
          <p:cNvSpPr txBox="1"/>
          <p:nvPr/>
        </p:nvSpPr>
        <p:spPr>
          <a:xfrm>
            <a:off x="6711334" y="3286277"/>
            <a:ext cx="1120820" cy="369332"/>
          </a:xfrm>
          <a:prstGeom prst="rect">
            <a:avLst/>
          </a:prstGeom>
          <a:noFill/>
        </p:spPr>
        <p:txBody>
          <a:bodyPr wrap="none" rtlCol="0">
            <a:spAutoFit/>
          </a:bodyPr>
          <a:lstStyle/>
          <a:p>
            <a:r>
              <a:rPr lang="es-CO" b="1"/>
              <a:t>COMIDA</a:t>
            </a:r>
            <a:endParaRPr lang="es-CO" b="1" dirty="0"/>
          </a:p>
        </p:txBody>
      </p:sp>
      <p:sp>
        <p:nvSpPr>
          <p:cNvPr id="19" name="TextBox 18"/>
          <p:cNvSpPr txBox="1"/>
          <p:nvPr/>
        </p:nvSpPr>
        <p:spPr>
          <a:xfrm>
            <a:off x="4087738" y="3684428"/>
            <a:ext cx="1223412" cy="1477328"/>
          </a:xfrm>
          <a:prstGeom prst="rect">
            <a:avLst/>
          </a:prstGeom>
          <a:noFill/>
        </p:spPr>
        <p:txBody>
          <a:bodyPr wrap="none" rtlCol="0">
            <a:spAutoFit/>
          </a:bodyPr>
          <a:lstStyle/>
          <a:p>
            <a:r>
              <a:rPr lang="es-CO" dirty="0"/>
              <a:t>Armenia</a:t>
            </a:r>
          </a:p>
          <a:p>
            <a:r>
              <a:rPr lang="es-CO" dirty="0"/>
              <a:t>Cali</a:t>
            </a:r>
          </a:p>
          <a:p>
            <a:r>
              <a:rPr lang="es-CO" dirty="0"/>
              <a:t>Ibagué</a:t>
            </a:r>
          </a:p>
          <a:p>
            <a:r>
              <a:rPr lang="es-CO" dirty="0"/>
              <a:t>Manizales</a:t>
            </a:r>
          </a:p>
          <a:p>
            <a:r>
              <a:rPr lang="es-CO" dirty="0"/>
              <a:t>Pereira</a:t>
            </a:r>
          </a:p>
        </p:txBody>
      </p:sp>
      <p:sp>
        <p:nvSpPr>
          <p:cNvPr id="20" name="TextBox 19"/>
          <p:cNvSpPr txBox="1"/>
          <p:nvPr/>
        </p:nvSpPr>
        <p:spPr>
          <a:xfrm>
            <a:off x="1207418" y="3756436"/>
            <a:ext cx="1620957" cy="1477328"/>
          </a:xfrm>
          <a:prstGeom prst="rect">
            <a:avLst/>
          </a:prstGeom>
          <a:noFill/>
        </p:spPr>
        <p:txBody>
          <a:bodyPr wrap="none" rtlCol="0">
            <a:spAutoFit/>
          </a:bodyPr>
          <a:lstStyle/>
          <a:p>
            <a:r>
              <a:rPr lang="es-CO" dirty="0"/>
              <a:t>Barranquilla</a:t>
            </a:r>
          </a:p>
          <a:p>
            <a:r>
              <a:rPr lang="es-CO" dirty="0"/>
              <a:t>Bucaramanga</a:t>
            </a:r>
          </a:p>
          <a:p>
            <a:r>
              <a:rPr lang="es-CO" dirty="0"/>
              <a:t>Cartagena</a:t>
            </a:r>
          </a:p>
          <a:p>
            <a:r>
              <a:rPr lang="es-CO" dirty="0"/>
              <a:t>Santa Marta</a:t>
            </a:r>
          </a:p>
          <a:p>
            <a:r>
              <a:rPr lang="es-CO" dirty="0"/>
              <a:t>Bogotá</a:t>
            </a:r>
          </a:p>
        </p:txBody>
      </p:sp>
      <p:sp>
        <p:nvSpPr>
          <p:cNvPr id="21" name="TextBox 20"/>
          <p:cNvSpPr txBox="1"/>
          <p:nvPr/>
        </p:nvSpPr>
        <p:spPr>
          <a:xfrm>
            <a:off x="6536010" y="3756436"/>
            <a:ext cx="1415772" cy="923330"/>
          </a:xfrm>
          <a:prstGeom prst="rect">
            <a:avLst/>
          </a:prstGeom>
          <a:noFill/>
        </p:spPr>
        <p:txBody>
          <a:bodyPr wrap="none" rtlCol="0">
            <a:spAutoFit/>
          </a:bodyPr>
          <a:lstStyle/>
          <a:p>
            <a:r>
              <a:rPr lang="es-CO" dirty="0"/>
              <a:t>Barranquilla</a:t>
            </a:r>
          </a:p>
          <a:p>
            <a:r>
              <a:rPr lang="es-CO" dirty="0"/>
              <a:t>Cartagena</a:t>
            </a:r>
          </a:p>
          <a:p>
            <a:r>
              <a:rPr lang="es-CO" dirty="0"/>
              <a:t>Medellín</a:t>
            </a:r>
          </a:p>
        </p:txBody>
      </p:sp>
      <p:sp>
        <p:nvSpPr>
          <p:cNvPr id="18" name="TextBox 17"/>
          <p:cNvSpPr txBox="1"/>
          <p:nvPr/>
        </p:nvSpPr>
        <p:spPr>
          <a:xfrm>
            <a:off x="1697439" y="1696080"/>
            <a:ext cx="518091" cy="369332"/>
          </a:xfrm>
          <a:prstGeom prst="rect">
            <a:avLst/>
          </a:prstGeom>
          <a:noFill/>
        </p:spPr>
        <p:txBody>
          <a:bodyPr wrap="none" rtlCol="0">
            <a:spAutoFit/>
          </a:bodyPr>
          <a:lstStyle/>
          <a:p>
            <a:r>
              <a:rPr lang="es-CO" b="1" dirty="0"/>
              <a:t>7%</a:t>
            </a:r>
          </a:p>
        </p:txBody>
      </p:sp>
      <p:sp>
        <p:nvSpPr>
          <p:cNvPr id="23" name="TextBox 22"/>
          <p:cNvSpPr txBox="1"/>
          <p:nvPr/>
        </p:nvSpPr>
        <p:spPr>
          <a:xfrm>
            <a:off x="4355976" y="1693497"/>
            <a:ext cx="646331" cy="369332"/>
          </a:xfrm>
          <a:prstGeom prst="rect">
            <a:avLst/>
          </a:prstGeom>
          <a:noFill/>
        </p:spPr>
        <p:txBody>
          <a:bodyPr wrap="none" rtlCol="0">
            <a:spAutoFit/>
          </a:bodyPr>
          <a:lstStyle/>
          <a:p>
            <a:r>
              <a:rPr lang="es-CO" b="1" dirty="0"/>
              <a:t>70%</a:t>
            </a:r>
          </a:p>
        </p:txBody>
      </p:sp>
      <p:sp>
        <p:nvSpPr>
          <p:cNvPr id="24" name="TextBox 23"/>
          <p:cNvSpPr txBox="1"/>
          <p:nvPr/>
        </p:nvSpPr>
        <p:spPr>
          <a:xfrm>
            <a:off x="6969799" y="1705372"/>
            <a:ext cx="646331" cy="369332"/>
          </a:xfrm>
          <a:prstGeom prst="rect">
            <a:avLst/>
          </a:prstGeom>
          <a:noFill/>
        </p:spPr>
        <p:txBody>
          <a:bodyPr wrap="none" rtlCol="0">
            <a:spAutoFit/>
          </a:bodyPr>
          <a:lstStyle/>
          <a:p>
            <a:r>
              <a:rPr lang="es-CO" b="1" dirty="0"/>
              <a:t>22%</a:t>
            </a:r>
          </a:p>
        </p:txBody>
      </p:sp>
      <p:sp>
        <p:nvSpPr>
          <p:cNvPr id="2" name="Down Arrow 1"/>
          <p:cNvSpPr/>
          <p:nvPr/>
        </p:nvSpPr>
        <p:spPr>
          <a:xfrm>
            <a:off x="4999976" y="1777380"/>
            <a:ext cx="364112" cy="212930"/>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25" name="Down Arrow 24"/>
          <p:cNvSpPr/>
          <p:nvPr/>
        </p:nvSpPr>
        <p:spPr>
          <a:xfrm rot="10800000">
            <a:off x="7572873" y="1747948"/>
            <a:ext cx="364112" cy="212930"/>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90807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PREPARACIÓN de la papa</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p:txBody>
          <a:bodyPr/>
          <a:lstStyle/>
          <a:p>
            <a:r>
              <a:rPr lang="es-CO" sz="1600" dirty="0"/>
              <a:t>La forma más usada de preparar la papa en las principales ciudades es en Sopa siendo recetas para el almuerzo la que más destaca</a:t>
            </a:r>
          </a:p>
        </p:txBody>
      </p:sp>
      <p:pic>
        <p:nvPicPr>
          <p:cNvPr id="1028" name="Picture 4" descr="Resultado de imagen para PAPA so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75" y="1993404"/>
            <a:ext cx="2003073" cy="13420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PAPA frita  case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2203" y="1993404"/>
            <a:ext cx="2003073" cy="1342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PAPA sud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507" y="1996714"/>
            <a:ext cx="2003073" cy="1335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9632" y="1491931"/>
            <a:ext cx="1005403" cy="584775"/>
          </a:xfrm>
          <a:prstGeom prst="rect">
            <a:avLst/>
          </a:prstGeom>
          <a:noFill/>
        </p:spPr>
        <p:txBody>
          <a:bodyPr wrap="none" rtlCol="0">
            <a:spAutoFit/>
          </a:bodyPr>
          <a:lstStyle/>
          <a:p>
            <a:r>
              <a:rPr lang="es-CO" sz="3200" b="1" dirty="0"/>
              <a:t>37%</a:t>
            </a:r>
          </a:p>
        </p:txBody>
      </p:sp>
      <p:sp>
        <p:nvSpPr>
          <p:cNvPr id="11" name="TextBox 10"/>
          <p:cNvSpPr txBox="1"/>
          <p:nvPr/>
        </p:nvSpPr>
        <p:spPr>
          <a:xfrm>
            <a:off x="4211960" y="1489348"/>
            <a:ext cx="1005403" cy="584775"/>
          </a:xfrm>
          <a:prstGeom prst="rect">
            <a:avLst/>
          </a:prstGeom>
          <a:noFill/>
        </p:spPr>
        <p:txBody>
          <a:bodyPr wrap="none" rtlCol="0">
            <a:spAutoFit/>
          </a:bodyPr>
          <a:lstStyle/>
          <a:p>
            <a:r>
              <a:rPr lang="es-CO" sz="3200" b="1" dirty="0"/>
              <a:t>19%</a:t>
            </a:r>
          </a:p>
        </p:txBody>
      </p:sp>
      <p:sp>
        <p:nvSpPr>
          <p:cNvPr id="12" name="TextBox 11"/>
          <p:cNvSpPr txBox="1"/>
          <p:nvPr/>
        </p:nvSpPr>
        <p:spPr>
          <a:xfrm>
            <a:off x="6950005" y="1489348"/>
            <a:ext cx="1005403" cy="584775"/>
          </a:xfrm>
          <a:prstGeom prst="rect">
            <a:avLst/>
          </a:prstGeom>
          <a:noFill/>
        </p:spPr>
        <p:txBody>
          <a:bodyPr wrap="none" rtlCol="0">
            <a:spAutoFit/>
          </a:bodyPr>
          <a:lstStyle/>
          <a:p>
            <a:r>
              <a:rPr lang="es-CO" sz="3200" b="1"/>
              <a:t>17%</a:t>
            </a:r>
            <a:endParaRPr lang="es-CO" sz="3200" b="1" dirty="0"/>
          </a:p>
        </p:txBody>
      </p:sp>
      <p:sp>
        <p:nvSpPr>
          <p:cNvPr id="7" name="TextBox 6"/>
          <p:cNvSpPr txBox="1"/>
          <p:nvPr/>
        </p:nvSpPr>
        <p:spPr>
          <a:xfrm>
            <a:off x="1295257" y="3292131"/>
            <a:ext cx="723275" cy="369332"/>
          </a:xfrm>
          <a:prstGeom prst="rect">
            <a:avLst/>
          </a:prstGeom>
          <a:noFill/>
        </p:spPr>
        <p:txBody>
          <a:bodyPr wrap="none" rtlCol="0">
            <a:spAutoFit/>
          </a:bodyPr>
          <a:lstStyle/>
          <a:p>
            <a:r>
              <a:rPr lang="es-CO"/>
              <a:t>Sopa</a:t>
            </a:r>
          </a:p>
        </p:txBody>
      </p:sp>
      <p:sp>
        <p:nvSpPr>
          <p:cNvPr id="14" name="TextBox 13"/>
          <p:cNvSpPr txBox="1"/>
          <p:nvPr/>
        </p:nvSpPr>
        <p:spPr>
          <a:xfrm>
            <a:off x="4357717" y="3289548"/>
            <a:ext cx="646331" cy="369332"/>
          </a:xfrm>
          <a:prstGeom prst="rect">
            <a:avLst/>
          </a:prstGeom>
          <a:noFill/>
        </p:spPr>
        <p:txBody>
          <a:bodyPr wrap="none" rtlCol="0">
            <a:spAutoFit/>
          </a:bodyPr>
          <a:lstStyle/>
          <a:p>
            <a:r>
              <a:rPr lang="es-CO"/>
              <a:t>Frita</a:t>
            </a:r>
            <a:endParaRPr lang="es-CO" dirty="0"/>
          </a:p>
        </p:txBody>
      </p:sp>
      <p:sp>
        <p:nvSpPr>
          <p:cNvPr id="15" name="TextBox 14"/>
          <p:cNvSpPr txBox="1"/>
          <p:nvPr/>
        </p:nvSpPr>
        <p:spPr>
          <a:xfrm>
            <a:off x="7034646" y="3301423"/>
            <a:ext cx="979755" cy="369332"/>
          </a:xfrm>
          <a:prstGeom prst="rect">
            <a:avLst/>
          </a:prstGeom>
          <a:noFill/>
        </p:spPr>
        <p:txBody>
          <a:bodyPr wrap="none" rtlCol="0">
            <a:spAutoFit/>
          </a:bodyPr>
          <a:lstStyle/>
          <a:p>
            <a:r>
              <a:rPr lang="es-CO" dirty="0"/>
              <a:t>Sudada</a:t>
            </a:r>
          </a:p>
        </p:txBody>
      </p:sp>
      <p:sp>
        <p:nvSpPr>
          <p:cNvPr id="8" name="TextBox 7"/>
          <p:cNvSpPr txBox="1"/>
          <p:nvPr/>
        </p:nvSpPr>
        <p:spPr>
          <a:xfrm>
            <a:off x="906220" y="3734370"/>
            <a:ext cx="1569660" cy="923330"/>
          </a:xfrm>
          <a:prstGeom prst="rect">
            <a:avLst/>
          </a:prstGeom>
          <a:noFill/>
        </p:spPr>
        <p:txBody>
          <a:bodyPr wrap="none" rtlCol="0">
            <a:spAutoFit/>
          </a:bodyPr>
          <a:lstStyle/>
          <a:p>
            <a:pPr marL="342900" indent="-342900">
              <a:buAutoNum type="arabicPeriod"/>
            </a:pPr>
            <a:r>
              <a:rPr lang="es-CO" dirty="0">
                <a:solidFill>
                  <a:schemeClr val="accent6">
                    <a:lumMod val="50000"/>
                  </a:schemeClr>
                </a:solidFill>
              </a:rPr>
              <a:t>Almuerzo</a:t>
            </a:r>
          </a:p>
          <a:p>
            <a:pPr marL="342900" indent="-342900">
              <a:buAutoNum type="arabicPeriod"/>
            </a:pPr>
            <a:r>
              <a:rPr lang="es-CO" dirty="0">
                <a:solidFill>
                  <a:schemeClr val="accent6">
                    <a:lumMod val="50000"/>
                  </a:schemeClr>
                </a:solidFill>
              </a:rPr>
              <a:t>Desayuno</a:t>
            </a:r>
          </a:p>
          <a:p>
            <a:pPr marL="342900" indent="-342900">
              <a:buAutoNum type="arabicPeriod"/>
            </a:pPr>
            <a:endParaRPr lang="es-CO" dirty="0">
              <a:solidFill>
                <a:schemeClr val="accent6">
                  <a:lumMod val="50000"/>
                </a:schemeClr>
              </a:solidFill>
            </a:endParaRPr>
          </a:p>
        </p:txBody>
      </p:sp>
      <p:sp>
        <p:nvSpPr>
          <p:cNvPr id="17" name="TextBox 16"/>
          <p:cNvSpPr txBox="1"/>
          <p:nvPr/>
        </p:nvSpPr>
        <p:spPr>
          <a:xfrm>
            <a:off x="3916040" y="3734370"/>
            <a:ext cx="1569660" cy="923330"/>
          </a:xfrm>
          <a:prstGeom prst="rect">
            <a:avLst/>
          </a:prstGeom>
          <a:noFill/>
        </p:spPr>
        <p:txBody>
          <a:bodyPr wrap="none" rtlCol="0">
            <a:spAutoFit/>
          </a:bodyPr>
          <a:lstStyle/>
          <a:p>
            <a:pPr marL="342900" indent="-342900">
              <a:buAutoNum type="arabicPeriod"/>
            </a:pPr>
            <a:r>
              <a:rPr lang="es-CO" dirty="0">
                <a:solidFill>
                  <a:schemeClr val="accent6">
                    <a:lumMod val="50000"/>
                  </a:schemeClr>
                </a:solidFill>
              </a:rPr>
              <a:t>Desayuno</a:t>
            </a:r>
          </a:p>
          <a:p>
            <a:pPr marL="342900" indent="-342900">
              <a:buAutoNum type="arabicPeriod"/>
            </a:pPr>
            <a:r>
              <a:rPr lang="es-CO" dirty="0">
                <a:solidFill>
                  <a:schemeClr val="accent6">
                    <a:lumMod val="50000"/>
                  </a:schemeClr>
                </a:solidFill>
              </a:rPr>
              <a:t>Comida</a:t>
            </a:r>
          </a:p>
          <a:p>
            <a:pPr marL="342900" indent="-342900">
              <a:buAutoNum type="arabicPeriod"/>
            </a:pPr>
            <a:endParaRPr lang="es-CO" dirty="0">
              <a:solidFill>
                <a:schemeClr val="accent6">
                  <a:lumMod val="50000"/>
                </a:schemeClr>
              </a:solidFill>
            </a:endParaRPr>
          </a:p>
        </p:txBody>
      </p:sp>
      <p:sp>
        <p:nvSpPr>
          <p:cNvPr id="18" name="TextBox 17"/>
          <p:cNvSpPr txBox="1"/>
          <p:nvPr/>
        </p:nvSpPr>
        <p:spPr>
          <a:xfrm>
            <a:off x="6594852" y="3734370"/>
            <a:ext cx="1505540" cy="923330"/>
          </a:xfrm>
          <a:prstGeom prst="rect">
            <a:avLst/>
          </a:prstGeom>
          <a:noFill/>
        </p:spPr>
        <p:txBody>
          <a:bodyPr wrap="none" rtlCol="0">
            <a:spAutoFit/>
          </a:bodyPr>
          <a:lstStyle/>
          <a:p>
            <a:pPr marL="342900" indent="-342900">
              <a:buAutoNum type="arabicPeriod"/>
            </a:pPr>
            <a:r>
              <a:rPr lang="es-CO" dirty="0">
                <a:solidFill>
                  <a:schemeClr val="accent6">
                    <a:lumMod val="50000"/>
                  </a:schemeClr>
                </a:solidFill>
              </a:rPr>
              <a:t>Almuerzo</a:t>
            </a:r>
          </a:p>
          <a:p>
            <a:pPr marL="342900" indent="-342900">
              <a:buAutoNum type="arabicPeriod"/>
            </a:pPr>
            <a:r>
              <a:rPr lang="es-CO" dirty="0">
                <a:solidFill>
                  <a:schemeClr val="accent6">
                    <a:lumMod val="50000"/>
                  </a:schemeClr>
                </a:solidFill>
              </a:rPr>
              <a:t>Comida</a:t>
            </a:r>
          </a:p>
          <a:p>
            <a:pPr marL="342900" indent="-342900">
              <a:buAutoNum type="arabicPeriod"/>
            </a:pPr>
            <a:endParaRPr lang="es-CO" dirty="0">
              <a:solidFill>
                <a:schemeClr val="accent6">
                  <a:lumMod val="50000"/>
                </a:schemeClr>
              </a:solidFill>
            </a:endParaRPr>
          </a:p>
        </p:txBody>
      </p:sp>
      <p:cxnSp>
        <p:nvCxnSpPr>
          <p:cNvPr id="10" name="Straight Connector 9"/>
          <p:cNvCxnSpPr/>
          <p:nvPr/>
        </p:nvCxnSpPr>
        <p:spPr>
          <a:xfrm>
            <a:off x="539552" y="4513684"/>
            <a:ext cx="8280920"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93891" y="4657700"/>
            <a:ext cx="7854573" cy="646331"/>
          </a:xfrm>
          <a:prstGeom prst="rect">
            <a:avLst/>
          </a:prstGeom>
          <a:noFill/>
        </p:spPr>
        <p:txBody>
          <a:bodyPr wrap="square" rtlCol="0">
            <a:spAutoFit/>
          </a:bodyPr>
          <a:lstStyle/>
          <a:p>
            <a:r>
              <a:rPr lang="es-CO" i="1" dirty="0"/>
              <a:t>El 94% de los hogares cuando compran papa solo hacen un tipo de preparación en la quincena.</a:t>
            </a:r>
          </a:p>
        </p:txBody>
      </p:sp>
      <p:sp>
        <p:nvSpPr>
          <p:cNvPr id="19" name="Down Arrow 18"/>
          <p:cNvSpPr/>
          <p:nvPr/>
        </p:nvSpPr>
        <p:spPr>
          <a:xfrm rot="10800000">
            <a:off x="5155867" y="1633365"/>
            <a:ext cx="364112" cy="212930"/>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1216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a:t>CONSUMO PER Cápita T. COLOMBIA</a:t>
            </a:r>
          </a:p>
        </p:txBody>
      </p:sp>
      <p:sp>
        <p:nvSpPr>
          <p:cNvPr id="6" name="Text Placeholder 5"/>
          <p:cNvSpPr>
            <a:spLocks noGrp="1"/>
          </p:cNvSpPr>
          <p:nvPr>
            <p:ph type="body" idx="15"/>
          </p:nvPr>
        </p:nvSpPr>
        <p:spPr/>
        <p:txBody>
          <a:bodyPr/>
          <a:lstStyle/>
          <a:p>
            <a:endParaRPr lang="es-CO" dirty="0"/>
          </a:p>
        </p:txBody>
      </p:sp>
      <p:sp>
        <p:nvSpPr>
          <p:cNvPr id="7" name="Text Placeholder 6"/>
          <p:cNvSpPr>
            <a:spLocks noGrp="1"/>
          </p:cNvSpPr>
          <p:nvPr>
            <p:ph type="body" idx="16"/>
          </p:nvPr>
        </p:nvSpPr>
        <p:spPr/>
        <p:txBody>
          <a:bodyPr/>
          <a:lstStyle/>
          <a:p>
            <a:r>
              <a:rPr lang="es-CO" sz="1600" dirty="0"/>
              <a:t>Continua el incremento de consumo per cápita a Total Colombia tanto a total población como sobre la base de consumidores de papa.</a:t>
            </a:r>
          </a:p>
        </p:txBody>
      </p:sp>
      <p:graphicFrame>
        <p:nvGraphicFramePr>
          <p:cNvPr id="8" name="Chart 7"/>
          <p:cNvGraphicFramePr/>
          <p:nvPr>
            <p:extLst>
              <p:ext uri="{D42A27DB-BD31-4B8C-83A1-F6EECF244321}">
                <p14:modId xmlns:p14="http://schemas.microsoft.com/office/powerpoint/2010/main" val="2445413741"/>
              </p:ext>
            </p:extLst>
          </p:nvPr>
        </p:nvGraphicFramePr>
        <p:xfrm>
          <a:off x="395536" y="2193652"/>
          <a:ext cx="3960440" cy="2536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85879828"/>
              </p:ext>
            </p:extLst>
          </p:nvPr>
        </p:nvGraphicFramePr>
        <p:xfrm>
          <a:off x="4788024" y="2193652"/>
          <a:ext cx="3960440" cy="25360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27584" y="1777380"/>
            <a:ext cx="3125599" cy="369332"/>
          </a:xfrm>
          <a:prstGeom prst="rect">
            <a:avLst/>
          </a:prstGeom>
          <a:noFill/>
        </p:spPr>
        <p:txBody>
          <a:bodyPr wrap="none" rtlCol="0">
            <a:spAutoFit/>
          </a:bodyPr>
          <a:lstStyle/>
          <a:p>
            <a:r>
              <a:rPr lang="es-CO" b="1" dirty="0"/>
              <a:t>CONSUMIDORES DE PAPA</a:t>
            </a:r>
          </a:p>
        </p:txBody>
      </p:sp>
      <p:sp>
        <p:nvSpPr>
          <p:cNvPr id="11" name="TextBox 10"/>
          <p:cNvSpPr txBox="1"/>
          <p:nvPr/>
        </p:nvSpPr>
        <p:spPr>
          <a:xfrm>
            <a:off x="5431130" y="1777380"/>
            <a:ext cx="2377767" cy="369332"/>
          </a:xfrm>
          <a:prstGeom prst="rect">
            <a:avLst/>
          </a:prstGeom>
          <a:noFill/>
        </p:spPr>
        <p:txBody>
          <a:bodyPr wrap="none" rtlCol="0">
            <a:spAutoFit/>
          </a:bodyPr>
          <a:lstStyle/>
          <a:p>
            <a:r>
              <a:rPr lang="es-CO" b="1" dirty="0"/>
              <a:t>TOTAL POBLACIÓN</a:t>
            </a:r>
          </a:p>
        </p:txBody>
      </p:sp>
    </p:spTree>
    <p:extLst>
      <p:ext uri="{BB962C8B-B14F-4D97-AF65-F5344CB8AC3E}">
        <p14:creationId xmlns:p14="http://schemas.microsoft.com/office/powerpoint/2010/main" val="231850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401"/>
            <a:ext cx="8166672" cy="482130"/>
          </a:xfrm>
        </p:spPr>
        <p:txBody>
          <a:bodyPr/>
          <a:lstStyle/>
          <a:p>
            <a:r>
              <a:rPr lang="es-CO" dirty="0"/>
              <a:t>ACOMPAÑAMIENTOS</a:t>
            </a:r>
          </a:p>
        </p:txBody>
      </p:sp>
      <p:sp>
        <p:nvSpPr>
          <p:cNvPr id="3" name="Text Placeholder 2"/>
          <p:cNvSpPr>
            <a:spLocks noGrp="1"/>
          </p:cNvSpPr>
          <p:nvPr>
            <p:ph type="body" idx="15"/>
          </p:nvPr>
        </p:nvSpPr>
        <p:spPr/>
        <p:txBody>
          <a:bodyPr/>
          <a:lstStyle/>
          <a:p>
            <a:endParaRPr lang="es-CO" dirty="0"/>
          </a:p>
        </p:txBody>
      </p:sp>
      <p:sp>
        <p:nvSpPr>
          <p:cNvPr id="4" name="Text Placeholder 3"/>
          <p:cNvSpPr>
            <a:spLocks noGrp="1"/>
          </p:cNvSpPr>
          <p:nvPr>
            <p:ph type="body" idx="16"/>
          </p:nvPr>
        </p:nvSpPr>
        <p:spPr>
          <a:xfrm>
            <a:off x="594360" y="638810"/>
            <a:ext cx="8165592" cy="262599"/>
          </a:xfrm>
        </p:spPr>
        <p:txBody>
          <a:bodyPr/>
          <a:lstStyle/>
          <a:p>
            <a:r>
              <a:rPr lang="es-CO" sz="1600" dirty="0"/>
              <a:t>Es muy común acompañar las preparaciones de papa donde la papa la usan para la sopa y se acompaña por un “seco” de carne, arroz y ensalada o granos, siendo ciudades como Medellín, Cali y Manizales donde esto es más común</a:t>
            </a:r>
          </a:p>
        </p:txBody>
      </p:sp>
      <p:sp>
        <p:nvSpPr>
          <p:cNvPr id="5" name="AutoShape 2" descr="Resultado de imagen para CARNE ARROZ Y ENSAL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TextBox 5"/>
          <p:cNvSpPr txBox="1"/>
          <p:nvPr/>
        </p:nvSpPr>
        <p:spPr>
          <a:xfrm>
            <a:off x="467544" y="1808152"/>
            <a:ext cx="2710999" cy="3785652"/>
          </a:xfrm>
          <a:prstGeom prst="rect">
            <a:avLst/>
          </a:prstGeom>
          <a:noFill/>
        </p:spPr>
        <p:txBody>
          <a:bodyPr wrap="none" rtlCol="0">
            <a:spAutoFit/>
          </a:bodyPr>
          <a:lstStyle/>
          <a:p>
            <a:r>
              <a:rPr lang="es-CO"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a:t>
            </a:r>
            <a:r>
              <a:rPr lang="es-CO" sz="54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16%</a:t>
            </a:r>
            <a:endParaRPr lang="es-CO" sz="80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a:p>
            <a:r>
              <a:rPr lang="es-CO"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es-CO" sz="54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35%</a:t>
            </a:r>
            <a:endParaRPr lang="es-CO" sz="80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a:p>
            <a:r>
              <a:rPr lang="es-CO"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a:t>
            </a:r>
            <a:r>
              <a:rPr lang="es-CO" sz="54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42%</a:t>
            </a:r>
          </a:p>
        </p:txBody>
      </p:sp>
      <p:sp>
        <p:nvSpPr>
          <p:cNvPr id="7" name="TextBox 6"/>
          <p:cNvSpPr txBox="1"/>
          <p:nvPr/>
        </p:nvSpPr>
        <p:spPr>
          <a:xfrm>
            <a:off x="730271" y="1496367"/>
            <a:ext cx="2153154" cy="261610"/>
          </a:xfrm>
          <a:prstGeom prst="rect">
            <a:avLst/>
          </a:prstGeom>
          <a:noFill/>
        </p:spPr>
        <p:txBody>
          <a:bodyPr wrap="none" rtlCol="0">
            <a:spAutoFit/>
          </a:bodyPr>
          <a:lstStyle/>
          <a:p>
            <a:r>
              <a:rPr lang="es-CO" sz="1100" dirty="0"/>
              <a:t>Cantidad de Acompañamientos</a:t>
            </a:r>
          </a:p>
        </p:txBody>
      </p:sp>
      <p:sp>
        <p:nvSpPr>
          <p:cNvPr id="8" name="TextBox 7"/>
          <p:cNvSpPr txBox="1"/>
          <p:nvPr/>
        </p:nvSpPr>
        <p:spPr>
          <a:xfrm>
            <a:off x="3495506" y="1489348"/>
            <a:ext cx="2300630" cy="261610"/>
          </a:xfrm>
          <a:prstGeom prst="rect">
            <a:avLst/>
          </a:prstGeom>
          <a:noFill/>
        </p:spPr>
        <p:txBody>
          <a:bodyPr wrap="none" rtlCol="0">
            <a:spAutoFit/>
          </a:bodyPr>
          <a:lstStyle/>
          <a:p>
            <a:r>
              <a:rPr lang="es-CO" sz="1100" dirty="0"/>
              <a:t>Acompañamientos más Comunes</a:t>
            </a:r>
          </a:p>
        </p:txBody>
      </p:sp>
      <p:pic>
        <p:nvPicPr>
          <p:cNvPr id="3076" name="Picture 4" descr="Resultado de imagen para CARNE, arroz y ensal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221"/>
          <a:stretch/>
        </p:blipFill>
        <p:spPr bwMode="auto">
          <a:xfrm>
            <a:off x="3563888" y="4510333"/>
            <a:ext cx="1257141" cy="9208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CARNE, arro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286197"/>
            <a:ext cx="1233674" cy="9208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60032" y="3488149"/>
            <a:ext cx="569387" cy="430887"/>
          </a:xfrm>
          <a:prstGeom prst="rect">
            <a:avLst/>
          </a:prstGeom>
          <a:noFill/>
        </p:spPr>
        <p:txBody>
          <a:bodyPr wrap="none" rtlCol="0">
            <a:spAutoFit/>
          </a:bodyPr>
          <a:lstStyle/>
          <a:p>
            <a:r>
              <a:rPr lang="es-CO" sz="1050" dirty="0"/>
              <a:t>Carne</a:t>
            </a:r>
          </a:p>
          <a:p>
            <a:r>
              <a:rPr lang="es-CO" sz="1050" dirty="0"/>
              <a:t>Arroz</a:t>
            </a:r>
          </a:p>
        </p:txBody>
      </p:sp>
      <p:sp>
        <p:nvSpPr>
          <p:cNvPr id="12" name="TextBox 11"/>
          <p:cNvSpPr txBox="1"/>
          <p:nvPr/>
        </p:nvSpPr>
        <p:spPr>
          <a:xfrm>
            <a:off x="4788024" y="4711124"/>
            <a:ext cx="1228221" cy="577081"/>
          </a:xfrm>
          <a:prstGeom prst="rect">
            <a:avLst/>
          </a:prstGeom>
          <a:noFill/>
        </p:spPr>
        <p:txBody>
          <a:bodyPr wrap="none" rtlCol="0">
            <a:spAutoFit/>
          </a:bodyPr>
          <a:lstStyle/>
          <a:p>
            <a:r>
              <a:rPr lang="es-CO" sz="1050" dirty="0"/>
              <a:t>Carne</a:t>
            </a:r>
          </a:p>
          <a:p>
            <a:r>
              <a:rPr lang="es-CO" sz="1050" dirty="0"/>
              <a:t>Arroz</a:t>
            </a:r>
          </a:p>
          <a:p>
            <a:r>
              <a:rPr lang="es-CO" sz="1050" dirty="0"/>
              <a:t>Ensalada/Granos</a:t>
            </a:r>
          </a:p>
        </p:txBody>
      </p:sp>
      <p:sp>
        <p:nvSpPr>
          <p:cNvPr id="13" name="TextBox 12"/>
          <p:cNvSpPr txBox="1"/>
          <p:nvPr/>
        </p:nvSpPr>
        <p:spPr>
          <a:xfrm>
            <a:off x="3567973" y="2233235"/>
            <a:ext cx="1277914" cy="584775"/>
          </a:xfrm>
          <a:prstGeom prst="rect">
            <a:avLst/>
          </a:prstGeom>
          <a:noFill/>
        </p:spPr>
        <p:txBody>
          <a:bodyPr wrap="none" rtlCol="0">
            <a:spAutoFit/>
          </a:bodyPr>
          <a:lstStyle/>
          <a:p>
            <a:r>
              <a:rPr lang="es-CO" sz="3200" b="1" dirty="0"/>
              <a:t>Otros</a:t>
            </a:r>
          </a:p>
        </p:txBody>
      </p:sp>
      <p:cxnSp>
        <p:nvCxnSpPr>
          <p:cNvPr id="11" name="Straight Connector 10"/>
          <p:cNvCxnSpPr/>
          <p:nvPr/>
        </p:nvCxnSpPr>
        <p:spPr>
          <a:xfrm>
            <a:off x="3275856" y="1489348"/>
            <a:ext cx="0" cy="4021415"/>
          </a:xfrm>
          <a:prstGeom prst="line">
            <a:avLst/>
          </a:prstGeom>
          <a:ln>
            <a:solidFill>
              <a:schemeClr val="tx2"/>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12160" y="1489348"/>
            <a:ext cx="0" cy="4021415"/>
          </a:xfrm>
          <a:prstGeom prst="line">
            <a:avLst/>
          </a:prstGeom>
          <a:ln>
            <a:solidFill>
              <a:schemeClr val="tx2"/>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292216" y="1489348"/>
            <a:ext cx="2528256" cy="261610"/>
          </a:xfrm>
          <a:prstGeom prst="rect">
            <a:avLst/>
          </a:prstGeom>
          <a:noFill/>
        </p:spPr>
        <p:txBody>
          <a:bodyPr wrap="none" rtlCol="0">
            <a:spAutoFit/>
          </a:bodyPr>
          <a:lstStyle/>
          <a:p>
            <a:r>
              <a:rPr lang="es-CO" sz="1100" dirty="0"/>
              <a:t>Ciudades por # de acompañamientos</a:t>
            </a:r>
          </a:p>
        </p:txBody>
      </p:sp>
      <p:graphicFrame>
        <p:nvGraphicFramePr>
          <p:cNvPr id="14" name="Table 13"/>
          <p:cNvGraphicFramePr>
            <a:graphicFrameLocks noGrp="1"/>
          </p:cNvGraphicFramePr>
          <p:nvPr>
            <p:extLst>
              <p:ext uri="{D42A27DB-BD31-4B8C-83A1-F6EECF244321}">
                <p14:modId xmlns:p14="http://schemas.microsoft.com/office/powerpoint/2010/main" val="1638003604"/>
              </p:ext>
            </p:extLst>
          </p:nvPr>
        </p:nvGraphicFramePr>
        <p:xfrm>
          <a:off x="6372200" y="2353444"/>
          <a:ext cx="1149350" cy="571500"/>
        </p:xfrm>
        <a:graphic>
          <a:graphicData uri="http://schemas.openxmlformats.org/drawingml/2006/table">
            <a:tbl>
              <a:tblPr>
                <a:tableStyleId>{B301B821-A1FF-4177-AEE7-76D212191A09}</a:tableStyleId>
              </a:tblPr>
              <a:tblGrid>
                <a:gridCol w="1149350">
                  <a:extLst>
                    <a:ext uri="{9D8B030D-6E8A-4147-A177-3AD203B41FA5}">
                      <a16:colId xmlns:a16="http://schemas.microsoft.com/office/drawing/2014/main" val="20000"/>
                    </a:ext>
                  </a:extLst>
                </a:gridCol>
              </a:tblGrid>
              <a:tr h="190500">
                <a:tc>
                  <a:txBody>
                    <a:bodyPr/>
                    <a:lstStyle/>
                    <a:p>
                      <a:pPr algn="l" fontAlgn="b"/>
                      <a:r>
                        <a:rPr lang="es-CO" sz="1100" u="none" strike="noStrike" dirty="0">
                          <a:effectLst/>
                        </a:rPr>
                        <a:t>BARRANQUILLA</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CO" sz="1100" u="none" strike="noStrike" dirty="0">
                          <a:effectLst/>
                        </a:rPr>
                        <a:t>BOGOTA</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100" u="none" strike="noStrike" dirty="0">
                          <a:effectLst/>
                        </a:rPr>
                        <a:t>BUCARAMANGA</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140107809"/>
              </p:ext>
            </p:extLst>
          </p:nvPr>
        </p:nvGraphicFramePr>
        <p:xfrm>
          <a:off x="7668344" y="2353444"/>
          <a:ext cx="1149350" cy="571500"/>
        </p:xfrm>
        <a:graphic>
          <a:graphicData uri="http://schemas.openxmlformats.org/drawingml/2006/table">
            <a:tbl>
              <a:tblPr>
                <a:tableStyleId>{B301B821-A1FF-4177-AEE7-76D212191A09}</a:tableStyleId>
              </a:tblPr>
              <a:tblGrid>
                <a:gridCol w="1149350">
                  <a:extLst>
                    <a:ext uri="{9D8B030D-6E8A-4147-A177-3AD203B41FA5}">
                      <a16:colId xmlns:a16="http://schemas.microsoft.com/office/drawing/2014/main" val="20000"/>
                    </a:ext>
                  </a:extLst>
                </a:gridCol>
              </a:tblGrid>
              <a:tr h="190500">
                <a:tc>
                  <a:txBody>
                    <a:bodyPr/>
                    <a:lstStyle/>
                    <a:p>
                      <a:pPr algn="l" fontAlgn="b"/>
                      <a:r>
                        <a:rPr lang="es-CO" sz="1100" u="none" strike="noStrike" dirty="0">
                          <a:effectLst/>
                        </a:rPr>
                        <a:t>CARTAGENA</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CO" sz="1100" u="none" strike="noStrike" dirty="0">
                          <a:effectLst/>
                        </a:rPr>
                        <a:t>IBAGUE</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100" u="none" strike="noStrike" dirty="0">
                          <a:effectLst/>
                        </a:rPr>
                        <a:t>SANTA MARTA</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91392065"/>
              </p:ext>
            </p:extLst>
          </p:nvPr>
        </p:nvGraphicFramePr>
        <p:xfrm>
          <a:off x="6372200" y="3500055"/>
          <a:ext cx="1092200" cy="571500"/>
        </p:xfrm>
        <a:graphic>
          <a:graphicData uri="http://schemas.openxmlformats.org/drawingml/2006/table">
            <a:tbl>
              <a:tblPr>
                <a:tableStyleId>{B301B821-A1FF-4177-AEE7-76D212191A09}</a:tableStyleId>
              </a:tblPr>
              <a:tblGrid>
                <a:gridCol w="1092200">
                  <a:extLst>
                    <a:ext uri="{9D8B030D-6E8A-4147-A177-3AD203B41FA5}">
                      <a16:colId xmlns:a16="http://schemas.microsoft.com/office/drawing/2014/main" val="20000"/>
                    </a:ext>
                  </a:extLst>
                </a:gridCol>
              </a:tblGrid>
              <a:tr h="190500">
                <a:tc>
                  <a:txBody>
                    <a:bodyPr/>
                    <a:lstStyle/>
                    <a:p>
                      <a:pPr algn="l" fontAlgn="b"/>
                      <a:r>
                        <a:rPr lang="es-CO" sz="1100" u="none" strike="noStrike" dirty="0">
                          <a:effectLst/>
                        </a:rPr>
                        <a:t>CALI</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CO" sz="1100" u="none" strike="noStrike" dirty="0">
                          <a:effectLst/>
                        </a:rPr>
                        <a:t>MANIZALES</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100" u="none" strike="noStrike" dirty="0">
                          <a:effectLst/>
                        </a:rPr>
                        <a:t>MEDELLIN</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736981307"/>
              </p:ext>
            </p:extLst>
          </p:nvPr>
        </p:nvGraphicFramePr>
        <p:xfrm>
          <a:off x="6372200" y="4594563"/>
          <a:ext cx="844550" cy="571500"/>
        </p:xfrm>
        <a:graphic>
          <a:graphicData uri="http://schemas.openxmlformats.org/drawingml/2006/table">
            <a:tbl>
              <a:tblPr>
                <a:tableStyleId>{B301B821-A1FF-4177-AEE7-76D212191A09}</a:tableStyleId>
              </a:tblPr>
              <a:tblGrid>
                <a:gridCol w="844550">
                  <a:extLst>
                    <a:ext uri="{9D8B030D-6E8A-4147-A177-3AD203B41FA5}">
                      <a16:colId xmlns:a16="http://schemas.microsoft.com/office/drawing/2014/main" val="20000"/>
                    </a:ext>
                  </a:extLst>
                </a:gridCol>
              </a:tblGrid>
              <a:tr h="190500">
                <a:tc>
                  <a:txBody>
                    <a:bodyPr/>
                    <a:lstStyle/>
                    <a:p>
                      <a:pPr algn="l" fontAlgn="b"/>
                      <a:r>
                        <a:rPr lang="es-CO" sz="1100" u="none" strike="noStrike" dirty="0">
                          <a:effectLst/>
                        </a:rPr>
                        <a:t>ARMENIA</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CO" sz="1100" u="none" strike="noStrike" dirty="0">
                          <a:effectLst/>
                        </a:rPr>
                        <a:t>CALI</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100" u="none" strike="noStrike" dirty="0">
                          <a:effectLst/>
                        </a:rPr>
                        <a:t>MANIZALES</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933523159"/>
              </p:ext>
            </p:extLst>
          </p:nvPr>
        </p:nvGraphicFramePr>
        <p:xfrm>
          <a:off x="7668344" y="4635825"/>
          <a:ext cx="844550" cy="381000"/>
        </p:xfrm>
        <a:graphic>
          <a:graphicData uri="http://schemas.openxmlformats.org/drawingml/2006/table">
            <a:tbl>
              <a:tblPr>
                <a:tableStyleId>{B301B821-A1FF-4177-AEE7-76D212191A09}</a:tableStyleId>
              </a:tblPr>
              <a:tblGrid>
                <a:gridCol w="844550">
                  <a:extLst>
                    <a:ext uri="{9D8B030D-6E8A-4147-A177-3AD203B41FA5}">
                      <a16:colId xmlns:a16="http://schemas.microsoft.com/office/drawing/2014/main" val="20000"/>
                    </a:ext>
                  </a:extLst>
                </a:gridCol>
              </a:tblGrid>
              <a:tr h="190500">
                <a:tc>
                  <a:txBody>
                    <a:bodyPr/>
                    <a:lstStyle/>
                    <a:p>
                      <a:pPr algn="l" fontAlgn="b"/>
                      <a:r>
                        <a:rPr lang="es-CO" sz="1100" u="none" strike="noStrike" dirty="0">
                          <a:effectLst/>
                        </a:rPr>
                        <a:t>MEDELLIN</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CO" sz="1100" u="none" strike="noStrike" dirty="0">
                          <a:effectLst/>
                        </a:rPr>
                        <a:t>PEREIRA</a:t>
                      </a:r>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2954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65212"/>
            <a:ext cx="8166672" cy="482130"/>
          </a:xfrm>
        </p:spPr>
        <p:txBody>
          <a:bodyPr/>
          <a:lstStyle/>
          <a:p>
            <a:r>
              <a:rPr lang="es-CO" sz="2800" dirty="0"/>
              <a:t>PREPARACIÓN de la papa</a:t>
            </a:r>
          </a:p>
        </p:txBody>
      </p:sp>
      <p:sp>
        <p:nvSpPr>
          <p:cNvPr id="3" name="Text Placeholder 2"/>
          <p:cNvSpPr>
            <a:spLocks noGrp="1"/>
          </p:cNvSpPr>
          <p:nvPr>
            <p:ph type="body" idx="15"/>
          </p:nvPr>
        </p:nvSpPr>
        <p:spPr/>
        <p:txBody>
          <a:bodyPr/>
          <a:lstStyle/>
          <a:p>
            <a:r>
              <a:rPr lang="es-CO" dirty="0"/>
              <a:t>Fuente: </a:t>
            </a:r>
            <a:r>
              <a:rPr lang="es-CO" dirty="0">
                <a:hlinkClick r:id="rId2"/>
              </a:rPr>
              <a:t>https://preparalapapa.com/recetas-de-papa/</a:t>
            </a:r>
            <a:r>
              <a:rPr lang="es-CO" dirty="0"/>
              <a:t> Agosto 12 de 2019</a:t>
            </a:r>
          </a:p>
        </p:txBody>
      </p:sp>
      <p:sp>
        <p:nvSpPr>
          <p:cNvPr id="4" name="Text Placeholder 3"/>
          <p:cNvSpPr>
            <a:spLocks noGrp="1"/>
          </p:cNvSpPr>
          <p:nvPr>
            <p:ph type="body" idx="16"/>
          </p:nvPr>
        </p:nvSpPr>
        <p:spPr>
          <a:xfrm>
            <a:off x="594360" y="782621"/>
            <a:ext cx="8165592" cy="262599"/>
          </a:xfrm>
        </p:spPr>
        <p:txBody>
          <a:bodyPr/>
          <a:lstStyle/>
          <a:p>
            <a:r>
              <a:rPr lang="es-CO" sz="1600" dirty="0"/>
              <a:t>Solo el 6% de las recetas que hay en la página web hacen referencia a preparaciones de sopas, lo mismo sucede con el contenido en redes como Instagram y </a:t>
            </a:r>
            <a:r>
              <a:rPr lang="es-CO" sz="1600" dirty="0" err="1"/>
              <a:t>Youtube</a:t>
            </a:r>
            <a:endParaRPr lang="es-CO" sz="16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71" b="15164"/>
          <a:stretch/>
        </p:blipFill>
        <p:spPr bwMode="auto">
          <a:xfrm>
            <a:off x="539552" y="1404690"/>
            <a:ext cx="5517997" cy="24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16" t="40848" r="1761" b="15752"/>
          <a:stretch/>
        </p:blipFill>
        <p:spPr bwMode="auto">
          <a:xfrm>
            <a:off x="647185" y="4032603"/>
            <a:ext cx="1626449" cy="12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581" r="67933" b="25326"/>
          <a:stretch/>
        </p:blipFill>
        <p:spPr bwMode="auto">
          <a:xfrm>
            <a:off x="2455807" y="4032603"/>
            <a:ext cx="1608595" cy="123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75177" y="3930393"/>
            <a:ext cx="3600400" cy="1411004"/>
          </a:xfrm>
          <a:prstGeom prst="rect">
            <a:avLst/>
          </a:prstGeom>
          <a:noFill/>
          <a:ln>
            <a:solidFill>
              <a:schemeClr val="bg1"/>
            </a:solidFill>
          </a:ln>
          <a:effectLst>
            <a:glow rad="101600">
              <a:schemeClr val="accent4">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9" name="Group 8"/>
          <p:cNvGrpSpPr/>
          <p:nvPr/>
        </p:nvGrpSpPr>
        <p:grpSpPr>
          <a:xfrm>
            <a:off x="6979792" y="1539560"/>
            <a:ext cx="1431650" cy="2470068"/>
            <a:chOff x="7189836" y="2034544"/>
            <a:chExt cx="1431650" cy="2470068"/>
          </a:xfrm>
        </p:grpSpPr>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3478" y="2281436"/>
              <a:ext cx="1091866" cy="208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Resultado de imagen para iphone vecto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550" b="93491" l="44970" r="94675"/>
                      </a14:imgEffect>
                    </a14:imgLayer>
                  </a14:imgProps>
                </a:ext>
                <a:ext uri="{28A0092B-C50C-407E-A947-70E740481C1C}">
                  <a14:useLocalDpi xmlns:a14="http://schemas.microsoft.com/office/drawing/2010/main" val="0"/>
                </a:ext>
              </a:extLst>
            </a:blip>
            <a:srcRect l="50000" t="9785" r="5531" b="13492"/>
            <a:stretch/>
          </p:blipFill>
          <p:spPr bwMode="auto">
            <a:xfrm>
              <a:off x="7189836" y="2034544"/>
              <a:ext cx="1431650" cy="247006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AutoShape 8" descr="https://mail.google.com/mail/u/0?ui=2&amp;ik=96ea4772df&amp;attid=0.1&amp;permmsgid=msg-f:1641693946914531450&amp;th=16c877f257bfe87a&amp;view=fimg&amp;sz=s0-l75-ft&amp;attbid=ANGjdJ_1qaxF987J25WZWnSjPHmnaqvGUTTNBqWnxzQvDYzseQz9bsHLOyoajD0zvejd0wuJQXhiCVCX8sMPUCeQvp4Ks2cH7-8rF7Im3Y53pIjrOyCijh6XDqS1dTU&amp;disp=emb&amp;realattid=6b59e8065a2af013_0.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9" name="Picture 11" descr="Resultado de imagen para logo instagram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1653918"/>
            <a:ext cx="493155" cy="4928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689" b="11591"/>
          <a:stretch/>
        </p:blipFill>
        <p:spPr bwMode="auto">
          <a:xfrm>
            <a:off x="5628827" y="4276896"/>
            <a:ext cx="2831605" cy="131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descr="Resultado de imagen para logo youtub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91126" y="4212911"/>
            <a:ext cx="614861" cy="43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93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s-CO"/>
          </a:p>
        </p:txBody>
      </p:sp>
      <p:sp>
        <p:nvSpPr>
          <p:cNvPr id="3" name="Title 2"/>
          <p:cNvSpPr>
            <a:spLocks noGrp="1"/>
          </p:cNvSpPr>
          <p:nvPr>
            <p:ph type="ctrTitle"/>
          </p:nvPr>
        </p:nvSpPr>
        <p:spPr/>
        <p:txBody>
          <a:bodyPr/>
          <a:lstStyle/>
          <a:p>
            <a:r>
              <a:rPr lang="es-CO" sz="4400" dirty="0"/>
              <a:t>Modulo publicidad</a:t>
            </a:r>
          </a:p>
        </p:txBody>
      </p:sp>
      <p:sp>
        <p:nvSpPr>
          <p:cNvPr id="4" name="Text Placeholder 3"/>
          <p:cNvSpPr>
            <a:spLocks noGrp="1"/>
          </p:cNvSpPr>
          <p:nvPr>
            <p:ph type="body" idx="17"/>
          </p:nvPr>
        </p:nvSpPr>
        <p:spPr/>
        <p:txBody>
          <a:bodyPr/>
          <a:lstStyle/>
          <a:p>
            <a:endParaRPr lang="es-CO"/>
          </a:p>
        </p:txBody>
      </p:sp>
    </p:spTree>
    <p:extLst>
      <p:ext uri="{BB962C8B-B14F-4D97-AF65-F5344CB8AC3E}">
        <p14:creationId xmlns:p14="http://schemas.microsoft.com/office/powerpoint/2010/main" val="998656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65212"/>
            <a:ext cx="8166672" cy="482130"/>
          </a:xfrm>
        </p:spPr>
        <p:txBody>
          <a:bodyPr/>
          <a:lstStyle/>
          <a:p>
            <a:r>
              <a:rPr lang="es-CO" dirty="0"/>
              <a:t>RECONOCIMIENTO PUBLICITARIO</a:t>
            </a:r>
          </a:p>
        </p:txBody>
      </p:sp>
      <p:sp>
        <p:nvSpPr>
          <p:cNvPr id="4" name="Text Placeholder 3"/>
          <p:cNvSpPr>
            <a:spLocks noGrp="1"/>
          </p:cNvSpPr>
          <p:nvPr>
            <p:ph type="body" idx="16"/>
          </p:nvPr>
        </p:nvSpPr>
        <p:spPr>
          <a:xfrm>
            <a:off x="594360" y="782621"/>
            <a:ext cx="8165592" cy="262599"/>
          </a:xfrm>
        </p:spPr>
        <p:txBody>
          <a:bodyPr/>
          <a:lstStyle/>
          <a:p>
            <a:r>
              <a:rPr lang="es-CO" sz="1400" dirty="0"/>
              <a:t>Hay una leve mejora en el reconocimiento publicitario en el mediano plazo, siendo TV el medio en el que más recuerdan haber oído sobre la papa.</a:t>
            </a:r>
          </a:p>
        </p:txBody>
      </p:sp>
      <p:graphicFrame>
        <p:nvGraphicFramePr>
          <p:cNvPr id="5" name="Chart 4"/>
          <p:cNvGraphicFramePr/>
          <p:nvPr>
            <p:extLst>
              <p:ext uri="{D42A27DB-BD31-4B8C-83A1-F6EECF244321}">
                <p14:modId xmlns:p14="http://schemas.microsoft.com/office/powerpoint/2010/main" val="2374300331"/>
              </p:ext>
            </p:extLst>
          </p:nvPr>
        </p:nvGraphicFramePr>
        <p:xfrm>
          <a:off x="323528" y="2249884"/>
          <a:ext cx="4032448" cy="28398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3568" y="1721922"/>
            <a:ext cx="2808312" cy="415498"/>
          </a:xfrm>
          <a:prstGeom prst="rect">
            <a:avLst/>
          </a:prstGeom>
          <a:noFill/>
        </p:spPr>
        <p:txBody>
          <a:bodyPr wrap="square" rtlCol="0">
            <a:spAutoFit/>
          </a:bodyPr>
          <a:lstStyle/>
          <a:p>
            <a:r>
              <a:rPr lang="es-CO" sz="1050" dirty="0"/>
              <a:t>Recuerda haber visto, leído o escuchado publicidad sobre el consumo de papa</a:t>
            </a:r>
          </a:p>
        </p:txBody>
      </p:sp>
      <p:cxnSp>
        <p:nvCxnSpPr>
          <p:cNvPr id="8" name="Straight Arrow Connector 7"/>
          <p:cNvCxnSpPr/>
          <p:nvPr/>
        </p:nvCxnSpPr>
        <p:spPr>
          <a:xfrm>
            <a:off x="2771800" y="2641476"/>
            <a:ext cx="1872208"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9" name="AutoShape 2" descr="Resultado de imagen para tv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0" name="Picture 4" descr="Resultado de imagen para tv free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89348"/>
            <a:ext cx="1112071" cy="926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34673" y="1890861"/>
            <a:ext cx="64633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94%</a:t>
            </a:r>
          </a:p>
        </p:txBody>
      </p:sp>
      <p:sp>
        <p:nvSpPr>
          <p:cNvPr id="13" name="TextBox 12"/>
          <p:cNvSpPr txBox="1"/>
          <p:nvPr/>
        </p:nvSpPr>
        <p:spPr>
          <a:xfrm>
            <a:off x="8406195" y="3475955"/>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pic>
        <p:nvPicPr>
          <p:cNvPr id="4104" name="Picture 8" descr="Resultado de imagen para radio free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830" y="2693990"/>
            <a:ext cx="1027893" cy="12334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internet free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8571" y="4287501"/>
            <a:ext cx="1056793" cy="105679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406195" y="4628083"/>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1" name="TextBox 10"/>
          <p:cNvSpPr txBox="1"/>
          <p:nvPr/>
        </p:nvSpPr>
        <p:spPr>
          <a:xfrm>
            <a:off x="4822891" y="2372125"/>
            <a:ext cx="856901" cy="276999"/>
          </a:xfrm>
          <a:prstGeom prst="rect">
            <a:avLst/>
          </a:prstGeom>
          <a:noFill/>
        </p:spPr>
        <p:txBody>
          <a:bodyPr wrap="none" rtlCol="0">
            <a:spAutoFit/>
          </a:bodyPr>
          <a:lstStyle/>
          <a:p>
            <a:r>
              <a:rPr lang="es-CO" sz="1200" dirty="0"/>
              <a:t>Televisión</a:t>
            </a:r>
          </a:p>
        </p:txBody>
      </p:sp>
      <p:sp>
        <p:nvSpPr>
          <p:cNvPr id="18" name="TextBox 17"/>
          <p:cNvSpPr txBox="1"/>
          <p:nvPr/>
        </p:nvSpPr>
        <p:spPr>
          <a:xfrm>
            <a:off x="4984423" y="3902869"/>
            <a:ext cx="583814" cy="276999"/>
          </a:xfrm>
          <a:prstGeom prst="rect">
            <a:avLst/>
          </a:prstGeom>
          <a:noFill/>
        </p:spPr>
        <p:txBody>
          <a:bodyPr wrap="none" rtlCol="0">
            <a:spAutoFit/>
          </a:bodyPr>
          <a:lstStyle/>
          <a:p>
            <a:r>
              <a:rPr lang="es-CO" sz="1200" dirty="0"/>
              <a:t>Radio</a:t>
            </a:r>
          </a:p>
        </p:txBody>
      </p:sp>
      <p:sp>
        <p:nvSpPr>
          <p:cNvPr id="19" name="TextBox 18"/>
          <p:cNvSpPr txBox="1"/>
          <p:nvPr/>
        </p:nvSpPr>
        <p:spPr>
          <a:xfrm>
            <a:off x="4943915" y="5234638"/>
            <a:ext cx="705642" cy="276999"/>
          </a:xfrm>
          <a:prstGeom prst="rect">
            <a:avLst/>
          </a:prstGeom>
          <a:noFill/>
        </p:spPr>
        <p:txBody>
          <a:bodyPr wrap="none" rtlCol="0">
            <a:spAutoFit/>
          </a:bodyPr>
          <a:lstStyle/>
          <a:p>
            <a:r>
              <a:rPr lang="es-CO" sz="1200" dirty="0"/>
              <a:t>Internet</a:t>
            </a:r>
          </a:p>
        </p:txBody>
      </p:sp>
      <p:sp>
        <p:nvSpPr>
          <p:cNvPr id="14" name="TextBox 13"/>
          <p:cNvSpPr txBox="1"/>
          <p:nvPr/>
        </p:nvSpPr>
        <p:spPr>
          <a:xfrm>
            <a:off x="6948264" y="1485289"/>
            <a:ext cx="641522" cy="253916"/>
          </a:xfrm>
          <a:prstGeom prst="rect">
            <a:avLst/>
          </a:prstGeom>
          <a:noFill/>
        </p:spPr>
        <p:txBody>
          <a:bodyPr wrap="none" rtlCol="0">
            <a:spAutoFit/>
          </a:bodyPr>
          <a:lstStyle/>
          <a:p>
            <a:r>
              <a:rPr lang="es-CO" sz="1050" b="1" dirty="0"/>
              <a:t>2018- II</a:t>
            </a:r>
          </a:p>
        </p:txBody>
      </p:sp>
      <p:sp>
        <p:nvSpPr>
          <p:cNvPr id="23" name="TextBox 22"/>
          <p:cNvSpPr txBox="1"/>
          <p:nvPr/>
        </p:nvSpPr>
        <p:spPr>
          <a:xfrm>
            <a:off x="7596336" y="1890861"/>
            <a:ext cx="64633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91%</a:t>
            </a:r>
          </a:p>
        </p:txBody>
      </p:sp>
      <p:sp>
        <p:nvSpPr>
          <p:cNvPr id="24" name="TextBox 23"/>
          <p:cNvSpPr txBox="1"/>
          <p:nvPr/>
        </p:nvSpPr>
        <p:spPr>
          <a:xfrm>
            <a:off x="7767858" y="3475955"/>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25" name="TextBox 24"/>
          <p:cNvSpPr txBox="1"/>
          <p:nvPr/>
        </p:nvSpPr>
        <p:spPr>
          <a:xfrm>
            <a:off x="7767858" y="4628083"/>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26" name="TextBox 25"/>
          <p:cNvSpPr txBox="1"/>
          <p:nvPr/>
        </p:nvSpPr>
        <p:spPr>
          <a:xfrm>
            <a:off x="6948264" y="1890861"/>
            <a:ext cx="64633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93%</a:t>
            </a:r>
          </a:p>
        </p:txBody>
      </p:sp>
      <p:sp>
        <p:nvSpPr>
          <p:cNvPr id="27" name="TextBox 26"/>
          <p:cNvSpPr txBox="1"/>
          <p:nvPr/>
        </p:nvSpPr>
        <p:spPr>
          <a:xfrm>
            <a:off x="7119786" y="3475955"/>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sp>
        <p:nvSpPr>
          <p:cNvPr id="28" name="TextBox 27"/>
          <p:cNvSpPr txBox="1"/>
          <p:nvPr/>
        </p:nvSpPr>
        <p:spPr>
          <a:xfrm>
            <a:off x="7119786" y="4628083"/>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32" name="TextBox 31"/>
          <p:cNvSpPr txBox="1"/>
          <p:nvPr/>
        </p:nvSpPr>
        <p:spPr>
          <a:xfrm>
            <a:off x="7596336" y="1477773"/>
            <a:ext cx="604653" cy="253916"/>
          </a:xfrm>
          <a:prstGeom prst="rect">
            <a:avLst/>
          </a:prstGeom>
          <a:noFill/>
        </p:spPr>
        <p:txBody>
          <a:bodyPr wrap="none" rtlCol="0">
            <a:spAutoFit/>
          </a:bodyPr>
          <a:lstStyle/>
          <a:p>
            <a:r>
              <a:rPr lang="es-CO" sz="1050" b="1"/>
              <a:t>2019- I</a:t>
            </a:r>
            <a:endParaRPr lang="es-CO" sz="1050" b="1" dirty="0"/>
          </a:p>
        </p:txBody>
      </p:sp>
      <p:sp>
        <p:nvSpPr>
          <p:cNvPr id="33" name="TextBox 32"/>
          <p:cNvSpPr txBox="1"/>
          <p:nvPr/>
        </p:nvSpPr>
        <p:spPr>
          <a:xfrm>
            <a:off x="8215819" y="1477164"/>
            <a:ext cx="641522" cy="253916"/>
          </a:xfrm>
          <a:prstGeom prst="rect">
            <a:avLst/>
          </a:prstGeom>
          <a:noFill/>
        </p:spPr>
        <p:txBody>
          <a:bodyPr wrap="none" rtlCol="0">
            <a:spAutoFit/>
          </a:bodyPr>
          <a:lstStyle/>
          <a:p>
            <a:r>
              <a:rPr lang="es-CO" sz="1050" b="1"/>
              <a:t>2019- II</a:t>
            </a:r>
            <a:endParaRPr lang="es-CO" sz="1050" b="1" dirty="0"/>
          </a:p>
        </p:txBody>
      </p:sp>
      <p:sp>
        <p:nvSpPr>
          <p:cNvPr id="29" name="TextBox 28"/>
          <p:cNvSpPr txBox="1"/>
          <p:nvPr/>
        </p:nvSpPr>
        <p:spPr>
          <a:xfrm>
            <a:off x="1297607" y="3402825"/>
            <a:ext cx="970137" cy="523220"/>
          </a:xfrm>
          <a:prstGeom prst="rect">
            <a:avLst/>
          </a:prstGeom>
          <a:noFill/>
        </p:spPr>
        <p:txBody>
          <a:bodyPr wrap="none" rtlCol="0">
            <a:spAutoFit/>
          </a:bodyPr>
          <a:lstStyle/>
          <a:p>
            <a:pPr algn="ctr"/>
            <a:r>
              <a:rPr lang="es-CO" sz="1400" b="1" dirty="0"/>
              <a:t>De 2018-I</a:t>
            </a:r>
          </a:p>
          <a:p>
            <a:pPr algn="ctr"/>
            <a:r>
              <a:rPr lang="es-CO" sz="1400" b="1" dirty="0"/>
              <a:t>a 2019-II</a:t>
            </a:r>
          </a:p>
        </p:txBody>
      </p:sp>
      <p:sp>
        <p:nvSpPr>
          <p:cNvPr id="31" name="TextBox 30"/>
          <p:cNvSpPr txBox="1"/>
          <p:nvPr/>
        </p:nvSpPr>
        <p:spPr>
          <a:xfrm>
            <a:off x="6300192" y="1489348"/>
            <a:ext cx="604653" cy="253916"/>
          </a:xfrm>
          <a:prstGeom prst="rect">
            <a:avLst/>
          </a:prstGeom>
          <a:noFill/>
        </p:spPr>
        <p:txBody>
          <a:bodyPr wrap="none" rtlCol="0">
            <a:spAutoFit/>
          </a:bodyPr>
          <a:lstStyle/>
          <a:p>
            <a:r>
              <a:rPr lang="es-CO" sz="1050" b="1" dirty="0"/>
              <a:t>2018- I</a:t>
            </a:r>
          </a:p>
        </p:txBody>
      </p:sp>
      <p:sp>
        <p:nvSpPr>
          <p:cNvPr id="34" name="TextBox 33"/>
          <p:cNvSpPr txBox="1"/>
          <p:nvPr/>
        </p:nvSpPr>
        <p:spPr>
          <a:xfrm>
            <a:off x="6300192" y="1894920"/>
            <a:ext cx="64633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90%</a:t>
            </a:r>
          </a:p>
        </p:txBody>
      </p:sp>
      <p:sp>
        <p:nvSpPr>
          <p:cNvPr id="35" name="TextBox 34"/>
          <p:cNvSpPr txBox="1"/>
          <p:nvPr/>
        </p:nvSpPr>
        <p:spPr>
          <a:xfrm>
            <a:off x="6471714" y="3480014"/>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36" name="TextBox 35"/>
          <p:cNvSpPr txBox="1"/>
          <p:nvPr/>
        </p:nvSpPr>
        <p:spPr>
          <a:xfrm>
            <a:off x="6471714" y="4632142"/>
            <a:ext cx="518091" cy="369332"/>
          </a:xfrm>
          <a:prstGeom prst="rect">
            <a:avLst/>
          </a:prstGeom>
          <a:noFill/>
        </p:spPr>
        <p:txBody>
          <a:bodyPr wrap="none" rtlCol="0">
            <a:spAutoFit/>
          </a:bodyPr>
          <a:lstStyle/>
          <a:p>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Tree>
    <p:extLst>
      <p:ext uri="{BB962C8B-B14F-4D97-AF65-F5344CB8AC3E}">
        <p14:creationId xmlns:p14="http://schemas.microsoft.com/office/powerpoint/2010/main" val="979233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65212"/>
            <a:ext cx="8166672" cy="482130"/>
          </a:xfrm>
        </p:spPr>
        <p:txBody>
          <a:bodyPr/>
          <a:lstStyle/>
          <a:p>
            <a:r>
              <a:rPr lang="es-CO" dirty="0"/>
              <a:t>RECORDACIÓN DE MENSAJES</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782621"/>
            <a:ext cx="8165592" cy="262599"/>
          </a:xfrm>
        </p:spPr>
        <p:txBody>
          <a:bodyPr/>
          <a:lstStyle/>
          <a:p>
            <a:r>
              <a:rPr lang="es-CO" sz="1400" dirty="0"/>
              <a:t>Importante ver que en ciudades como Barranquilla donde debemos reforzar estos mensajes para construir penetración el que más destaca es el de saludable, sin embargo estos mensajes parecen estar perdiendo relevancia ya que no los recuerdan tanto</a:t>
            </a:r>
          </a:p>
        </p:txBody>
      </p:sp>
      <p:pic>
        <p:nvPicPr>
          <p:cNvPr id="5124" name="Picture 4" descr="Resultado de imagen para BATTER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22722" r="23260"/>
          <a:stretch/>
        </p:blipFill>
        <p:spPr bwMode="auto">
          <a:xfrm>
            <a:off x="539552" y="1633364"/>
            <a:ext cx="1709414" cy="31683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45396" y="2521968"/>
            <a:ext cx="1152128" cy="2088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Rounded Rectangle 7"/>
          <p:cNvSpPr/>
          <p:nvPr/>
        </p:nvSpPr>
        <p:spPr>
          <a:xfrm>
            <a:off x="809392" y="4398919"/>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Rounded Rectangle 10"/>
          <p:cNvSpPr/>
          <p:nvPr/>
        </p:nvSpPr>
        <p:spPr>
          <a:xfrm>
            <a:off x="809392" y="4192558"/>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Rounded Rectangle 11"/>
          <p:cNvSpPr/>
          <p:nvPr/>
        </p:nvSpPr>
        <p:spPr>
          <a:xfrm>
            <a:off x="809392" y="3987651"/>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Rounded Rectangle 12"/>
          <p:cNvSpPr/>
          <p:nvPr/>
        </p:nvSpPr>
        <p:spPr>
          <a:xfrm>
            <a:off x="809392" y="3782744"/>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4" name="Rounded Rectangle 13"/>
          <p:cNvSpPr/>
          <p:nvPr/>
        </p:nvSpPr>
        <p:spPr>
          <a:xfrm>
            <a:off x="809392" y="3577837"/>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5" name="Rounded Rectangle 14"/>
          <p:cNvSpPr/>
          <p:nvPr/>
        </p:nvSpPr>
        <p:spPr>
          <a:xfrm>
            <a:off x="809392" y="3372930"/>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6" name="Rounded Rectangle 15"/>
          <p:cNvSpPr/>
          <p:nvPr/>
        </p:nvSpPr>
        <p:spPr>
          <a:xfrm>
            <a:off x="809392" y="3168023"/>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7" name="Rounded Rectangle 16"/>
          <p:cNvSpPr/>
          <p:nvPr/>
        </p:nvSpPr>
        <p:spPr>
          <a:xfrm>
            <a:off x="809392" y="2542892"/>
            <a:ext cx="1224136" cy="167962"/>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8" name="Rounded Rectangle 17"/>
          <p:cNvSpPr/>
          <p:nvPr/>
        </p:nvSpPr>
        <p:spPr>
          <a:xfrm>
            <a:off x="809392" y="2337985"/>
            <a:ext cx="1224136" cy="167962"/>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9" name="Rounded Rectangle 18"/>
          <p:cNvSpPr/>
          <p:nvPr/>
        </p:nvSpPr>
        <p:spPr>
          <a:xfrm>
            <a:off x="809392" y="2125545"/>
            <a:ext cx="1224136" cy="167962"/>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20" name="Rounded Rectangle 19"/>
          <p:cNvSpPr/>
          <p:nvPr/>
        </p:nvSpPr>
        <p:spPr>
          <a:xfrm>
            <a:off x="809392" y="2965133"/>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21" name="Rounded Rectangle 20"/>
          <p:cNvSpPr/>
          <p:nvPr/>
        </p:nvSpPr>
        <p:spPr>
          <a:xfrm>
            <a:off x="809392" y="2760984"/>
            <a:ext cx="1224136" cy="16796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9" name="TextBox 8"/>
          <p:cNvSpPr txBox="1"/>
          <p:nvPr/>
        </p:nvSpPr>
        <p:spPr>
          <a:xfrm>
            <a:off x="2496758" y="3313936"/>
            <a:ext cx="2339102" cy="1415772"/>
          </a:xfrm>
          <a:prstGeom prst="rect">
            <a:avLst/>
          </a:prstGeom>
          <a:noFill/>
        </p:spPr>
        <p:txBody>
          <a:bodyPr wrap="none" rtlCol="0">
            <a:spAutoFit/>
          </a:bodyPr>
          <a:lstStyle/>
          <a:p>
            <a:pPr algn="ctr"/>
            <a:r>
              <a:rPr lang="es-CO" sz="3600" b="1" dirty="0">
                <a:solidFill>
                  <a:schemeClr val="accent3"/>
                </a:solidFill>
              </a:rPr>
              <a:t>83%</a:t>
            </a:r>
          </a:p>
          <a:p>
            <a:pPr algn="ctr"/>
            <a:r>
              <a:rPr lang="es-CO" sz="1600" dirty="0">
                <a:solidFill>
                  <a:schemeClr val="accent3"/>
                </a:solidFill>
              </a:rPr>
              <a:t>Mensajes Positivos</a:t>
            </a:r>
          </a:p>
          <a:p>
            <a:pPr algn="ctr"/>
            <a:r>
              <a:rPr lang="es-CO" sz="1600" dirty="0"/>
              <a:t>“La papa es saludable”</a:t>
            </a:r>
          </a:p>
          <a:p>
            <a:pPr algn="ctr"/>
            <a:r>
              <a:rPr lang="es-CO" sz="1600" dirty="0"/>
              <a:t>“La papa da energía”</a:t>
            </a:r>
          </a:p>
        </p:txBody>
      </p:sp>
      <p:sp>
        <p:nvSpPr>
          <p:cNvPr id="23" name="TextBox 22"/>
          <p:cNvSpPr txBox="1"/>
          <p:nvPr/>
        </p:nvSpPr>
        <p:spPr>
          <a:xfrm>
            <a:off x="3112107" y="2641476"/>
            <a:ext cx="1027845" cy="707886"/>
          </a:xfrm>
          <a:prstGeom prst="rect">
            <a:avLst/>
          </a:prstGeom>
          <a:noFill/>
        </p:spPr>
        <p:txBody>
          <a:bodyPr wrap="none" rtlCol="0">
            <a:spAutoFit/>
          </a:bodyPr>
          <a:lstStyle/>
          <a:p>
            <a:pPr algn="ctr"/>
            <a:r>
              <a:rPr lang="es-CO" sz="2800" b="1" dirty="0">
                <a:solidFill>
                  <a:schemeClr val="accent4"/>
                </a:solidFill>
              </a:rPr>
              <a:t>13%</a:t>
            </a:r>
          </a:p>
          <a:p>
            <a:pPr algn="ctr"/>
            <a:r>
              <a:rPr lang="es-CO" sz="1200" dirty="0">
                <a:solidFill>
                  <a:schemeClr val="accent4"/>
                </a:solidFill>
              </a:rPr>
              <a:t>No recuerda</a:t>
            </a:r>
          </a:p>
        </p:txBody>
      </p:sp>
      <p:sp>
        <p:nvSpPr>
          <p:cNvPr id="24" name="TextBox 23"/>
          <p:cNvSpPr txBox="1"/>
          <p:nvPr/>
        </p:nvSpPr>
        <p:spPr>
          <a:xfrm>
            <a:off x="2699792" y="1805543"/>
            <a:ext cx="1814919" cy="907941"/>
          </a:xfrm>
          <a:prstGeom prst="rect">
            <a:avLst/>
          </a:prstGeom>
          <a:noFill/>
        </p:spPr>
        <p:txBody>
          <a:bodyPr wrap="none" rtlCol="0">
            <a:spAutoFit/>
          </a:bodyPr>
          <a:lstStyle/>
          <a:p>
            <a:pPr algn="ctr"/>
            <a:r>
              <a:rPr lang="es-CO" sz="2000" b="1" dirty="0">
                <a:solidFill>
                  <a:schemeClr val="accent5"/>
                </a:solidFill>
              </a:rPr>
              <a:t>3%</a:t>
            </a:r>
          </a:p>
          <a:p>
            <a:pPr algn="ctr"/>
            <a:r>
              <a:rPr lang="es-CO" sz="1050" dirty="0">
                <a:solidFill>
                  <a:schemeClr val="accent5"/>
                </a:solidFill>
              </a:rPr>
              <a:t>Mensajes Negativos</a:t>
            </a:r>
          </a:p>
          <a:p>
            <a:pPr algn="ctr"/>
            <a:r>
              <a:rPr lang="es-CO" sz="1050" dirty="0"/>
              <a:t>“La papa no es saludable”</a:t>
            </a:r>
          </a:p>
          <a:p>
            <a:pPr algn="ctr"/>
            <a:r>
              <a:rPr lang="es-CO" sz="1050" dirty="0"/>
              <a:t>“La papa no da energía”</a:t>
            </a:r>
          </a:p>
        </p:txBody>
      </p:sp>
      <p:sp>
        <p:nvSpPr>
          <p:cNvPr id="10" name="Rectangle 9"/>
          <p:cNvSpPr/>
          <p:nvPr/>
        </p:nvSpPr>
        <p:spPr>
          <a:xfrm>
            <a:off x="5928970" y="1489348"/>
            <a:ext cx="2531462" cy="800219"/>
          </a:xfrm>
          <a:prstGeom prst="rect">
            <a:avLst/>
          </a:prstGeom>
        </p:spPr>
        <p:txBody>
          <a:bodyPr wrap="none">
            <a:spAutoFit/>
          </a:bodyPr>
          <a:lstStyle/>
          <a:p>
            <a:pPr algn="ctr"/>
            <a:r>
              <a:rPr lang="es-CO" sz="2800" b="1" dirty="0">
                <a:solidFill>
                  <a:schemeClr val="accent3"/>
                </a:solidFill>
              </a:rPr>
              <a:t>61%</a:t>
            </a:r>
          </a:p>
          <a:p>
            <a:pPr algn="ctr"/>
            <a:r>
              <a:rPr lang="es-CO" dirty="0">
                <a:solidFill>
                  <a:schemeClr val="accent3"/>
                </a:solidFill>
              </a:rPr>
              <a:t>“La papa es saludable”</a:t>
            </a:r>
          </a:p>
        </p:txBody>
      </p:sp>
      <p:sp>
        <p:nvSpPr>
          <p:cNvPr id="22" name="TextBox 21"/>
          <p:cNvSpPr txBox="1"/>
          <p:nvPr/>
        </p:nvSpPr>
        <p:spPr>
          <a:xfrm>
            <a:off x="6597821" y="2305186"/>
            <a:ext cx="1159292" cy="1169551"/>
          </a:xfrm>
          <a:prstGeom prst="rect">
            <a:avLst/>
          </a:prstGeom>
          <a:noFill/>
        </p:spPr>
        <p:txBody>
          <a:bodyPr wrap="none" rtlCol="0">
            <a:spAutoFit/>
          </a:bodyPr>
          <a:lstStyle/>
          <a:p>
            <a:pPr algn="ctr"/>
            <a:r>
              <a:rPr lang="es-CO" sz="1400" dirty="0"/>
              <a:t>Armenia</a:t>
            </a:r>
          </a:p>
          <a:p>
            <a:pPr algn="ctr"/>
            <a:r>
              <a:rPr lang="es-CO" sz="1400" dirty="0"/>
              <a:t>Barranquilla</a:t>
            </a:r>
          </a:p>
          <a:p>
            <a:pPr algn="ctr"/>
            <a:r>
              <a:rPr lang="es-CO" sz="1400" dirty="0"/>
              <a:t>Cali</a:t>
            </a:r>
          </a:p>
          <a:p>
            <a:pPr algn="ctr"/>
            <a:r>
              <a:rPr lang="es-CO" sz="1400" dirty="0"/>
              <a:t>Manizales</a:t>
            </a:r>
          </a:p>
          <a:p>
            <a:pPr algn="ctr"/>
            <a:r>
              <a:rPr lang="es-CO" sz="1400" dirty="0"/>
              <a:t>Santa Marta</a:t>
            </a:r>
          </a:p>
        </p:txBody>
      </p:sp>
      <p:sp>
        <p:nvSpPr>
          <p:cNvPr id="27" name="Rectangle 26"/>
          <p:cNvSpPr/>
          <p:nvPr/>
        </p:nvSpPr>
        <p:spPr>
          <a:xfrm>
            <a:off x="6025153" y="3497441"/>
            <a:ext cx="2339102" cy="800219"/>
          </a:xfrm>
          <a:prstGeom prst="rect">
            <a:avLst/>
          </a:prstGeom>
        </p:spPr>
        <p:txBody>
          <a:bodyPr wrap="none">
            <a:spAutoFit/>
          </a:bodyPr>
          <a:lstStyle/>
          <a:p>
            <a:pPr algn="ctr"/>
            <a:r>
              <a:rPr lang="es-CO" sz="2800" b="1" dirty="0">
                <a:solidFill>
                  <a:schemeClr val="accent3"/>
                </a:solidFill>
              </a:rPr>
              <a:t>22%</a:t>
            </a:r>
          </a:p>
          <a:p>
            <a:pPr algn="ctr"/>
            <a:r>
              <a:rPr lang="es-CO" dirty="0">
                <a:solidFill>
                  <a:schemeClr val="accent3"/>
                </a:solidFill>
              </a:rPr>
              <a:t>“La papa da energía”</a:t>
            </a:r>
          </a:p>
        </p:txBody>
      </p:sp>
      <p:sp>
        <p:nvSpPr>
          <p:cNvPr id="28" name="TextBox 27"/>
          <p:cNvSpPr txBox="1"/>
          <p:nvPr/>
        </p:nvSpPr>
        <p:spPr>
          <a:xfrm>
            <a:off x="6646099" y="4249459"/>
            <a:ext cx="1159292" cy="1384995"/>
          </a:xfrm>
          <a:prstGeom prst="rect">
            <a:avLst/>
          </a:prstGeom>
          <a:noFill/>
        </p:spPr>
        <p:txBody>
          <a:bodyPr wrap="none" rtlCol="0">
            <a:spAutoFit/>
          </a:bodyPr>
          <a:lstStyle/>
          <a:p>
            <a:pPr algn="ctr"/>
            <a:r>
              <a:rPr lang="es-CO" sz="1400" dirty="0"/>
              <a:t>Armenia</a:t>
            </a:r>
          </a:p>
          <a:p>
            <a:pPr algn="ctr"/>
            <a:r>
              <a:rPr lang="es-CO" sz="1400" dirty="0"/>
              <a:t>Bogotá</a:t>
            </a:r>
          </a:p>
          <a:p>
            <a:pPr algn="ctr"/>
            <a:r>
              <a:rPr lang="es-CO" sz="1400" dirty="0"/>
              <a:t>Cali</a:t>
            </a:r>
          </a:p>
          <a:p>
            <a:pPr algn="ctr"/>
            <a:r>
              <a:rPr lang="es-CO" sz="1400" dirty="0"/>
              <a:t>Ibagué</a:t>
            </a:r>
          </a:p>
          <a:p>
            <a:pPr algn="ctr"/>
            <a:r>
              <a:rPr lang="es-CO" sz="1400" dirty="0"/>
              <a:t>Pereira</a:t>
            </a:r>
          </a:p>
          <a:p>
            <a:pPr algn="ctr"/>
            <a:r>
              <a:rPr lang="es-CO" sz="1400" dirty="0"/>
              <a:t>Santa Marta</a:t>
            </a:r>
          </a:p>
        </p:txBody>
      </p:sp>
      <p:sp>
        <p:nvSpPr>
          <p:cNvPr id="25" name="Left Brace 24"/>
          <p:cNvSpPr/>
          <p:nvPr/>
        </p:nvSpPr>
        <p:spPr>
          <a:xfrm>
            <a:off x="4932040" y="1633364"/>
            <a:ext cx="576064" cy="3312368"/>
          </a:xfrm>
          <a:prstGeom prst="leftBrace">
            <a:avLst>
              <a:gd name="adj1" fmla="val 41316"/>
              <a:gd name="adj2" fmla="val 66492"/>
            </a:avLst>
          </a:prstGeom>
          <a:ln w="57150">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dirty="0"/>
          </a:p>
        </p:txBody>
      </p:sp>
      <p:sp>
        <p:nvSpPr>
          <p:cNvPr id="29" name="Down Arrow 28"/>
          <p:cNvSpPr/>
          <p:nvPr/>
        </p:nvSpPr>
        <p:spPr>
          <a:xfrm>
            <a:off x="4351904" y="3505572"/>
            <a:ext cx="364112" cy="212930"/>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30" name="Down Arrow 29"/>
          <p:cNvSpPr/>
          <p:nvPr/>
        </p:nvSpPr>
        <p:spPr>
          <a:xfrm>
            <a:off x="4351904" y="1993404"/>
            <a:ext cx="364112" cy="212930"/>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31" name="Down Arrow 30"/>
          <p:cNvSpPr/>
          <p:nvPr/>
        </p:nvSpPr>
        <p:spPr>
          <a:xfrm rot="10800000">
            <a:off x="4351904" y="2785492"/>
            <a:ext cx="364112" cy="212930"/>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2" name="Down Arrow 31"/>
          <p:cNvSpPr/>
          <p:nvPr/>
        </p:nvSpPr>
        <p:spPr>
          <a:xfrm>
            <a:off x="7644788" y="1633364"/>
            <a:ext cx="364112" cy="212930"/>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33" name="Down Arrow 32"/>
          <p:cNvSpPr/>
          <p:nvPr/>
        </p:nvSpPr>
        <p:spPr>
          <a:xfrm>
            <a:off x="7668344" y="3652682"/>
            <a:ext cx="364112" cy="212930"/>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06702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65212"/>
            <a:ext cx="8166672" cy="482130"/>
          </a:xfrm>
        </p:spPr>
        <p:txBody>
          <a:bodyPr/>
          <a:lstStyle/>
          <a:p>
            <a:r>
              <a:rPr lang="es-CO" dirty="0"/>
              <a:t>PERCEPCIONES SOBRE LA Papa</a:t>
            </a:r>
          </a:p>
        </p:txBody>
      </p:sp>
      <p:sp>
        <p:nvSpPr>
          <p:cNvPr id="3" name="Text Placeholder 2"/>
          <p:cNvSpPr>
            <a:spLocks noGrp="1"/>
          </p:cNvSpPr>
          <p:nvPr>
            <p:ph type="body" idx="15"/>
          </p:nvPr>
        </p:nvSpPr>
        <p:spPr/>
        <p:txBody>
          <a:bodyPr/>
          <a:lstStyle/>
          <a:p>
            <a:r>
              <a:rPr lang="es-CO" dirty="0"/>
              <a:t>Peso: </a:t>
            </a:r>
            <a:r>
              <a:rPr lang="es-ES" b="1" dirty="0">
                <a:latin typeface="Arial Narrow" pitchFamily="34" charset="0"/>
              </a:rPr>
              <a:t>La papa engorda</a:t>
            </a:r>
            <a:endParaRPr lang="es-CO" b="1" dirty="0">
              <a:latin typeface="Arial Narrow" pitchFamily="34" charset="0"/>
            </a:endParaRPr>
          </a:p>
          <a:p>
            <a:r>
              <a:rPr lang="es-CO" dirty="0"/>
              <a:t>Economía: </a:t>
            </a:r>
            <a:r>
              <a:rPr lang="es-ES" b="1" dirty="0">
                <a:latin typeface="Arial Narrow" pitchFamily="34" charset="0"/>
              </a:rPr>
              <a:t>La papa es económica</a:t>
            </a:r>
            <a:endParaRPr lang="es-CO" b="1" dirty="0">
              <a:latin typeface="Arial Narrow" pitchFamily="34" charset="0"/>
            </a:endParaRPr>
          </a:p>
          <a:p>
            <a:r>
              <a:rPr lang="es-CO" dirty="0"/>
              <a:t>Practicidad: </a:t>
            </a:r>
            <a:r>
              <a:rPr lang="es-ES" b="1" dirty="0">
                <a:latin typeface="Arial Narrow" pitchFamily="34" charset="0"/>
              </a:rPr>
              <a:t>La papa me soluciona en diferentes momentos de consumo</a:t>
            </a:r>
            <a:endParaRPr lang="es-CO" b="1" dirty="0">
              <a:latin typeface="Arial Narrow" pitchFamily="34" charset="0"/>
            </a:endParaRPr>
          </a:p>
        </p:txBody>
      </p:sp>
      <p:sp>
        <p:nvSpPr>
          <p:cNvPr id="4" name="Text Placeholder 3"/>
          <p:cNvSpPr>
            <a:spLocks noGrp="1"/>
          </p:cNvSpPr>
          <p:nvPr>
            <p:ph type="body" idx="16"/>
          </p:nvPr>
        </p:nvSpPr>
        <p:spPr>
          <a:xfrm>
            <a:off x="594360" y="782621"/>
            <a:ext cx="8165592" cy="262599"/>
          </a:xfrm>
        </p:spPr>
        <p:txBody>
          <a:bodyPr/>
          <a:lstStyle/>
          <a:p>
            <a:r>
              <a:rPr lang="es-CO" sz="1400" dirty="0"/>
              <a:t>Las percepciones se mantienen muy similares  vs el año pasado, donde lo más importante es el tema de practicidad y economía, pero trabajar en temas sobre el contenido calórico </a:t>
            </a:r>
            <a:r>
              <a:rPr lang="es-CO" sz="1400" dirty="0" err="1"/>
              <a:t>etc</a:t>
            </a:r>
            <a:r>
              <a:rPr lang="es-CO" sz="1400" dirty="0"/>
              <a:t> aún es una oportunidad</a:t>
            </a:r>
          </a:p>
        </p:txBody>
      </p:sp>
      <p:graphicFrame>
        <p:nvGraphicFramePr>
          <p:cNvPr id="8" name="Chart 7"/>
          <p:cNvGraphicFramePr/>
          <p:nvPr>
            <p:extLst>
              <p:ext uri="{D42A27DB-BD31-4B8C-83A1-F6EECF244321}">
                <p14:modId xmlns:p14="http://schemas.microsoft.com/office/powerpoint/2010/main" val="886850531"/>
              </p:ext>
            </p:extLst>
          </p:nvPr>
        </p:nvGraphicFramePr>
        <p:xfrm>
          <a:off x="-252536" y="1417340"/>
          <a:ext cx="576064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75082469"/>
              </p:ext>
            </p:extLst>
          </p:nvPr>
        </p:nvGraphicFramePr>
        <p:xfrm>
          <a:off x="4355976" y="1417340"/>
          <a:ext cx="5184576" cy="3744416"/>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4679633" y="1489348"/>
            <a:ext cx="0" cy="412659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75656" y="1456306"/>
            <a:ext cx="2134110" cy="369332"/>
          </a:xfrm>
          <a:prstGeom prst="rect">
            <a:avLst/>
          </a:prstGeom>
          <a:noFill/>
        </p:spPr>
        <p:txBody>
          <a:bodyPr wrap="none" rtlCol="0">
            <a:spAutoFit/>
          </a:bodyPr>
          <a:lstStyle/>
          <a:p>
            <a:r>
              <a:rPr lang="es-CO" b="1" u="sng" dirty="0"/>
              <a:t>TOTAL MUESTRA</a:t>
            </a:r>
          </a:p>
        </p:txBody>
      </p:sp>
      <p:sp>
        <p:nvSpPr>
          <p:cNvPr id="13" name="TextBox 12"/>
          <p:cNvSpPr txBox="1"/>
          <p:nvPr/>
        </p:nvSpPr>
        <p:spPr>
          <a:xfrm>
            <a:off x="5076056" y="1456306"/>
            <a:ext cx="3659976" cy="369332"/>
          </a:xfrm>
          <a:prstGeom prst="rect">
            <a:avLst/>
          </a:prstGeom>
          <a:noFill/>
        </p:spPr>
        <p:txBody>
          <a:bodyPr wrap="none" rtlCol="0">
            <a:spAutoFit/>
          </a:bodyPr>
          <a:lstStyle/>
          <a:p>
            <a:r>
              <a:rPr lang="es-CO" b="1" u="sng" dirty="0"/>
              <a:t>QUIENES VIERON PUBLICIDAD</a:t>
            </a:r>
          </a:p>
        </p:txBody>
      </p:sp>
    </p:spTree>
    <p:extLst>
      <p:ext uri="{BB962C8B-B14F-4D97-AF65-F5344CB8AC3E}">
        <p14:creationId xmlns:p14="http://schemas.microsoft.com/office/powerpoint/2010/main" val="247134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196"/>
            <a:ext cx="8166672" cy="482130"/>
          </a:xfrm>
        </p:spPr>
        <p:txBody>
          <a:bodyPr/>
          <a:lstStyle/>
          <a:p>
            <a:r>
              <a:rPr lang="es-CO" dirty="0"/>
              <a:t>Volumen / población x ciudad</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594360" y="638605"/>
            <a:ext cx="8165592" cy="262599"/>
          </a:xfrm>
        </p:spPr>
        <p:txBody>
          <a:bodyPr/>
          <a:lstStyle/>
          <a:p>
            <a:r>
              <a:rPr lang="es-CO" sz="1600" dirty="0"/>
              <a:t>Durante 2019 se ve una recuperación en las volúmenes de Bogotá y un fortalecimiento de B/manga y Medellín que son las ciudades con </a:t>
            </a:r>
            <a:r>
              <a:rPr lang="es-CO" sz="1600" dirty="0" err="1"/>
              <a:t>over-index</a:t>
            </a:r>
            <a:r>
              <a:rPr lang="es-CO" sz="1600" dirty="0"/>
              <a:t> en consumo</a:t>
            </a:r>
          </a:p>
        </p:txBody>
      </p:sp>
      <p:graphicFrame>
        <p:nvGraphicFramePr>
          <p:cNvPr id="5" name="Chart 4"/>
          <p:cNvGraphicFramePr/>
          <p:nvPr>
            <p:extLst>
              <p:ext uri="{D42A27DB-BD31-4B8C-83A1-F6EECF244321}">
                <p14:modId xmlns:p14="http://schemas.microsoft.com/office/powerpoint/2010/main" val="4199007977"/>
              </p:ext>
            </p:extLst>
          </p:nvPr>
        </p:nvGraphicFramePr>
        <p:xfrm>
          <a:off x="467544" y="1453344"/>
          <a:ext cx="4896544"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519028482"/>
              </p:ext>
            </p:extLst>
          </p:nvPr>
        </p:nvGraphicFramePr>
        <p:xfrm>
          <a:off x="5148064" y="1453344"/>
          <a:ext cx="252028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5-Point Star 7"/>
          <p:cNvSpPr/>
          <p:nvPr/>
        </p:nvSpPr>
        <p:spPr>
          <a:xfrm>
            <a:off x="7668344" y="2397697"/>
            <a:ext cx="387795" cy="387795"/>
          </a:xfrm>
          <a:prstGeom prst="star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5-Point Star 8"/>
          <p:cNvSpPr/>
          <p:nvPr/>
        </p:nvSpPr>
        <p:spPr>
          <a:xfrm>
            <a:off x="7668344" y="4585692"/>
            <a:ext cx="387795" cy="387795"/>
          </a:xfrm>
          <a:prstGeom prst="star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 name="5-Point Star 9"/>
          <p:cNvSpPr/>
          <p:nvPr/>
        </p:nvSpPr>
        <p:spPr>
          <a:xfrm>
            <a:off x="7668344" y="3261793"/>
            <a:ext cx="387795" cy="387795"/>
          </a:xfrm>
          <a:prstGeom prst="star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1069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360" y="265212"/>
            <a:ext cx="8166672" cy="482130"/>
          </a:xfrm>
        </p:spPr>
        <p:txBody>
          <a:bodyPr/>
          <a:lstStyle/>
          <a:p>
            <a:r>
              <a:rPr lang="es-CO" dirty="0" err="1"/>
              <a:t>Cpc</a:t>
            </a:r>
            <a:r>
              <a:rPr lang="es-CO" dirty="0"/>
              <a:t> por región </a:t>
            </a:r>
            <a:r>
              <a:rPr lang="es-CO" dirty="0">
                <a:solidFill>
                  <a:srgbClr val="000000"/>
                </a:solidFill>
              </a:rPr>
              <a:t> </a:t>
            </a:r>
            <a:r>
              <a:rPr lang="es-CO" sz="1400" dirty="0">
                <a:solidFill>
                  <a:srgbClr val="000000"/>
                </a:solidFill>
              </a:rPr>
              <a:t>(BASE CONSUMIDORES)</a:t>
            </a:r>
            <a:endParaRPr lang="es-CO" dirty="0"/>
          </a:p>
        </p:txBody>
      </p:sp>
      <p:sp>
        <p:nvSpPr>
          <p:cNvPr id="7" name="Text Placeholder 6"/>
          <p:cNvSpPr>
            <a:spLocks noGrp="1"/>
          </p:cNvSpPr>
          <p:nvPr>
            <p:ph type="body" idx="16"/>
          </p:nvPr>
        </p:nvSpPr>
        <p:spPr>
          <a:xfrm>
            <a:off x="594360" y="782621"/>
            <a:ext cx="8165592" cy="262599"/>
          </a:xfrm>
        </p:spPr>
        <p:txBody>
          <a:bodyPr/>
          <a:lstStyle/>
          <a:p>
            <a:r>
              <a:rPr lang="es-CO" sz="1600" dirty="0"/>
              <a:t>De las 5 principales ciudades vemos un crecimiento en el CPC para 2019 en todas excepto en B/quilla, siendo los CPC de Medellín y B/manga los más altos de los últimos 3 años del top de ciudades</a:t>
            </a:r>
          </a:p>
        </p:txBody>
      </p:sp>
      <p:graphicFrame>
        <p:nvGraphicFramePr>
          <p:cNvPr id="2" name="Chart 1"/>
          <p:cNvGraphicFramePr/>
          <p:nvPr>
            <p:extLst>
              <p:ext uri="{D42A27DB-BD31-4B8C-83A1-F6EECF244321}">
                <p14:modId xmlns:p14="http://schemas.microsoft.com/office/powerpoint/2010/main" val="232793288"/>
              </p:ext>
            </p:extLst>
          </p:nvPr>
        </p:nvGraphicFramePr>
        <p:xfrm>
          <a:off x="827584" y="1833612"/>
          <a:ext cx="7704856" cy="1599952"/>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707" y="5434737"/>
            <a:ext cx="30003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Chart 11"/>
          <p:cNvGraphicFramePr/>
          <p:nvPr>
            <p:extLst>
              <p:ext uri="{D42A27DB-BD31-4B8C-83A1-F6EECF244321}">
                <p14:modId xmlns:p14="http://schemas.microsoft.com/office/powerpoint/2010/main" val="2482870188"/>
              </p:ext>
            </p:extLst>
          </p:nvPr>
        </p:nvGraphicFramePr>
        <p:xfrm>
          <a:off x="719466" y="3561804"/>
          <a:ext cx="7704856" cy="1599952"/>
        </p:xfrm>
        <a:graphic>
          <a:graphicData uri="http://schemas.openxmlformats.org/drawingml/2006/chart">
            <c:chart xmlns:c="http://schemas.openxmlformats.org/drawingml/2006/chart" xmlns:r="http://schemas.openxmlformats.org/officeDocument/2006/relationships" r:id="rId4"/>
          </a:graphicData>
        </a:graphic>
      </p:graphicFrame>
      <p:sp>
        <p:nvSpPr>
          <p:cNvPr id="3" name="Rounded Rectangle 2"/>
          <p:cNvSpPr/>
          <p:nvPr/>
        </p:nvSpPr>
        <p:spPr>
          <a:xfrm>
            <a:off x="3347864" y="1965154"/>
            <a:ext cx="504056" cy="1180378"/>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Rounded Rectangle 13"/>
          <p:cNvSpPr/>
          <p:nvPr/>
        </p:nvSpPr>
        <p:spPr>
          <a:xfrm>
            <a:off x="6324700" y="1849388"/>
            <a:ext cx="504056" cy="1298416"/>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9472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594360" y="265212"/>
            <a:ext cx="8166672" cy="482130"/>
          </a:xfrm>
        </p:spPr>
        <p:txBody>
          <a:bodyPr/>
          <a:lstStyle/>
          <a:p>
            <a:r>
              <a:rPr lang="es-CO" dirty="0" err="1"/>
              <a:t>Cpc</a:t>
            </a:r>
            <a:r>
              <a:rPr lang="es-CO" dirty="0"/>
              <a:t> por región </a:t>
            </a:r>
            <a:r>
              <a:rPr lang="es-CO" dirty="0">
                <a:solidFill>
                  <a:srgbClr val="000000"/>
                </a:solidFill>
              </a:rPr>
              <a:t> </a:t>
            </a:r>
            <a:r>
              <a:rPr lang="es-CO" sz="1400" dirty="0">
                <a:solidFill>
                  <a:srgbClr val="000000"/>
                </a:solidFill>
              </a:rPr>
              <a:t>(BASE total población)</a:t>
            </a:r>
            <a:endParaRPr lang="es-CO" dirty="0"/>
          </a:p>
        </p:txBody>
      </p:sp>
      <p:sp>
        <p:nvSpPr>
          <p:cNvPr id="7" name="Text Placeholder 6"/>
          <p:cNvSpPr>
            <a:spLocks noGrp="1"/>
          </p:cNvSpPr>
          <p:nvPr>
            <p:ph type="body" idx="16"/>
          </p:nvPr>
        </p:nvSpPr>
        <p:spPr>
          <a:xfrm>
            <a:off x="594360" y="782621"/>
            <a:ext cx="8165592" cy="262599"/>
          </a:xfrm>
        </p:spPr>
        <p:txBody>
          <a:bodyPr/>
          <a:lstStyle/>
          <a:p>
            <a:endParaRPr lang="es-CO" sz="1600" dirty="0"/>
          </a:p>
        </p:txBody>
      </p:sp>
      <p:graphicFrame>
        <p:nvGraphicFramePr>
          <p:cNvPr id="2" name="Chart 1"/>
          <p:cNvGraphicFramePr/>
          <p:nvPr>
            <p:extLst>
              <p:ext uri="{D42A27DB-BD31-4B8C-83A1-F6EECF244321}">
                <p14:modId xmlns:p14="http://schemas.microsoft.com/office/powerpoint/2010/main" val="2769921552"/>
              </p:ext>
            </p:extLst>
          </p:nvPr>
        </p:nvGraphicFramePr>
        <p:xfrm>
          <a:off x="827584" y="1833612"/>
          <a:ext cx="7704856" cy="1599952"/>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707" y="5434737"/>
            <a:ext cx="30003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Chart 11"/>
          <p:cNvGraphicFramePr/>
          <p:nvPr>
            <p:extLst>
              <p:ext uri="{D42A27DB-BD31-4B8C-83A1-F6EECF244321}">
                <p14:modId xmlns:p14="http://schemas.microsoft.com/office/powerpoint/2010/main" val="4019333987"/>
              </p:ext>
            </p:extLst>
          </p:nvPr>
        </p:nvGraphicFramePr>
        <p:xfrm>
          <a:off x="719466" y="3561804"/>
          <a:ext cx="7704856" cy="1599952"/>
        </p:xfrm>
        <a:graphic>
          <a:graphicData uri="http://schemas.openxmlformats.org/drawingml/2006/chart">
            <c:chart xmlns:c="http://schemas.openxmlformats.org/drawingml/2006/chart" xmlns:r="http://schemas.openxmlformats.org/officeDocument/2006/relationships" r:id="rId4"/>
          </a:graphicData>
        </a:graphic>
      </p:graphicFrame>
      <p:sp>
        <p:nvSpPr>
          <p:cNvPr id="3" name="Rounded Rectangle 2"/>
          <p:cNvSpPr/>
          <p:nvPr/>
        </p:nvSpPr>
        <p:spPr>
          <a:xfrm>
            <a:off x="3275856" y="1965154"/>
            <a:ext cx="504056" cy="1180378"/>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Rounded Rectangle 13"/>
          <p:cNvSpPr/>
          <p:nvPr/>
        </p:nvSpPr>
        <p:spPr>
          <a:xfrm>
            <a:off x="6228184" y="1849388"/>
            <a:ext cx="504056" cy="1298416"/>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Rounded Rectangle 8"/>
          <p:cNvSpPr/>
          <p:nvPr/>
        </p:nvSpPr>
        <p:spPr>
          <a:xfrm>
            <a:off x="3995936" y="3693346"/>
            <a:ext cx="504056" cy="1180378"/>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1900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360" y="265212"/>
            <a:ext cx="8166672" cy="482130"/>
          </a:xfrm>
        </p:spPr>
        <p:txBody>
          <a:bodyPr/>
          <a:lstStyle/>
          <a:p>
            <a:r>
              <a:rPr lang="es-CO" sz="2400" dirty="0"/>
              <a:t>Variación </a:t>
            </a:r>
            <a:r>
              <a:rPr lang="es-CO" sz="2400" dirty="0" err="1"/>
              <a:t>cpc</a:t>
            </a:r>
            <a:r>
              <a:rPr lang="es-CO" sz="2400" dirty="0"/>
              <a:t> por ciudad - consumidores</a:t>
            </a:r>
          </a:p>
        </p:txBody>
      </p:sp>
      <p:sp>
        <p:nvSpPr>
          <p:cNvPr id="6" name="Text Placeholder 5"/>
          <p:cNvSpPr>
            <a:spLocks noGrp="1"/>
          </p:cNvSpPr>
          <p:nvPr>
            <p:ph type="body" idx="15"/>
          </p:nvPr>
        </p:nvSpPr>
        <p:spPr/>
        <p:txBody>
          <a:bodyPr/>
          <a:lstStyle/>
          <a:p>
            <a:endParaRPr lang="es-CO"/>
          </a:p>
        </p:txBody>
      </p:sp>
      <p:sp>
        <p:nvSpPr>
          <p:cNvPr id="7" name="Text Placeholder 6"/>
          <p:cNvSpPr>
            <a:spLocks noGrp="1"/>
          </p:cNvSpPr>
          <p:nvPr>
            <p:ph type="body" idx="16"/>
          </p:nvPr>
        </p:nvSpPr>
        <p:spPr>
          <a:xfrm>
            <a:off x="594360" y="782621"/>
            <a:ext cx="8165592" cy="262599"/>
          </a:xfrm>
        </p:spPr>
        <p:txBody>
          <a:bodyPr/>
          <a:lstStyle/>
          <a:p>
            <a:r>
              <a:rPr lang="es-CO" sz="1600" dirty="0"/>
              <a:t>Medellín y Cali son de las ciudades grandes de mayor crecimiento, quedando como gran oportunidad todo el trabajo en Bogotá que crece, pero esta aún por debajo del CPC de 2017</a:t>
            </a:r>
          </a:p>
        </p:txBody>
      </p:sp>
      <p:graphicFrame>
        <p:nvGraphicFramePr>
          <p:cNvPr id="12" name="Chart 11"/>
          <p:cNvGraphicFramePr/>
          <p:nvPr>
            <p:extLst>
              <p:ext uri="{D42A27DB-BD31-4B8C-83A1-F6EECF244321}">
                <p14:modId xmlns:p14="http://schemas.microsoft.com/office/powerpoint/2010/main" val="4225779881"/>
              </p:ext>
            </p:extLst>
          </p:nvPr>
        </p:nvGraphicFramePr>
        <p:xfrm>
          <a:off x="539552" y="1945825"/>
          <a:ext cx="331236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755543907"/>
              </p:ext>
            </p:extLst>
          </p:nvPr>
        </p:nvGraphicFramePr>
        <p:xfrm>
          <a:off x="5025752" y="1945825"/>
          <a:ext cx="237626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080392" y="1489348"/>
            <a:ext cx="894226" cy="461665"/>
          </a:xfrm>
          <a:prstGeom prst="rect">
            <a:avLst/>
          </a:prstGeom>
          <a:noFill/>
        </p:spPr>
        <p:txBody>
          <a:bodyPr wrap="square" rtlCol="0">
            <a:spAutoFit/>
          </a:bodyPr>
          <a:lstStyle/>
          <a:p>
            <a:pPr algn="ctr"/>
            <a:r>
              <a:rPr lang="es-CO" sz="1200" b="1" u="sng" dirty="0"/>
              <a:t>Var CPC </a:t>
            </a:r>
          </a:p>
          <a:p>
            <a:pPr algn="ctr"/>
            <a:r>
              <a:rPr lang="es-CO" sz="1200" b="1" u="sng" dirty="0"/>
              <a:t>18 vs 17</a:t>
            </a:r>
          </a:p>
        </p:txBody>
      </p:sp>
      <p:sp>
        <p:nvSpPr>
          <p:cNvPr id="18" name="TextBox 17"/>
          <p:cNvSpPr txBox="1"/>
          <p:nvPr/>
        </p:nvSpPr>
        <p:spPr>
          <a:xfrm>
            <a:off x="5385691" y="1489348"/>
            <a:ext cx="1108923" cy="646331"/>
          </a:xfrm>
          <a:prstGeom prst="rect">
            <a:avLst/>
          </a:prstGeom>
          <a:noFill/>
        </p:spPr>
        <p:txBody>
          <a:bodyPr wrap="square" rtlCol="0">
            <a:spAutoFit/>
          </a:bodyPr>
          <a:lstStyle/>
          <a:p>
            <a:pPr algn="ctr"/>
            <a:r>
              <a:rPr lang="es-CO" sz="1200" b="1" u="sng" dirty="0"/>
              <a:t>Var CPC </a:t>
            </a:r>
          </a:p>
          <a:p>
            <a:pPr algn="ctr"/>
            <a:r>
              <a:rPr lang="es-CO" sz="1200" b="1" u="sng" dirty="0"/>
              <a:t>19-FY vs 18</a:t>
            </a:r>
          </a:p>
        </p:txBody>
      </p:sp>
      <p:sp>
        <p:nvSpPr>
          <p:cNvPr id="30" name="TextBox 29"/>
          <p:cNvSpPr txBox="1"/>
          <p:nvPr/>
        </p:nvSpPr>
        <p:spPr>
          <a:xfrm>
            <a:off x="7004320" y="1526631"/>
            <a:ext cx="1528120" cy="382462"/>
          </a:xfrm>
          <a:prstGeom prst="rect">
            <a:avLst/>
          </a:prstGeom>
          <a:noFill/>
        </p:spPr>
        <p:txBody>
          <a:bodyPr wrap="square" rtlCol="0">
            <a:spAutoFit/>
          </a:bodyPr>
          <a:lstStyle/>
          <a:p>
            <a:r>
              <a:rPr lang="es-CO" b="1" u="sng" dirty="0"/>
              <a:t>Neto 2 años</a:t>
            </a:r>
          </a:p>
        </p:txBody>
      </p:sp>
      <p:graphicFrame>
        <p:nvGraphicFramePr>
          <p:cNvPr id="35" name="Chart 34"/>
          <p:cNvGraphicFramePr/>
          <p:nvPr>
            <p:extLst>
              <p:ext uri="{D42A27DB-BD31-4B8C-83A1-F6EECF244321}">
                <p14:modId xmlns:p14="http://schemas.microsoft.com/office/powerpoint/2010/main" val="1758211475"/>
              </p:ext>
            </p:extLst>
          </p:nvPr>
        </p:nvGraphicFramePr>
        <p:xfrm>
          <a:off x="6084168" y="1945825"/>
          <a:ext cx="2592288" cy="3528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4079333141"/>
              </p:ext>
            </p:extLst>
          </p:nvPr>
        </p:nvGraphicFramePr>
        <p:xfrm>
          <a:off x="3023449" y="1945825"/>
          <a:ext cx="2376264" cy="352839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211960" y="1489348"/>
            <a:ext cx="1008112" cy="461665"/>
          </a:xfrm>
          <a:prstGeom prst="rect">
            <a:avLst/>
          </a:prstGeom>
          <a:noFill/>
        </p:spPr>
        <p:txBody>
          <a:bodyPr wrap="square" rtlCol="0">
            <a:spAutoFit/>
          </a:bodyPr>
          <a:lstStyle/>
          <a:p>
            <a:pPr algn="ctr"/>
            <a:r>
              <a:rPr lang="es-CO" sz="1200" b="1" u="sng" dirty="0"/>
              <a:t>Var CPC </a:t>
            </a:r>
          </a:p>
          <a:p>
            <a:pPr algn="ctr"/>
            <a:r>
              <a:rPr lang="es-CO" sz="1200" b="1" u="sng" dirty="0"/>
              <a:t>19-I vs 18</a:t>
            </a:r>
          </a:p>
        </p:txBody>
      </p:sp>
      <p:sp>
        <p:nvSpPr>
          <p:cNvPr id="33" name="Rectangle 32"/>
          <p:cNvSpPr/>
          <p:nvPr/>
        </p:nvSpPr>
        <p:spPr>
          <a:xfrm>
            <a:off x="251520" y="3853737"/>
            <a:ext cx="8568952" cy="912654"/>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64576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594360" y="265212"/>
            <a:ext cx="8166672" cy="482130"/>
          </a:xfrm>
        </p:spPr>
        <p:txBody>
          <a:bodyPr/>
          <a:lstStyle/>
          <a:p>
            <a:r>
              <a:rPr lang="es-CO" sz="2400" dirty="0"/>
              <a:t>Variación </a:t>
            </a:r>
            <a:r>
              <a:rPr lang="es-CO" sz="2400" dirty="0" err="1"/>
              <a:t>cpc</a:t>
            </a:r>
            <a:r>
              <a:rPr lang="es-CO" sz="2400" dirty="0"/>
              <a:t> por ciudad - total</a:t>
            </a:r>
          </a:p>
        </p:txBody>
      </p:sp>
      <p:sp>
        <p:nvSpPr>
          <p:cNvPr id="6" name="Text Placeholder 5"/>
          <p:cNvSpPr>
            <a:spLocks noGrp="1"/>
          </p:cNvSpPr>
          <p:nvPr>
            <p:ph type="body" idx="15"/>
          </p:nvPr>
        </p:nvSpPr>
        <p:spPr/>
        <p:txBody>
          <a:bodyPr/>
          <a:lstStyle/>
          <a:p>
            <a:endParaRPr lang="es-CO"/>
          </a:p>
        </p:txBody>
      </p:sp>
      <p:sp>
        <p:nvSpPr>
          <p:cNvPr id="7" name="Text Placeholder 6"/>
          <p:cNvSpPr>
            <a:spLocks noGrp="1"/>
          </p:cNvSpPr>
          <p:nvPr>
            <p:ph type="body" idx="16"/>
          </p:nvPr>
        </p:nvSpPr>
        <p:spPr>
          <a:xfrm>
            <a:off x="594360" y="782621"/>
            <a:ext cx="8165592" cy="262599"/>
          </a:xfrm>
        </p:spPr>
        <p:txBody>
          <a:bodyPr/>
          <a:lstStyle/>
          <a:p>
            <a:endParaRPr lang="es-CO" sz="1600" dirty="0"/>
          </a:p>
        </p:txBody>
      </p:sp>
      <p:graphicFrame>
        <p:nvGraphicFramePr>
          <p:cNvPr id="12" name="Chart 11"/>
          <p:cNvGraphicFramePr/>
          <p:nvPr>
            <p:extLst>
              <p:ext uri="{D42A27DB-BD31-4B8C-83A1-F6EECF244321}">
                <p14:modId xmlns:p14="http://schemas.microsoft.com/office/powerpoint/2010/main" val="21683199"/>
              </p:ext>
            </p:extLst>
          </p:nvPr>
        </p:nvGraphicFramePr>
        <p:xfrm>
          <a:off x="539552" y="1970254"/>
          <a:ext cx="331236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580485878"/>
              </p:ext>
            </p:extLst>
          </p:nvPr>
        </p:nvGraphicFramePr>
        <p:xfrm>
          <a:off x="5025752" y="1921396"/>
          <a:ext cx="237626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080392" y="1489348"/>
            <a:ext cx="894226" cy="461665"/>
          </a:xfrm>
          <a:prstGeom prst="rect">
            <a:avLst/>
          </a:prstGeom>
          <a:noFill/>
        </p:spPr>
        <p:txBody>
          <a:bodyPr wrap="square" rtlCol="0">
            <a:spAutoFit/>
          </a:bodyPr>
          <a:lstStyle/>
          <a:p>
            <a:pPr algn="ctr"/>
            <a:r>
              <a:rPr lang="es-CO" sz="1200" b="1" u="sng" dirty="0"/>
              <a:t>Var CPC </a:t>
            </a:r>
          </a:p>
          <a:p>
            <a:pPr algn="ctr"/>
            <a:r>
              <a:rPr lang="es-CO" sz="1200" b="1" u="sng" dirty="0"/>
              <a:t>18 vs 17</a:t>
            </a:r>
          </a:p>
        </p:txBody>
      </p:sp>
      <p:sp>
        <p:nvSpPr>
          <p:cNvPr id="18" name="TextBox 17"/>
          <p:cNvSpPr txBox="1"/>
          <p:nvPr/>
        </p:nvSpPr>
        <p:spPr>
          <a:xfrm>
            <a:off x="5385691" y="1489348"/>
            <a:ext cx="1108923" cy="646331"/>
          </a:xfrm>
          <a:prstGeom prst="rect">
            <a:avLst/>
          </a:prstGeom>
          <a:noFill/>
        </p:spPr>
        <p:txBody>
          <a:bodyPr wrap="square" rtlCol="0">
            <a:spAutoFit/>
          </a:bodyPr>
          <a:lstStyle/>
          <a:p>
            <a:pPr algn="ctr"/>
            <a:r>
              <a:rPr lang="es-CO" sz="1200" b="1" u="sng" dirty="0"/>
              <a:t>Var CPC </a:t>
            </a:r>
          </a:p>
          <a:p>
            <a:pPr algn="ctr"/>
            <a:r>
              <a:rPr lang="es-CO" sz="1200" b="1" u="sng" dirty="0"/>
              <a:t>19-FY vs 18</a:t>
            </a:r>
          </a:p>
        </p:txBody>
      </p:sp>
      <p:sp>
        <p:nvSpPr>
          <p:cNvPr id="30" name="TextBox 29"/>
          <p:cNvSpPr txBox="1"/>
          <p:nvPr/>
        </p:nvSpPr>
        <p:spPr>
          <a:xfrm>
            <a:off x="7004320" y="1526631"/>
            <a:ext cx="1528120" cy="382462"/>
          </a:xfrm>
          <a:prstGeom prst="rect">
            <a:avLst/>
          </a:prstGeom>
          <a:noFill/>
        </p:spPr>
        <p:txBody>
          <a:bodyPr wrap="square" rtlCol="0">
            <a:spAutoFit/>
          </a:bodyPr>
          <a:lstStyle/>
          <a:p>
            <a:r>
              <a:rPr lang="es-CO" b="1" u="sng" dirty="0"/>
              <a:t>Neto 2 años</a:t>
            </a:r>
          </a:p>
        </p:txBody>
      </p:sp>
      <p:graphicFrame>
        <p:nvGraphicFramePr>
          <p:cNvPr id="35" name="Chart 34"/>
          <p:cNvGraphicFramePr/>
          <p:nvPr>
            <p:extLst>
              <p:ext uri="{D42A27DB-BD31-4B8C-83A1-F6EECF244321}">
                <p14:modId xmlns:p14="http://schemas.microsoft.com/office/powerpoint/2010/main" val="3012223427"/>
              </p:ext>
            </p:extLst>
          </p:nvPr>
        </p:nvGraphicFramePr>
        <p:xfrm>
          <a:off x="6084168" y="1970254"/>
          <a:ext cx="2592288" cy="3528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748316437"/>
              </p:ext>
            </p:extLst>
          </p:nvPr>
        </p:nvGraphicFramePr>
        <p:xfrm>
          <a:off x="3023449" y="1921996"/>
          <a:ext cx="2376264" cy="352839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211960" y="1489348"/>
            <a:ext cx="1008112" cy="461665"/>
          </a:xfrm>
          <a:prstGeom prst="rect">
            <a:avLst/>
          </a:prstGeom>
          <a:noFill/>
        </p:spPr>
        <p:txBody>
          <a:bodyPr wrap="square" rtlCol="0">
            <a:spAutoFit/>
          </a:bodyPr>
          <a:lstStyle/>
          <a:p>
            <a:pPr algn="ctr"/>
            <a:r>
              <a:rPr lang="es-CO" sz="1200" b="1" u="sng" dirty="0"/>
              <a:t>Var CPC </a:t>
            </a:r>
          </a:p>
          <a:p>
            <a:pPr algn="ctr"/>
            <a:r>
              <a:rPr lang="es-CO" sz="1200" b="1" u="sng" dirty="0"/>
              <a:t>19-I vs 18</a:t>
            </a:r>
          </a:p>
        </p:txBody>
      </p:sp>
      <p:sp>
        <p:nvSpPr>
          <p:cNvPr id="33" name="Rectangle 32"/>
          <p:cNvSpPr/>
          <p:nvPr/>
        </p:nvSpPr>
        <p:spPr>
          <a:xfrm>
            <a:off x="251520" y="3277673"/>
            <a:ext cx="8568952" cy="1488718"/>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91005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21196"/>
            <a:ext cx="8166672" cy="482130"/>
          </a:xfrm>
        </p:spPr>
        <p:txBody>
          <a:bodyPr/>
          <a:lstStyle/>
          <a:p>
            <a:r>
              <a:rPr lang="es-CO" dirty="0"/>
              <a:t>Penetración</a:t>
            </a:r>
          </a:p>
        </p:txBody>
      </p:sp>
      <p:sp>
        <p:nvSpPr>
          <p:cNvPr id="3" name="Text Placeholder 2"/>
          <p:cNvSpPr>
            <a:spLocks noGrp="1"/>
          </p:cNvSpPr>
          <p:nvPr>
            <p:ph type="body" idx="15"/>
          </p:nvPr>
        </p:nvSpPr>
        <p:spPr/>
        <p:txBody>
          <a:bodyPr/>
          <a:lstStyle/>
          <a:p>
            <a:endParaRPr lang="es-CO"/>
          </a:p>
        </p:txBody>
      </p:sp>
      <p:sp>
        <p:nvSpPr>
          <p:cNvPr id="4" name="Text Placeholder 3"/>
          <p:cNvSpPr>
            <a:spLocks noGrp="1"/>
          </p:cNvSpPr>
          <p:nvPr>
            <p:ph type="body" idx="16"/>
          </p:nvPr>
        </p:nvSpPr>
        <p:spPr>
          <a:xfrm>
            <a:off x="606235" y="578677"/>
            <a:ext cx="8165592" cy="262599"/>
          </a:xfrm>
        </p:spPr>
        <p:txBody>
          <a:bodyPr/>
          <a:lstStyle/>
          <a:p>
            <a:r>
              <a:rPr lang="es-CO" sz="1400" dirty="0"/>
              <a:t>En la mayoría delas principales ciudades se recupera penetración a excepción de B/quilla, siendo B/manga las ciudad que más crece en penetración en el largo plazo</a:t>
            </a:r>
          </a:p>
        </p:txBody>
      </p:sp>
      <p:graphicFrame>
        <p:nvGraphicFramePr>
          <p:cNvPr id="5" name="Chart 4"/>
          <p:cNvGraphicFramePr/>
          <p:nvPr>
            <p:extLst>
              <p:ext uri="{D42A27DB-BD31-4B8C-83A1-F6EECF244321}">
                <p14:modId xmlns:p14="http://schemas.microsoft.com/office/powerpoint/2010/main" val="1547865631"/>
              </p:ext>
            </p:extLst>
          </p:nvPr>
        </p:nvGraphicFramePr>
        <p:xfrm>
          <a:off x="683568" y="1273324"/>
          <a:ext cx="8208912"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174437197"/>
              </p:ext>
            </p:extLst>
          </p:nvPr>
        </p:nvGraphicFramePr>
        <p:xfrm>
          <a:off x="683568" y="3433564"/>
          <a:ext cx="820891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28942" y="1273324"/>
            <a:ext cx="466794" cy="261610"/>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41%</a:t>
            </a:r>
          </a:p>
        </p:txBody>
      </p:sp>
      <p:sp>
        <p:nvSpPr>
          <p:cNvPr id="10" name="TextBox 9"/>
          <p:cNvSpPr txBox="1"/>
          <p:nvPr/>
        </p:nvSpPr>
        <p:spPr>
          <a:xfrm>
            <a:off x="3131840" y="1277171"/>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21%</a:t>
            </a:r>
          </a:p>
        </p:txBody>
      </p:sp>
      <p:sp>
        <p:nvSpPr>
          <p:cNvPr id="11" name="TextBox 10"/>
          <p:cNvSpPr txBox="1"/>
          <p:nvPr/>
        </p:nvSpPr>
        <p:spPr>
          <a:xfrm>
            <a:off x="4427984" y="1273324"/>
            <a:ext cx="455574"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12%</a:t>
            </a:r>
          </a:p>
        </p:txBody>
      </p:sp>
      <p:sp>
        <p:nvSpPr>
          <p:cNvPr id="12" name="TextBox 11"/>
          <p:cNvSpPr txBox="1"/>
          <p:nvPr/>
        </p:nvSpPr>
        <p:spPr>
          <a:xfrm>
            <a:off x="5796136" y="127332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7%</a:t>
            </a:r>
          </a:p>
        </p:txBody>
      </p:sp>
      <p:sp>
        <p:nvSpPr>
          <p:cNvPr id="13" name="TextBox 12"/>
          <p:cNvSpPr txBox="1"/>
          <p:nvPr/>
        </p:nvSpPr>
        <p:spPr>
          <a:xfrm>
            <a:off x="7072087" y="1273324"/>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5%</a:t>
            </a:r>
          </a:p>
        </p:txBody>
      </p:sp>
      <p:sp>
        <p:nvSpPr>
          <p:cNvPr id="14" name="TextBox 13"/>
          <p:cNvSpPr txBox="1"/>
          <p:nvPr/>
        </p:nvSpPr>
        <p:spPr>
          <a:xfrm>
            <a:off x="1547664" y="3391825"/>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15" name="TextBox 14"/>
          <p:cNvSpPr txBox="1"/>
          <p:nvPr/>
        </p:nvSpPr>
        <p:spPr>
          <a:xfrm>
            <a:off x="2724575" y="3391825"/>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3%</a:t>
            </a:r>
          </a:p>
        </p:txBody>
      </p:sp>
      <p:sp>
        <p:nvSpPr>
          <p:cNvPr id="16" name="TextBox 15"/>
          <p:cNvSpPr txBox="1"/>
          <p:nvPr/>
        </p:nvSpPr>
        <p:spPr>
          <a:xfrm>
            <a:off x="3961599" y="3387978"/>
            <a:ext cx="380232"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7" name="TextBox 16"/>
          <p:cNvSpPr txBox="1"/>
          <p:nvPr/>
        </p:nvSpPr>
        <p:spPr>
          <a:xfrm>
            <a:off x="4860032" y="338797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8" name="TextBox 17"/>
          <p:cNvSpPr txBox="1"/>
          <p:nvPr/>
        </p:nvSpPr>
        <p:spPr>
          <a:xfrm>
            <a:off x="7236296" y="3387978"/>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19" name="TextBox 18"/>
          <p:cNvSpPr txBox="1"/>
          <p:nvPr/>
        </p:nvSpPr>
        <p:spPr>
          <a:xfrm>
            <a:off x="6084168" y="3397181"/>
            <a:ext cx="380233" cy="253916"/>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2%</a:t>
            </a:r>
          </a:p>
        </p:txBody>
      </p:sp>
      <p:sp>
        <p:nvSpPr>
          <p:cNvPr id="20" name="TextBox 19"/>
          <p:cNvSpPr txBox="1"/>
          <p:nvPr/>
        </p:nvSpPr>
        <p:spPr>
          <a:xfrm>
            <a:off x="254433" y="5461663"/>
            <a:ext cx="1797287" cy="173428"/>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s-CO" sz="1050" b="1" dirty="0"/>
              <a:t>Peso Ciudad en Volumen</a:t>
            </a:r>
          </a:p>
        </p:txBody>
      </p:sp>
      <p:sp>
        <p:nvSpPr>
          <p:cNvPr id="21" name="Down Arrow 20"/>
          <p:cNvSpPr/>
          <p:nvPr/>
        </p:nvSpPr>
        <p:spPr>
          <a:xfrm flipV="1">
            <a:off x="2277063" y="1294728"/>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Down Arrow 21"/>
          <p:cNvSpPr/>
          <p:nvPr/>
        </p:nvSpPr>
        <p:spPr>
          <a:xfrm flipV="1">
            <a:off x="4979286" y="1285199"/>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Down Arrow 22"/>
          <p:cNvSpPr/>
          <p:nvPr/>
        </p:nvSpPr>
        <p:spPr>
          <a:xfrm flipV="1">
            <a:off x="6263555" y="127332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5" name="Down Arrow 24"/>
          <p:cNvSpPr/>
          <p:nvPr/>
        </p:nvSpPr>
        <p:spPr>
          <a:xfrm rot="10800000" flipV="1">
            <a:off x="7548078" y="1333457"/>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Down Arrow 25"/>
          <p:cNvSpPr/>
          <p:nvPr/>
        </p:nvSpPr>
        <p:spPr>
          <a:xfrm flipV="1">
            <a:off x="4355976" y="3361556"/>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7" name="Down Arrow 26"/>
          <p:cNvSpPr/>
          <p:nvPr/>
        </p:nvSpPr>
        <p:spPr>
          <a:xfrm rot="10800000" flipV="1">
            <a:off x="3179086" y="343356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Down Arrow 27"/>
          <p:cNvSpPr/>
          <p:nvPr/>
        </p:nvSpPr>
        <p:spPr>
          <a:xfrm rot="10800000" flipV="1">
            <a:off x="1979713" y="343356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9" name="Down Arrow 28"/>
          <p:cNvSpPr/>
          <p:nvPr/>
        </p:nvSpPr>
        <p:spPr>
          <a:xfrm rot="10800000" flipV="1">
            <a:off x="5299386" y="3433564"/>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0" name="Down Arrow 29"/>
          <p:cNvSpPr/>
          <p:nvPr/>
        </p:nvSpPr>
        <p:spPr>
          <a:xfrm rot="10800000" flipV="1">
            <a:off x="6503329" y="3445439"/>
            <a:ext cx="300919" cy="190571"/>
          </a:xfrm>
          <a:prstGeom prst="down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1" name="Down Arrow 30"/>
          <p:cNvSpPr/>
          <p:nvPr/>
        </p:nvSpPr>
        <p:spPr>
          <a:xfrm flipV="1">
            <a:off x="7655457" y="3422634"/>
            <a:ext cx="300919" cy="190571"/>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38780410"/>
      </p:ext>
    </p:extLst>
  </p:cSld>
  <p:clrMapOvr>
    <a:masterClrMapping/>
  </p:clrMapOvr>
</p:sld>
</file>

<file path=ppt/theme/theme1.xml><?xml version="1.0" encoding="utf-8"?>
<a:theme xmlns:a="http://schemas.openxmlformats.org/drawingml/2006/main" name="Default Theme">
  <a:themeElements>
    <a:clrScheme name="Nielsen 05222017">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8B95A6"/>
      </a:accent6>
      <a:hlink>
        <a:srgbClr val="B21DAC"/>
      </a:hlink>
      <a:folHlink>
        <a:srgbClr val="DC0015"/>
      </a:folHlink>
    </a:clrScheme>
    <a:fontScheme name="Office Classic 2">
      <a:majorFont>
        <a:latin typeface="Arial"/>
        <a:ea typeface=""/>
        <a:cs typeface=""/>
        <a:font script="Jpan" typeface="?? ?????"/>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 ?????"/>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Deep Blue">
      <a:srgbClr val="00409E"/>
    </a:custClr>
    <a:custClr name="Dark Blue">
      <a:srgbClr val="0073C2"/>
    </a:custClr>
    <a:custClr name="Blue">
      <a:srgbClr val="00AEEF"/>
    </a:custClr>
    <a:custClr name="Light Blue">
      <a:srgbClr val="6BD6F7"/>
    </a:custClr>
    <a:custClr name="Pale Blue">
      <a:srgbClr val="BAEAF9"/>
    </a:custClr>
    <a:custClr name="Deep Violet">
      <a:srgbClr val="5C0A69"/>
    </a:custClr>
    <a:custClr name="Dark Violet">
      <a:srgbClr val="820C8E"/>
    </a:custClr>
    <a:custClr name="Violet">
      <a:srgbClr val="B21DAC"/>
    </a:custClr>
    <a:custClr name="Light Violet">
      <a:srgbClr val="E06EE5"/>
    </a:custClr>
    <a:custClr name="Pale Violet">
      <a:srgbClr val="F7BFF2"/>
    </a:custClr>
    <a:custClr name="Deep Green">
      <a:srgbClr val="21572B"/>
    </a:custClr>
    <a:custClr name="Dark Green">
      <a:srgbClr val="218535"/>
    </a:custClr>
    <a:custClr name="Green">
      <a:srgbClr val="8DC63F"/>
    </a:custClr>
    <a:custClr name="Light Green">
      <a:srgbClr val="C4DF9B"/>
    </a:custClr>
    <a:custClr name="Pale Green">
      <a:srgbClr val="E0EECB"/>
    </a:custClr>
    <a:custClr name="Deep Orange">
      <a:srgbClr val="ED721E"/>
    </a:custClr>
    <a:custClr name="Dark Orange">
      <a:srgbClr val="FF9305"/>
    </a:custClr>
    <a:custClr name="Orange">
      <a:srgbClr val="FFB100"/>
    </a:custClr>
    <a:custClr name="Light Orange">
      <a:srgbClr val="FFD147"/>
    </a:custClr>
    <a:custClr name="Pale Orange">
      <a:srgbClr val="FFE5AD"/>
    </a:custClr>
    <a:custClr name="Deep Red">
      <a:srgbClr val="761114"/>
    </a:custClr>
    <a:custClr name="Dark Red">
      <a:srgbClr val="A30000"/>
    </a:custClr>
    <a:custClr name="Red">
      <a:srgbClr val="DC0015"/>
    </a:custClr>
    <a:custClr name="Light Red">
      <a:srgbClr val="FA4F4F"/>
    </a:custClr>
    <a:custClr name="Pale Red">
      <a:srgbClr val="FFC9CC"/>
    </a:custClr>
    <a:custClr name="Deep Grey">
      <a:srgbClr val="000000"/>
    </a:custClr>
    <a:custClr name="Dark Grey">
      <a:srgbClr val="3E484E"/>
    </a:custClr>
    <a:custClr name="Grey">
      <a:srgbClr val="8B959B"/>
    </a:custClr>
    <a:custClr name="Light Grey">
      <a:srgbClr val="E4E8EB"/>
    </a:custClr>
    <a:custClr name="Pale Grey">
      <a:srgbClr val="F8F9FA"/>
    </a:custClr>
  </a:custClrLst>
</a:theme>
</file>

<file path=docProps/app.xml><?xml version="1.0" encoding="utf-8"?>
<Properties xmlns="http://schemas.openxmlformats.org/officeDocument/2006/extended-properties" xmlns:vt="http://schemas.openxmlformats.org/officeDocument/2006/docPropsVTypes">
  <Template>Default Theme</Template>
  <TotalTime>24389</TotalTime>
  <Words>2921</Words>
  <Application>Microsoft Office PowerPoint</Application>
  <PresentationFormat>Presentación en pantalla (16:10)</PresentationFormat>
  <Paragraphs>800</Paragraphs>
  <Slides>35</Slides>
  <Notes>0</Notes>
  <HiddenSlides>10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Arial Narrow</vt:lpstr>
      <vt:lpstr>Calibri</vt:lpstr>
      <vt:lpstr>Default Theme</vt:lpstr>
      <vt:lpstr>Inventario papa 11 principales ciudades</vt:lpstr>
      <vt:lpstr>Hábitos de compra</vt:lpstr>
      <vt:lpstr>CONSUMO PER Cápita T. COLOMBIA</vt:lpstr>
      <vt:lpstr>Volumen / población x ciudad</vt:lpstr>
      <vt:lpstr>Cpc por región  (BASE CONSUMIDORES)</vt:lpstr>
      <vt:lpstr>Cpc por región  (BASE total población)</vt:lpstr>
      <vt:lpstr>Variación cpc por ciudad - consumidores</vt:lpstr>
      <vt:lpstr>Variación cpc por ciudad - total</vt:lpstr>
      <vt:lpstr>Penetración</vt:lpstr>
      <vt:lpstr>Frecuencia de compra (VECES X MES)</vt:lpstr>
      <vt:lpstr>Volumen por acto de compra</vt:lpstr>
      <vt:lpstr>Preliminar oportunidades por ciudad</vt:lpstr>
      <vt:lpstr>Preliminar oportunidades por ciudad</vt:lpstr>
      <vt:lpstr>Mix por tipo de papa</vt:lpstr>
      <vt:lpstr>Cpc por tipo de papa (BASE CONSUMIDORES)</vt:lpstr>
      <vt:lpstr>Cpc por tipo de papa (BASE total población)</vt:lpstr>
      <vt:lpstr>PENETRACIÓN</vt:lpstr>
      <vt:lpstr>Frecuencia de compra (VECES X MES)</vt:lpstr>
      <vt:lpstr>Volumen por acto de compra</vt:lpstr>
      <vt:lpstr>oportunidades por tipo de papa</vt:lpstr>
      <vt:lpstr>Volumen x DEMOGRAFICOS</vt:lpstr>
      <vt:lpstr>OPORTUNIDAD BOGOTÁ – PAPA REGULAR</vt:lpstr>
      <vt:lpstr>OPORTUNIDAD Medellín – PAPA criolla</vt:lpstr>
      <vt:lpstr>OPORTUNIDAD Cali – PAPA criolla</vt:lpstr>
      <vt:lpstr>OPORTUNIDAD B/MANGA – PAPA</vt:lpstr>
      <vt:lpstr>OPORTUNIDAD B/QUILLA – PAPA</vt:lpstr>
      <vt:lpstr>Hábitos de consumo</vt:lpstr>
      <vt:lpstr>MOMENTOS de consumo</vt:lpstr>
      <vt:lpstr>PREPARACIÓN de la papa</vt:lpstr>
      <vt:lpstr>ACOMPAÑAMIENTOS</vt:lpstr>
      <vt:lpstr>PREPARACIÓN de la papa</vt:lpstr>
      <vt:lpstr>Modulo publicidad</vt:lpstr>
      <vt:lpstr>RECONOCIMIENTO PUBLICITARIO</vt:lpstr>
      <vt:lpstr>RECORDACIÓN DE MENSAJES</vt:lpstr>
      <vt:lpstr>PERCEPCIONES SOBRE LA Papa</vt:lpstr>
    </vt:vector>
  </TitlesOfParts>
  <Company>Nielsen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Reyes, Felipe</dc:creator>
  <cp:lastModifiedBy>ECONOMISTA</cp:lastModifiedBy>
  <cp:revision>163</cp:revision>
  <dcterms:created xsi:type="dcterms:W3CDTF">2019-08-06T23:10:46Z</dcterms:created>
  <dcterms:modified xsi:type="dcterms:W3CDTF">2019-10-28T17:36:59Z</dcterms:modified>
</cp:coreProperties>
</file>