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32" r:id="rId2"/>
    <p:sldMasterId id="2147483836" r:id="rId3"/>
    <p:sldMasterId id="2147483840" r:id="rId4"/>
    <p:sldMasterId id="2147483847" r:id="rId5"/>
    <p:sldMasterId id="2147483874" r:id="rId6"/>
    <p:sldMasterId id="2147483881" r:id="rId7"/>
    <p:sldMasterId id="2147483888" r:id="rId8"/>
    <p:sldMasterId id="2147483890" r:id="rId9"/>
    <p:sldMasterId id="2147483893" r:id="rId10"/>
  </p:sldMasterIdLst>
  <p:handoutMasterIdLst>
    <p:handoutMasterId r:id="rId23"/>
  </p:handoutMasterIdLst>
  <p:sldIdLst>
    <p:sldId id="259" r:id="rId11"/>
    <p:sldId id="274" r:id="rId12"/>
    <p:sldId id="276" r:id="rId13"/>
    <p:sldId id="277" r:id="rId14"/>
    <p:sldId id="275" r:id="rId15"/>
    <p:sldId id="284" r:id="rId16"/>
    <p:sldId id="280" r:id="rId17"/>
    <p:sldId id="283" r:id="rId18"/>
    <p:sldId id="285" r:id="rId19"/>
    <p:sldId id="279" r:id="rId20"/>
    <p:sldId id="278" r:id="rId21"/>
    <p:sldId id="257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76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7B8919-C2C6-49DE-9CDD-EAA1778E7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B01727-D400-47A6-8A9E-81EB2EBFB1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3523-D195-494B-960B-6B8E0F1AAFD7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94655F-6F22-424D-B2E5-034390CC3D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9C5F42-6F71-42E0-AD7A-BEF321FF49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ED139-DBC8-45A5-9412-55D7BF396B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3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proceso 6">
            <a:extLst>
              <a:ext uri="{FF2B5EF4-FFF2-40B4-BE49-F238E27FC236}">
                <a16:creationId xmlns:a16="http://schemas.microsoft.com/office/drawing/2014/main" id="{F68691B0-121B-42DD-B840-362BADEC44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4AA9A396-A506-4FBB-A6BB-71E89E931D51}"/>
              </a:ext>
            </a:extLst>
          </p:cNvPr>
          <p:cNvSpPr/>
          <p:nvPr/>
        </p:nvSpPr>
        <p:spPr>
          <a:xfrm>
            <a:off x="282000" y="279000"/>
            <a:ext cx="11628000" cy="6300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086211-71E0-4DE6-B4C7-B0F0A4573187}"/>
              </a:ext>
            </a:extLst>
          </p:cNvPr>
          <p:cNvSpPr/>
          <p:nvPr/>
        </p:nvSpPr>
        <p:spPr>
          <a:xfrm>
            <a:off x="5613400" y="4533266"/>
            <a:ext cx="5454650" cy="83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763159D-7D28-4759-B89B-0B18057F1DFA}"/>
              </a:ext>
            </a:extLst>
          </p:cNvPr>
          <p:cNvSpPr/>
          <p:nvPr/>
        </p:nvSpPr>
        <p:spPr>
          <a:xfrm>
            <a:off x="2555653" y="3686174"/>
            <a:ext cx="8512397" cy="836353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30C353E-CCF9-4DAB-8C4B-6DCCE449F99D}"/>
              </a:ext>
            </a:extLst>
          </p:cNvPr>
          <p:cNvSpPr txBox="1">
            <a:spLocks/>
          </p:cNvSpPr>
          <p:nvPr/>
        </p:nvSpPr>
        <p:spPr>
          <a:xfrm>
            <a:off x="2295123" y="2485877"/>
            <a:ext cx="8521700" cy="8458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O" sz="4000" dirty="0">
                <a:solidFill>
                  <a:srgbClr val="003381"/>
                </a:solidFill>
                <a:latin typeface="+mn-lt"/>
              </a:rPr>
              <a:t>Texto</a:t>
            </a:r>
            <a:endParaRPr lang="es-CR" sz="4000" dirty="0">
              <a:solidFill>
                <a:srgbClr val="003381"/>
              </a:solidFill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BB4CAA-BD09-4A5A-A1CC-8E05B744A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5652" y="3777519"/>
            <a:ext cx="8512397" cy="65366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rgbClr val="003381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69D62C2-B229-49A0-B560-6643FF1CD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400" y="4735007"/>
            <a:ext cx="5454650" cy="43286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rgbClr val="00338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  <a:endParaRPr lang="es-CR" dirty="0"/>
          </a:p>
        </p:txBody>
      </p:sp>
      <p:pic>
        <p:nvPicPr>
          <p:cNvPr id="11" name="Imagen 10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88CEBDDD-7803-4D28-91E0-D1D2913BE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418" y="783544"/>
            <a:ext cx="2259257" cy="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CA750C7-413C-428E-86CE-3A9A01A74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903" y="1343026"/>
            <a:ext cx="11349023" cy="5188676"/>
          </a:xfrm>
        </p:spPr>
        <p:txBody>
          <a:bodyPr/>
          <a:lstStyle>
            <a:lvl1pPr marL="0" indent="0">
              <a:buNone/>
              <a:defRPr>
                <a:solidFill>
                  <a:srgbClr val="003381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549DD8-1690-4020-87B7-77BDD6126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396" y="296252"/>
            <a:ext cx="587701" cy="626400"/>
          </a:xfrm>
          <a:prstGeom prst="rect">
            <a:avLst/>
          </a:prstGeom>
        </p:spPr>
      </p:pic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CED834D0-29D2-4716-948D-7639BFDBB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960" y="296252"/>
            <a:ext cx="10293899" cy="626400"/>
          </a:xfrm>
          <a:solidFill>
            <a:srgbClr val="003381"/>
          </a:solidFill>
          <a:ln>
            <a:solidFill>
              <a:srgbClr val="00338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CO" dirty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1D916C4-D488-4D1B-8F60-B5BC728E8727}"/>
              </a:ext>
            </a:extLst>
          </p:cNvPr>
          <p:cNvSpPr/>
          <p:nvPr userDrawn="1"/>
        </p:nvSpPr>
        <p:spPr>
          <a:xfrm>
            <a:off x="460903" y="296252"/>
            <a:ext cx="185495" cy="626400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717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4AA9A396-A506-4FBB-A6BB-71E89E931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Diagrama de flujo: proceso 6">
            <a:extLst>
              <a:ext uri="{FF2B5EF4-FFF2-40B4-BE49-F238E27FC236}">
                <a16:creationId xmlns:a16="http://schemas.microsoft.com/office/drawing/2014/main" id="{F68691B0-121B-42DD-B840-362BADEC440E}"/>
              </a:ext>
            </a:extLst>
          </p:cNvPr>
          <p:cNvSpPr/>
          <p:nvPr userDrawn="1"/>
        </p:nvSpPr>
        <p:spPr>
          <a:xfrm>
            <a:off x="282000" y="279000"/>
            <a:ext cx="11628000" cy="630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Imagen 2" descr="Imagen que contiene objeto, reloj, señal&#10;&#10;Descripción generada automáticamente">
            <a:extLst>
              <a:ext uri="{FF2B5EF4-FFF2-40B4-BE49-F238E27FC236}">
                <a16:creationId xmlns:a16="http://schemas.microsoft.com/office/drawing/2014/main" id="{96AA8071-391C-4E07-9122-257301160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" y="3136893"/>
            <a:ext cx="4537627" cy="584213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A0E748F-D4AD-4359-8686-5B5084F3806F}"/>
              </a:ext>
            </a:extLst>
          </p:cNvPr>
          <p:cNvCxnSpPr/>
          <p:nvPr userDrawn="1"/>
        </p:nvCxnSpPr>
        <p:spPr>
          <a:xfrm>
            <a:off x="6143625" y="2254236"/>
            <a:ext cx="0" cy="2160000"/>
          </a:xfrm>
          <a:prstGeom prst="line">
            <a:avLst/>
          </a:prstGeom>
          <a:ln w="19050">
            <a:solidFill>
              <a:srgbClr val="003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6ECCB1BB-F7DD-4423-BFE0-C4EB17FF51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4150" y="2344236"/>
            <a:ext cx="4638675" cy="198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381"/>
                </a:solidFill>
              </a:defRPr>
            </a:lvl1pPr>
          </a:lstStyle>
          <a:p>
            <a:r>
              <a:rPr lang="es-ES" dirty="0"/>
              <a:t>Logo otra marca</a:t>
            </a:r>
            <a:endParaRPr lang="es-CR" dirty="0"/>
          </a:p>
        </p:txBody>
      </p:sp>
      <p:pic>
        <p:nvPicPr>
          <p:cNvPr id="8" name="Imagen 7">
            <a:hlinkClick r:id="" action="ppaction://noaction"/>
            <a:extLst>
              <a:ext uri="{FF2B5EF4-FFF2-40B4-BE49-F238E27FC236}">
                <a16:creationId xmlns:a16="http://schemas.microsoft.com/office/drawing/2014/main" id="{B94E7F66-32CE-4E29-890A-FBF46FAD84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92846" y="6206897"/>
            <a:ext cx="372103" cy="3721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9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AA51BC-D4A0-4680-81D1-B0D275B7B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5519"/>
          <a:stretch/>
        </p:blipFill>
        <p:spPr>
          <a:xfrm>
            <a:off x="592428" y="0"/>
            <a:ext cx="11599572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9E7B5D4-D1A9-4D95-8078-63BF0E55C8BE}"/>
              </a:ext>
            </a:extLst>
          </p:cNvPr>
          <p:cNvSpPr/>
          <p:nvPr userDrawn="1"/>
        </p:nvSpPr>
        <p:spPr>
          <a:xfrm>
            <a:off x="0" y="5631119"/>
            <a:ext cx="6538175" cy="927279"/>
          </a:xfrm>
          <a:prstGeom prst="rect">
            <a:avLst/>
          </a:prstGeom>
          <a:solidFill>
            <a:srgbClr val="D0CFCD"/>
          </a:solidFill>
          <a:ln>
            <a:solidFill>
              <a:srgbClr val="D0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80F51DED-2612-4775-8981-CC38817893F0}"/>
              </a:ext>
            </a:extLst>
          </p:cNvPr>
          <p:cNvSpPr/>
          <p:nvPr userDrawn="1"/>
        </p:nvSpPr>
        <p:spPr>
          <a:xfrm>
            <a:off x="0" y="0"/>
            <a:ext cx="592428" cy="6858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Imagen 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C4AD2396-EF7F-438F-81FE-27F010449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772" y="590175"/>
            <a:ext cx="2356800" cy="3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AA51BC-D4A0-4680-81D1-B0D275B7B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5519"/>
          <a:stretch/>
        </p:blipFill>
        <p:spPr>
          <a:xfrm>
            <a:off x="592428" y="0"/>
            <a:ext cx="11599572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9E7B5D4-D1A9-4D95-8078-63BF0E55C8BE}"/>
              </a:ext>
            </a:extLst>
          </p:cNvPr>
          <p:cNvSpPr/>
          <p:nvPr userDrawn="1"/>
        </p:nvSpPr>
        <p:spPr>
          <a:xfrm>
            <a:off x="0" y="5631119"/>
            <a:ext cx="6538175" cy="927279"/>
          </a:xfrm>
          <a:prstGeom prst="rect">
            <a:avLst/>
          </a:prstGeom>
          <a:solidFill>
            <a:srgbClr val="D0CFCD"/>
          </a:solidFill>
          <a:ln>
            <a:solidFill>
              <a:srgbClr val="D0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80F51DED-2612-4775-8981-CC38817893F0}"/>
              </a:ext>
            </a:extLst>
          </p:cNvPr>
          <p:cNvSpPr/>
          <p:nvPr userDrawn="1"/>
        </p:nvSpPr>
        <p:spPr>
          <a:xfrm>
            <a:off x="0" y="0"/>
            <a:ext cx="592428" cy="6858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Imagen 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C4AD2396-EF7F-438F-81FE-27F010449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772" y="590175"/>
            <a:ext cx="2356800" cy="3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AA51BC-D4A0-4680-81D1-B0D275B7B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5519"/>
          <a:stretch/>
        </p:blipFill>
        <p:spPr>
          <a:xfrm>
            <a:off x="592428" y="0"/>
            <a:ext cx="11599572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9E7B5D4-D1A9-4D95-8078-63BF0E55C8BE}"/>
              </a:ext>
            </a:extLst>
          </p:cNvPr>
          <p:cNvSpPr/>
          <p:nvPr userDrawn="1"/>
        </p:nvSpPr>
        <p:spPr>
          <a:xfrm>
            <a:off x="0" y="5631119"/>
            <a:ext cx="6538175" cy="927279"/>
          </a:xfrm>
          <a:prstGeom prst="rect">
            <a:avLst/>
          </a:prstGeom>
          <a:solidFill>
            <a:srgbClr val="D0CFCD"/>
          </a:solidFill>
          <a:ln>
            <a:solidFill>
              <a:srgbClr val="D0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80F51DED-2612-4775-8981-CC38817893F0}"/>
              </a:ext>
            </a:extLst>
          </p:cNvPr>
          <p:cNvSpPr/>
          <p:nvPr userDrawn="1"/>
        </p:nvSpPr>
        <p:spPr>
          <a:xfrm>
            <a:off x="0" y="0"/>
            <a:ext cx="592428" cy="6858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Imagen 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C4AD2396-EF7F-438F-81FE-27F010449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772" y="590175"/>
            <a:ext cx="2356800" cy="3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1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televi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B02FBF97-1AFE-422D-A055-4243F6D4CE86}"/>
              </a:ext>
            </a:extLst>
          </p:cNvPr>
          <p:cNvSpPr/>
          <p:nvPr userDrawn="1"/>
        </p:nvSpPr>
        <p:spPr>
          <a:xfrm>
            <a:off x="0" y="0"/>
            <a:ext cx="12192000" cy="92219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6C71E586-15AA-412C-B199-769A932B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9352" y="190734"/>
            <a:ext cx="5997623" cy="626400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0AC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B6F421-89E4-43C8-894B-E4037C7B81FA}"/>
              </a:ext>
            </a:extLst>
          </p:cNvPr>
          <p:cNvSpPr/>
          <p:nvPr userDrawn="1"/>
        </p:nvSpPr>
        <p:spPr>
          <a:xfrm>
            <a:off x="976295" y="190734"/>
            <a:ext cx="185495" cy="626400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FF676D6A-3C01-45F8-9574-2C3FD013C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48" y="321446"/>
            <a:ext cx="2259257" cy="29087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85F036-9CB8-4234-99EF-74CCCA5FF78C}"/>
              </a:ext>
            </a:extLst>
          </p:cNvPr>
          <p:cNvSpPr/>
          <p:nvPr userDrawn="1"/>
        </p:nvSpPr>
        <p:spPr>
          <a:xfrm>
            <a:off x="342032" y="191748"/>
            <a:ext cx="626400" cy="62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032" name="Picture 8" descr="Screen Shot 2017-07-10 at 2.59.29 PM | Ana Pinzon">
            <a:extLst>
              <a:ext uri="{FF2B5EF4-FFF2-40B4-BE49-F238E27FC236}">
                <a16:creationId xmlns:a16="http://schemas.microsoft.com/office/drawing/2014/main" id="{A289B10B-E34C-4C50-86E9-ECFE3D175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768" y="14941"/>
            <a:ext cx="1387559" cy="9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6602F6D-44D9-4EA7-BACE-63F2F3CB42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5" y="217283"/>
            <a:ext cx="460801" cy="5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BD106579-9195-4598-AFD3-1C8DA337B126}"/>
              </a:ext>
            </a:extLst>
          </p:cNvPr>
          <p:cNvGrpSpPr/>
          <p:nvPr userDrawn="1"/>
        </p:nvGrpSpPr>
        <p:grpSpPr>
          <a:xfrm>
            <a:off x="1324350" y="117949"/>
            <a:ext cx="1682505" cy="712685"/>
            <a:chOff x="1324350" y="117949"/>
            <a:chExt cx="1682505" cy="71268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A98007F-5F6A-4855-99CA-C3F89905E9DC}"/>
                </a:ext>
              </a:extLst>
            </p:cNvPr>
            <p:cNvSpPr/>
            <p:nvPr/>
          </p:nvSpPr>
          <p:spPr>
            <a:xfrm>
              <a:off x="1324350" y="117949"/>
              <a:ext cx="1682505" cy="712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C82B161-B9BD-484A-9FDD-53E12035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012"/>
                      </a14:imgEffect>
                      <a14:imgEffect>
                        <a14:saturation sat="1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0873" y="156221"/>
              <a:ext cx="1609458" cy="636141"/>
            </a:xfrm>
            <a:prstGeom prst="rect">
              <a:avLst/>
            </a:prstGeom>
            <a:effectLst>
              <a:outerShdw blurRad="228600" sx="97000" sy="97000" algn="ctr" rotWithShape="0">
                <a:schemeClr val="bg1">
                  <a:alpha val="78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103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elevi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B02FBF97-1AFE-422D-A055-4243F6D4CE86}"/>
              </a:ext>
            </a:extLst>
          </p:cNvPr>
          <p:cNvSpPr/>
          <p:nvPr userDrawn="1"/>
        </p:nvSpPr>
        <p:spPr>
          <a:xfrm>
            <a:off x="0" y="0"/>
            <a:ext cx="12192000" cy="92219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6C71E586-15AA-412C-B199-769A932B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9352" y="190734"/>
            <a:ext cx="5997623" cy="626400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0AC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B6F421-89E4-43C8-894B-E4037C7B81FA}"/>
              </a:ext>
            </a:extLst>
          </p:cNvPr>
          <p:cNvSpPr/>
          <p:nvPr userDrawn="1"/>
        </p:nvSpPr>
        <p:spPr>
          <a:xfrm>
            <a:off x="976295" y="190734"/>
            <a:ext cx="185495" cy="626400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FF676D6A-3C01-45F8-9574-2C3FD013C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48" y="321446"/>
            <a:ext cx="2259257" cy="29087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85F036-9CB8-4234-99EF-74CCCA5FF78C}"/>
              </a:ext>
            </a:extLst>
          </p:cNvPr>
          <p:cNvSpPr/>
          <p:nvPr userDrawn="1"/>
        </p:nvSpPr>
        <p:spPr>
          <a:xfrm>
            <a:off x="342032" y="191748"/>
            <a:ext cx="626400" cy="62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534CF8-2838-47E9-8D6E-A1B567784A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85" y="190734"/>
            <a:ext cx="641494" cy="626400"/>
          </a:xfrm>
          <a:prstGeom prst="rect">
            <a:avLst/>
          </a:prstGeom>
        </p:spPr>
      </p:pic>
      <p:pic>
        <p:nvPicPr>
          <p:cNvPr id="1032" name="Picture 8" descr="Screen Shot 2017-07-10 at 2.59.29 PM | Ana Pinzon">
            <a:extLst>
              <a:ext uri="{FF2B5EF4-FFF2-40B4-BE49-F238E27FC236}">
                <a16:creationId xmlns:a16="http://schemas.microsoft.com/office/drawing/2014/main" id="{A289B10B-E34C-4C50-86E9-ECFE3D175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768" y="14941"/>
            <a:ext cx="1387559" cy="9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6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radi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proceso 13">
            <a:extLst>
              <a:ext uri="{FF2B5EF4-FFF2-40B4-BE49-F238E27FC236}">
                <a16:creationId xmlns:a16="http://schemas.microsoft.com/office/drawing/2014/main" id="{952F8092-3C4F-4C70-BBFB-0C0283040733}"/>
              </a:ext>
            </a:extLst>
          </p:cNvPr>
          <p:cNvSpPr/>
          <p:nvPr userDrawn="1"/>
        </p:nvSpPr>
        <p:spPr>
          <a:xfrm>
            <a:off x="-156" y="-8884"/>
            <a:ext cx="12192000" cy="92219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5" name="Imagen 14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DE3245B9-D526-4236-8990-D91CE8455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592" y="312562"/>
            <a:ext cx="2259257" cy="290876"/>
          </a:xfrm>
          <a:prstGeom prst="rect">
            <a:avLst/>
          </a:prstGeom>
        </p:spPr>
      </p:pic>
      <p:pic>
        <p:nvPicPr>
          <p:cNvPr id="16" name="Picture 8" descr="Screen Shot 2017-07-10 at 2.59.29 PM | Ana Pinzon">
            <a:extLst>
              <a:ext uri="{FF2B5EF4-FFF2-40B4-BE49-F238E27FC236}">
                <a16:creationId xmlns:a16="http://schemas.microsoft.com/office/drawing/2014/main" id="{1F9C4A9F-EAE8-49CD-A674-C7784B19BA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612" y="6057"/>
            <a:ext cx="1387559" cy="9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6C71E586-15AA-412C-B199-769A932B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659" y="166645"/>
            <a:ext cx="6050356" cy="626400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0ACFF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B6F421-89E4-43C8-894B-E4037C7B81FA}"/>
              </a:ext>
            </a:extLst>
          </p:cNvPr>
          <p:cNvSpPr/>
          <p:nvPr/>
        </p:nvSpPr>
        <p:spPr>
          <a:xfrm>
            <a:off x="951813" y="166645"/>
            <a:ext cx="185495" cy="626400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9FCA4B-0F08-4779-BFC5-CA505EFCA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0" y="166645"/>
            <a:ext cx="625475" cy="62547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85F036-9CB8-4234-99EF-74CCCA5FF78C}"/>
              </a:ext>
            </a:extLst>
          </p:cNvPr>
          <p:cNvSpPr/>
          <p:nvPr/>
        </p:nvSpPr>
        <p:spPr>
          <a:xfrm>
            <a:off x="321727" y="166645"/>
            <a:ext cx="626400" cy="62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pic>
        <p:nvPicPr>
          <p:cNvPr id="2050" name="Picture 2" descr="Resultado de imagen para blu radio logo">
            <a:extLst>
              <a:ext uri="{FF2B5EF4-FFF2-40B4-BE49-F238E27FC236}">
                <a16:creationId xmlns:a16="http://schemas.microsoft.com/office/drawing/2014/main" id="{D4C65B5E-3517-42B2-9FF1-D280B548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76" y="166645"/>
            <a:ext cx="626400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creen Shot 2017-07-10 at 2.59.29 PM | Ana Pinzon">
            <a:extLst>
              <a:ext uri="{FF2B5EF4-FFF2-40B4-BE49-F238E27FC236}">
                <a16:creationId xmlns:a16="http://schemas.microsoft.com/office/drawing/2014/main" id="{0EFBFE46-79BE-4017-AF9C-63D0CE33A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768" y="14941"/>
            <a:ext cx="1387559" cy="9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68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proceso 6">
            <a:extLst>
              <a:ext uri="{FF2B5EF4-FFF2-40B4-BE49-F238E27FC236}">
                <a16:creationId xmlns:a16="http://schemas.microsoft.com/office/drawing/2014/main" id="{F68691B0-121B-42DD-B840-362BADEC44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4AA9A396-A506-4FBB-A6BB-71E89E931D51}"/>
              </a:ext>
            </a:extLst>
          </p:cNvPr>
          <p:cNvSpPr/>
          <p:nvPr/>
        </p:nvSpPr>
        <p:spPr>
          <a:xfrm>
            <a:off x="282000" y="279000"/>
            <a:ext cx="11628000" cy="6300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086211-71E0-4DE6-B4C7-B0F0A4573187}"/>
              </a:ext>
            </a:extLst>
          </p:cNvPr>
          <p:cNvSpPr/>
          <p:nvPr/>
        </p:nvSpPr>
        <p:spPr>
          <a:xfrm>
            <a:off x="5613400" y="4533266"/>
            <a:ext cx="5454650" cy="83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763159D-7D28-4759-B89B-0B18057F1DFA}"/>
              </a:ext>
            </a:extLst>
          </p:cNvPr>
          <p:cNvSpPr/>
          <p:nvPr/>
        </p:nvSpPr>
        <p:spPr>
          <a:xfrm>
            <a:off x="2555653" y="3686174"/>
            <a:ext cx="8512397" cy="836353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latin typeface="+mn-lt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30C353E-CCF9-4DAB-8C4B-6DCCE449F99D}"/>
              </a:ext>
            </a:extLst>
          </p:cNvPr>
          <p:cNvSpPr txBox="1">
            <a:spLocks/>
          </p:cNvSpPr>
          <p:nvPr/>
        </p:nvSpPr>
        <p:spPr>
          <a:xfrm>
            <a:off x="2295123" y="2485877"/>
            <a:ext cx="8521700" cy="8458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O" sz="4000" dirty="0">
                <a:solidFill>
                  <a:srgbClr val="003381"/>
                </a:solidFill>
                <a:latin typeface="+mn-lt"/>
              </a:rPr>
              <a:t>Texto</a:t>
            </a:r>
            <a:endParaRPr lang="es-CR" sz="4000" dirty="0">
              <a:solidFill>
                <a:srgbClr val="003381"/>
              </a:solidFill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BB4CAA-BD09-4A5A-A1CC-8E05B744A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5652" y="3777519"/>
            <a:ext cx="8512397" cy="65366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rgbClr val="003381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69D62C2-B229-49A0-B560-6643FF1CD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400" y="4735007"/>
            <a:ext cx="5454650" cy="43286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rgbClr val="00338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Texto</a:t>
            </a:r>
            <a:endParaRPr lang="es-CR" dirty="0"/>
          </a:p>
        </p:txBody>
      </p:sp>
      <p:pic>
        <p:nvPicPr>
          <p:cNvPr id="11" name="Imagen 10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88CEBDDD-7803-4D28-91E0-D1D2913BE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418" y="783544"/>
            <a:ext cx="2259257" cy="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BD106579-9195-4598-AFD3-1C8DA337B126}"/>
              </a:ext>
            </a:extLst>
          </p:cNvPr>
          <p:cNvGrpSpPr/>
          <p:nvPr userDrawn="1"/>
        </p:nvGrpSpPr>
        <p:grpSpPr>
          <a:xfrm>
            <a:off x="1324350" y="117949"/>
            <a:ext cx="1682505" cy="712685"/>
            <a:chOff x="1324350" y="117949"/>
            <a:chExt cx="1682505" cy="71268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A98007F-5F6A-4855-99CA-C3F89905E9DC}"/>
                </a:ext>
              </a:extLst>
            </p:cNvPr>
            <p:cNvSpPr/>
            <p:nvPr/>
          </p:nvSpPr>
          <p:spPr>
            <a:xfrm>
              <a:off x="1324350" y="117949"/>
              <a:ext cx="1682505" cy="712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C82B161-B9BD-484A-9FDD-53E12035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012"/>
                      </a14:imgEffect>
                      <a14:imgEffect>
                        <a14:saturation sat="1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0873" y="156221"/>
              <a:ext cx="1609458" cy="636141"/>
            </a:xfrm>
            <a:prstGeom prst="rect">
              <a:avLst/>
            </a:prstGeom>
            <a:effectLst>
              <a:outerShdw blurRad="228600" sx="97000" sy="97000" algn="ctr" rotWithShape="0">
                <a:schemeClr val="bg1">
                  <a:alpha val="78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201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0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elevi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B02FBF97-1AFE-422D-A055-4243F6D4CE86}"/>
              </a:ext>
            </a:extLst>
          </p:cNvPr>
          <p:cNvSpPr/>
          <p:nvPr userDrawn="1"/>
        </p:nvSpPr>
        <p:spPr>
          <a:xfrm>
            <a:off x="0" y="0"/>
            <a:ext cx="12192000" cy="92219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6C71E586-15AA-412C-B199-769A932B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9352" y="190734"/>
            <a:ext cx="5997623" cy="626400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0AC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CO" dirty="0"/>
              <a:t>Texto</a:t>
            </a:r>
            <a:endParaRPr lang="es-C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B6F421-89E4-43C8-894B-E4037C7B81FA}"/>
              </a:ext>
            </a:extLst>
          </p:cNvPr>
          <p:cNvSpPr/>
          <p:nvPr userDrawn="1"/>
        </p:nvSpPr>
        <p:spPr>
          <a:xfrm>
            <a:off x="976295" y="190734"/>
            <a:ext cx="185495" cy="626400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FF676D6A-3C01-45F8-9574-2C3FD013C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48" y="321446"/>
            <a:ext cx="2259257" cy="29087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85F036-9CB8-4234-99EF-74CCCA5FF78C}"/>
              </a:ext>
            </a:extLst>
          </p:cNvPr>
          <p:cNvSpPr/>
          <p:nvPr userDrawn="1"/>
        </p:nvSpPr>
        <p:spPr>
          <a:xfrm>
            <a:off x="342032" y="191748"/>
            <a:ext cx="626400" cy="62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534CF8-2838-47E9-8D6E-A1B567784A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85" y="190734"/>
            <a:ext cx="641494" cy="626400"/>
          </a:xfrm>
          <a:prstGeom prst="rect">
            <a:avLst/>
          </a:prstGeom>
        </p:spPr>
      </p:pic>
      <p:pic>
        <p:nvPicPr>
          <p:cNvPr id="1032" name="Picture 8" descr="Screen Shot 2017-07-10 at 2.59.29 PM | Ana Pinzon">
            <a:extLst>
              <a:ext uri="{FF2B5EF4-FFF2-40B4-BE49-F238E27FC236}">
                <a16:creationId xmlns:a16="http://schemas.microsoft.com/office/drawing/2014/main" id="{A289B10B-E34C-4C50-86E9-ECFE3D175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768" y="14941"/>
            <a:ext cx="1387559" cy="9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EC1BF-A825-4731-BFDB-8A0E20EE7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24C980-93A4-49B0-BBD3-49BB982BD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B16715-6EC4-43B8-A116-E4B7019D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A110-D1EE-45DA-8D05-60A085C1892C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791FF-4515-46AF-91E8-25D23C14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920A3-3F79-44E4-A4A0-199A808C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CD73-1079-49FB-80DE-686AAF33A1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8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F47DB4-1D97-4982-980C-61FAC3AA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A110-D1EE-45DA-8D05-60A085C1892C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8E8E63-2CD6-4179-8953-52493D8F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D644E5-0423-4668-8BD2-217AC946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CD73-1079-49FB-80DE-686AAF33A1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0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radi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B02FBF97-1AFE-422D-A055-4243F6D4CE86}"/>
              </a:ext>
            </a:extLst>
          </p:cNvPr>
          <p:cNvSpPr/>
          <p:nvPr/>
        </p:nvSpPr>
        <p:spPr>
          <a:xfrm>
            <a:off x="0" y="0"/>
            <a:ext cx="12192000" cy="1202062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8" name="Imagen 17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FF676D6A-3C01-45F8-9574-2C3FD013C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758" y="452074"/>
            <a:ext cx="2259257" cy="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proceso 6">
            <a:extLst>
              <a:ext uri="{FF2B5EF4-FFF2-40B4-BE49-F238E27FC236}">
                <a16:creationId xmlns:a16="http://schemas.microsoft.com/office/drawing/2014/main" id="{F68691B0-121B-42DD-B840-362BADEC44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Diagrama de flujo: proceso 8">
            <a:extLst>
              <a:ext uri="{FF2B5EF4-FFF2-40B4-BE49-F238E27FC236}">
                <a16:creationId xmlns:a16="http://schemas.microsoft.com/office/drawing/2014/main" id="{4AA9A396-A506-4FBB-A6BB-71E89E931D51}"/>
              </a:ext>
            </a:extLst>
          </p:cNvPr>
          <p:cNvSpPr/>
          <p:nvPr/>
        </p:nvSpPr>
        <p:spPr>
          <a:xfrm>
            <a:off x="282000" y="279000"/>
            <a:ext cx="11628000" cy="6300000"/>
          </a:xfrm>
          <a:prstGeom prst="flowChartProcess">
            <a:avLst/>
          </a:prstGeom>
          <a:solidFill>
            <a:srgbClr val="003381"/>
          </a:solidFill>
          <a:ln>
            <a:solidFill>
              <a:srgbClr val="00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086211-71E0-4DE6-B4C7-B0F0A4573187}"/>
              </a:ext>
            </a:extLst>
          </p:cNvPr>
          <p:cNvSpPr/>
          <p:nvPr/>
        </p:nvSpPr>
        <p:spPr>
          <a:xfrm>
            <a:off x="5613400" y="4533266"/>
            <a:ext cx="5454650" cy="83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763159D-7D28-4759-B89B-0B18057F1DFA}"/>
              </a:ext>
            </a:extLst>
          </p:cNvPr>
          <p:cNvSpPr/>
          <p:nvPr/>
        </p:nvSpPr>
        <p:spPr>
          <a:xfrm>
            <a:off x="2555653" y="3686174"/>
            <a:ext cx="8512397" cy="836353"/>
          </a:xfrm>
          <a:prstGeom prst="rect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30C353E-CCF9-4DAB-8C4B-6DCCE449F99D}"/>
              </a:ext>
            </a:extLst>
          </p:cNvPr>
          <p:cNvSpPr txBox="1">
            <a:spLocks/>
          </p:cNvSpPr>
          <p:nvPr/>
        </p:nvSpPr>
        <p:spPr>
          <a:xfrm>
            <a:off x="2295123" y="2485877"/>
            <a:ext cx="8521700" cy="8458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O" sz="4000" dirty="0">
                <a:solidFill>
                  <a:srgbClr val="003381"/>
                </a:solidFill>
                <a:latin typeface="Montserrat Medium" panose="00000600000000000000" pitchFamily="2" charset="0"/>
              </a:rPr>
              <a:t>Texto</a:t>
            </a:r>
            <a:endParaRPr lang="es-CR" sz="4000" dirty="0">
              <a:solidFill>
                <a:srgbClr val="00338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BB4CAA-BD09-4A5A-A1CC-8E05B744A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5652" y="3777519"/>
            <a:ext cx="8512397" cy="653661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rgbClr val="00338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s-CO" dirty="0"/>
              <a:t>Análisis Sector Tecnología</a:t>
            </a:r>
            <a:endParaRPr lang="es-CR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69D62C2-B229-49A0-B560-6643FF1CD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400" y="4735007"/>
            <a:ext cx="5454650" cy="43286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rgbClr val="00338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s-ES" dirty="0"/>
              <a:t>Mayo de 2020</a:t>
            </a:r>
            <a:endParaRPr lang="es-CR" dirty="0"/>
          </a:p>
        </p:txBody>
      </p:sp>
      <p:pic>
        <p:nvPicPr>
          <p:cNvPr id="11" name="Imagen 10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88CEBDDD-7803-4D28-91E0-D1D2913BE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418" y="783544"/>
            <a:ext cx="2259257" cy="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8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B2C-3E41-415B-81DD-1153E441F4D9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2CAF-50CE-4642-9CA6-46BFFFC5D4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55718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60CCED-4009-495C-9FEB-C9483CE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B662B8-2F82-4800-9720-99947365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DEB69-4CB6-41D1-B378-8B3153C57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261F-52E5-48D0-A95E-A3F3E43F61BB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D3285-2FCC-4F88-865D-29DFCCEF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45FCE-914C-4218-9EC1-51E4E6EEE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2AAE-B855-481B-BC8C-A6DB50C8B3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859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60CCED-4009-495C-9FEB-C9483CE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B662B8-2F82-4800-9720-99947365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DEB69-4CB6-41D1-B378-8B3153C57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261F-52E5-48D0-A95E-A3F3E43F61BB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D3285-2FCC-4F88-865D-29DFCCEF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45FCE-914C-4218-9EC1-51E4E6EEE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2AAE-B855-481B-BC8C-A6DB50C8B3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19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E26C-574D-4E2A-A5D5-562F4BDBA8C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14/09/21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676F-25F1-4CF5-AEAF-D904E6C6E91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1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6162-E931-4A12-8596-AC2945F60F19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ACAA-E1DA-4615-BF2C-CB8AFC8855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0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C13D-FAD1-4571-8F0A-56C4AB4E4C51}" type="datetimeFigureOut">
              <a:rPr lang="es-CR" smtClean="0"/>
              <a:t>14/9/21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59F7-9BFE-4762-96E4-C2DFBF250C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07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3A2EB1-8835-4286-93AB-826E5A6D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3F193C-BE45-4D15-9DB0-FC20DA32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4592F-3261-40DF-A481-0199F1E7A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A110-D1EE-45DA-8D05-60A085C1892C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EFF48B-EB32-49ED-9689-66CFB613A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430C7-C99E-4A60-842D-A364C2C5C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6CD73-1079-49FB-80DE-686AAF33A1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27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B2C-3E41-415B-81DD-1153E441F4D9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2CAF-50CE-4642-9CA6-46BFFFC5D4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97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B2C-3E41-415B-81DD-1153E441F4D9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2CAF-50CE-4642-9CA6-46BFFFC5D4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4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908075-A6DD-4018-BD42-DFC3C38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79BF5-FF3C-453E-81D5-9BB1745E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7ECE1-B636-4BA1-9A7E-4EA41047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B2C-3E41-415B-81DD-1153E441F4D9}" type="datetimeFigureOut">
              <a:rPr lang="es-CO" smtClean="0"/>
              <a:t>14/09/21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8ABC7-4C83-46E7-BEA1-3768B91F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E4A09-9A9B-439F-A894-42AB9F77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2CAF-50CE-4642-9CA6-46BFFFC5D4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8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280AC39-CA77-4C24-AC5E-A98BE1526C3C}"/>
              </a:ext>
            </a:extLst>
          </p:cNvPr>
          <p:cNvSpPr/>
          <p:nvPr/>
        </p:nvSpPr>
        <p:spPr>
          <a:xfrm>
            <a:off x="152401" y="101601"/>
            <a:ext cx="3244276" cy="300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C9F54-6D4A-49ED-83F3-771BAC52C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4185" y="3724560"/>
            <a:ext cx="4177610" cy="856707"/>
          </a:xfrm>
        </p:spPr>
        <p:txBody>
          <a:bodyPr>
            <a:normAutofit/>
          </a:bodyPr>
          <a:lstStyle/>
          <a:p>
            <a:r>
              <a:rPr lang="es-CO" sz="4800" b="1" dirty="0">
                <a:latin typeface="+mj-lt"/>
              </a:rPr>
              <a:t>Fedepapa/FNFP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0887D6-49A4-4969-8207-75533DB9AA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0599" y="4585854"/>
            <a:ext cx="4396616" cy="762131"/>
          </a:xfrm>
        </p:spPr>
        <p:txBody>
          <a:bodyPr>
            <a:normAutofit/>
          </a:bodyPr>
          <a:lstStyle/>
          <a:p>
            <a:r>
              <a:rPr lang="es-CO" sz="2800" dirty="0">
                <a:latin typeface="+mj-lt"/>
              </a:rPr>
              <a:t>Marzo – Agosto de 2021</a:t>
            </a:r>
          </a:p>
        </p:txBody>
      </p:sp>
      <p:pic>
        <p:nvPicPr>
          <p:cNvPr id="1028" name="Picture 4" descr="1er Coloquio de Estudios Económicos Subsector de la Papa ...">
            <a:extLst>
              <a:ext uri="{FF2B5EF4-FFF2-40B4-BE49-F238E27FC236}">
                <a16:creationId xmlns:a16="http://schemas.microsoft.com/office/drawing/2014/main" id="{3102421C-F901-4FE2-BFD3-3831E6D43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4779" r="6536" b="4779"/>
          <a:stretch/>
        </p:blipFill>
        <p:spPr bwMode="auto">
          <a:xfrm>
            <a:off x="466423" y="323207"/>
            <a:ext cx="2616232" cy="25586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0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/>
          </a:bodyPr>
          <a:lstStyle/>
          <a:p>
            <a:r>
              <a:rPr lang="es-CO" sz="1800" dirty="0">
                <a:solidFill>
                  <a:srgbClr val="002060"/>
                </a:solidFill>
                <a:cs typeface="Arial" panose="020B0604020202020204" pitchFamily="34" charset="0"/>
              </a:rPr>
              <a:t>Valores Agregados Marzo a Junio 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7BC3A8-7867-4D75-81FE-94569571102E}"/>
              </a:ext>
            </a:extLst>
          </p:cNvPr>
          <p:cNvSpPr/>
          <p:nvPr/>
        </p:nvSpPr>
        <p:spPr>
          <a:xfrm>
            <a:off x="0" y="6604084"/>
            <a:ext cx="1887055" cy="25391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Google Ad Manager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C46E586-9A76-4D6C-ABFF-1C34252222A1}"/>
              </a:ext>
            </a:extLst>
          </p:cNvPr>
          <p:cNvGraphicFramePr>
            <a:graphicFrameLocks noGrp="1"/>
          </p:cNvGraphicFramePr>
          <p:nvPr/>
        </p:nvGraphicFramePr>
        <p:xfrm>
          <a:off x="2799520" y="1687297"/>
          <a:ext cx="6592956" cy="1903986"/>
        </p:xfrm>
        <a:graphic>
          <a:graphicData uri="http://schemas.openxmlformats.org/drawingml/2006/table">
            <a:tbl>
              <a:tblPr/>
              <a:tblGrid>
                <a:gridCol w="1699518">
                  <a:extLst>
                    <a:ext uri="{9D8B030D-6E8A-4147-A177-3AD203B41FA5}">
                      <a16:colId xmlns:a16="http://schemas.microsoft.com/office/drawing/2014/main" val="2983587486"/>
                    </a:ext>
                  </a:extLst>
                </a:gridCol>
                <a:gridCol w="1259987">
                  <a:extLst>
                    <a:ext uri="{9D8B030D-6E8A-4147-A177-3AD203B41FA5}">
                      <a16:colId xmlns:a16="http://schemas.microsoft.com/office/drawing/2014/main" val="2147380863"/>
                    </a:ext>
                  </a:extLst>
                </a:gridCol>
                <a:gridCol w="1318591">
                  <a:extLst>
                    <a:ext uri="{9D8B030D-6E8A-4147-A177-3AD203B41FA5}">
                      <a16:colId xmlns:a16="http://schemas.microsoft.com/office/drawing/2014/main" val="2247189773"/>
                    </a:ext>
                  </a:extLst>
                </a:gridCol>
                <a:gridCol w="1172081">
                  <a:extLst>
                    <a:ext uri="{9D8B030D-6E8A-4147-A177-3AD203B41FA5}">
                      <a16:colId xmlns:a16="http://schemas.microsoft.com/office/drawing/2014/main" val="3470403031"/>
                    </a:ext>
                  </a:extLst>
                </a:gridCol>
                <a:gridCol w="1142779">
                  <a:extLst>
                    <a:ext uri="{9D8B030D-6E8A-4147-A177-3AD203B41FA5}">
                      <a16:colId xmlns:a16="http://schemas.microsoft.com/office/drawing/2014/main" val="1668036656"/>
                    </a:ext>
                  </a:extLst>
                </a:gridCol>
              </a:tblGrid>
              <a:tr h="4102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Vr Ejecutado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Saldo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52972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 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$ 4.100.000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$ 4.135.158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$ 35.158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19095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sin IVA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$ 4.100.000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$ 4.135.158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$ 35.158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48727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con IVA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$ 4.879.000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$ 4.920.837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$ 41.837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78717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06252"/>
                  </a:ext>
                </a:extLst>
              </a:tr>
              <a:tr h="4102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 Impresiones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Impresiones Ejecutadas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Optimización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56505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 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201.715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1.715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92846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0A55AEA-C194-4E19-AD88-D8AAB2957169}"/>
              </a:ext>
            </a:extLst>
          </p:cNvPr>
          <p:cNvGraphicFramePr>
            <a:graphicFrameLocks noGrp="1"/>
          </p:cNvGraphicFramePr>
          <p:nvPr/>
        </p:nvGraphicFramePr>
        <p:xfrm>
          <a:off x="1402081" y="3994158"/>
          <a:ext cx="9387837" cy="2073236"/>
        </p:xfrm>
        <a:graphic>
          <a:graphicData uri="http://schemas.openxmlformats.org/drawingml/2006/table">
            <a:tbl>
              <a:tblPr/>
              <a:tblGrid>
                <a:gridCol w="730516">
                  <a:extLst>
                    <a:ext uri="{9D8B030D-6E8A-4147-A177-3AD203B41FA5}">
                      <a16:colId xmlns:a16="http://schemas.microsoft.com/office/drawing/2014/main" val="731164731"/>
                    </a:ext>
                  </a:extLst>
                </a:gridCol>
                <a:gridCol w="1629613">
                  <a:extLst>
                    <a:ext uri="{9D8B030D-6E8A-4147-A177-3AD203B41FA5}">
                      <a16:colId xmlns:a16="http://schemas.microsoft.com/office/drawing/2014/main" val="1307510024"/>
                    </a:ext>
                  </a:extLst>
                </a:gridCol>
                <a:gridCol w="1201138">
                  <a:extLst>
                    <a:ext uri="{9D8B030D-6E8A-4147-A177-3AD203B41FA5}">
                      <a16:colId xmlns:a16="http://schemas.microsoft.com/office/drawing/2014/main" val="3989251816"/>
                    </a:ext>
                  </a:extLst>
                </a:gridCol>
                <a:gridCol w="1253819">
                  <a:extLst>
                    <a:ext uri="{9D8B030D-6E8A-4147-A177-3AD203B41FA5}">
                      <a16:colId xmlns:a16="http://schemas.microsoft.com/office/drawing/2014/main" val="1133045500"/>
                    </a:ext>
                  </a:extLst>
                </a:gridCol>
                <a:gridCol w="1116847">
                  <a:extLst>
                    <a:ext uri="{9D8B030D-6E8A-4147-A177-3AD203B41FA5}">
                      <a16:colId xmlns:a16="http://schemas.microsoft.com/office/drawing/2014/main" val="3650798254"/>
                    </a:ext>
                  </a:extLst>
                </a:gridCol>
                <a:gridCol w="1095775">
                  <a:extLst>
                    <a:ext uri="{9D8B030D-6E8A-4147-A177-3AD203B41FA5}">
                      <a16:colId xmlns:a16="http://schemas.microsoft.com/office/drawing/2014/main" val="3348432607"/>
                    </a:ext>
                  </a:extLst>
                </a:gridCol>
                <a:gridCol w="1243282">
                  <a:extLst>
                    <a:ext uri="{9D8B030D-6E8A-4147-A177-3AD203B41FA5}">
                      <a16:colId xmlns:a16="http://schemas.microsoft.com/office/drawing/2014/main" val="2605044667"/>
                    </a:ext>
                  </a:extLst>
                </a:gridCol>
                <a:gridCol w="1116847">
                  <a:extLst>
                    <a:ext uri="{9D8B030D-6E8A-4147-A177-3AD203B41FA5}">
                      <a16:colId xmlns:a16="http://schemas.microsoft.com/office/drawing/2014/main" val="3197296068"/>
                    </a:ext>
                  </a:extLst>
                </a:gridCol>
              </a:tblGrid>
              <a:tr h="1958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Mes</a:t>
                      </a:r>
                    </a:p>
                  </a:txBody>
                  <a:tcPr marL="100734" marR="100734" marT="50367" marB="5036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Valores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Agregados</a:t>
                      </a:r>
                    </a:p>
                  </a:txBody>
                  <a:tcPr marL="100734" marR="100734" marT="50367" marB="5036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Impresiones</a:t>
                      </a:r>
                    </a:p>
                  </a:txBody>
                  <a:tcPr marL="100734" marR="100734" marT="50367" marB="5036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Inversion Neta</a:t>
                      </a:r>
                    </a:p>
                  </a:txBody>
                  <a:tcPr marL="100734" marR="100734" marT="50367" marB="5036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821557"/>
                  </a:ext>
                </a:extLst>
              </a:tr>
              <a:tr h="1958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Ejecución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Vr Ejecutado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70303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Marzo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51.623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$ 1.025.000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$ 1.058.272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15077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Abril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50.092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$ 1.025.000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$ 1.026.886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11552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Mayo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$ 1.025.000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$ 1.025.000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7002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Junio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$ 1.025.000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$ 1.025.000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00924"/>
                  </a:ext>
                </a:extLst>
              </a:tr>
              <a:tr h="1958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100734" marR="100734" marT="50367" marB="5036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201.715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969843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62435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sin IVA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$ 4.100.000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$ 4.135.158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49756"/>
                  </a:ext>
                </a:extLst>
              </a:tr>
              <a:tr h="195871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93" marR="10493" marT="1049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con IVA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$ 4.879.000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$ 4.920.837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493" marR="10493" marT="10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9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0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2C5D71-C39B-4A62-A589-C0D6F9EB81B3}"/>
              </a:ext>
            </a:extLst>
          </p:cNvPr>
          <p:cNvSpPr/>
          <p:nvPr/>
        </p:nvSpPr>
        <p:spPr>
          <a:xfrm>
            <a:off x="0" y="6442502"/>
            <a:ext cx="5994400" cy="4154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Google Ad Manager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**Alcance: corresponde a la sumatoria de usuarios alcanzados por formatos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/>
          </a:bodyPr>
          <a:lstStyle/>
          <a:p>
            <a:r>
              <a:rPr lang="es-CO" sz="1800" dirty="0">
                <a:solidFill>
                  <a:srgbClr val="002060"/>
                </a:solidFill>
                <a:cs typeface="Arial" panose="020B0604020202020204" pitchFamily="34" charset="0"/>
              </a:rPr>
              <a:t>Resultados de Campaña Marzo a Junio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11C84B3-D30E-41F6-AE7B-D0D05A591D51}"/>
              </a:ext>
            </a:extLst>
          </p:cNvPr>
          <p:cNvGraphicFramePr>
            <a:graphicFrameLocks noGrp="1"/>
          </p:cNvGraphicFramePr>
          <p:nvPr/>
        </p:nvGraphicFramePr>
        <p:xfrm>
          <a:off x="3606800" y="2694668"/>
          <a:ext cx="4978400" cy="1471642"/>
        </p:xfrm>
        <a:graphic>
          <a:graphicData uri="http://schemas.openxmlformats.org/drawingml/2006/table">
            <a:tbl>
              <a:tblPr/>
              <a:tblGrid>
                <a:gridCol w="2858883">
                  <a:extLst>
                    <a:ext uri="{9D8B030D-6E8A-4147-A177-3AD203B41FA5}">
                      <a16:colId xmlns:a16="http://schemas.microsoft.com/office/drawing/2014/main" val="3624444547"/>
                    </a:ext>
                  </a:extLst>
                </a:gridCol>
                <a:gridCol w="2119517">
                  <a:extLst>
                    <a:ext uri="{9D8B030D-6E8A-4147-A177-3AD203B41FA5}">
                      <a16:colId xmlns:a16="http://schemas.microsoft.com/office/drawing/2014/main" val="2393025833"/>
                    </a:ext>
                  </a:extLst>
                </a:gridCol>
              </a:tblGrid>
              <a:tr h="3450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Resultados Campaña</a:t>
                      </a:r>
                    </a:p>
                  </a:txBody>
                  <a:tcPr marL="177448" marR="177448" marT="88724" marB="8872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50817"/>
                  </a:ext>
                </a:extLst>
              </a:tr>
              <a:tr h="3450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Personas</a:t>
                      </a:r>
                    </a:p>
                  </a:txBody>
                  <a:tcPr marL="12323" marR="12323" marT="123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12323" marR="12323" marT="123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52841"/>
                  </a:ext>
                </a:extLst>
              </a:tr>
              <a:tr h="34503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Alcance**</a:t>
                      </a:r>
                    </a:p>
                  </a:txBody>
                  <a:tcPr marL="12323" marR="12323" marT="123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1.095.382  </a:t>
                      </a:r>
                    </a:p>
                  </a:txBody>
                  <a:tcPr marL="12323" marR="12323" marT="123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39251"/>
                  </a:ext>
                </a:extLst>
              </a:tr>
              <a:tr h="34503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Impactos</a:t>
                      </a:r>
                    </a:p>
                  </a:txBody>
                  <a:tcPr marL="12323" marR="12323" marT="123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1.452.203  </a:t>
                      </a:r>
                    </a:p>
                  </a:txBody>
                  <a:tcPr marL="12323" marR="12323" marT="123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654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1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C8999C3-1996-4208-A6E5-290130909B20}"/>
              </a:ext>
            </a:extLst>
          </p:cNvPr>
          <p:cNvSpPr/>
          <p:nvPr/>
        </p:nvSpPr>
        <p:spPr>
          <a:xfrm>
            <a:off x="7196483" y="3273554"/>
            <a:ext cx="4236435" cy="1057469"/>
          </a:xfrm>
          <a:prstGeom prst="rect">
            <a:avLst/>
          </a:prstGeom>
          <a:solidFill>
            <a:srgbClr val="003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Imagen que contiene objeto, reloj, señal&#10;&#10;Descripción generada automáticamente">
            <a:extLst>
              <a:ext uri="{FF2B5EF4-FFF2-40B4-BE49-F238E27FC236}">
                <a16:creationId xmlns:a16="http://schemas.microsoft.com/office/drawing/2014/main" id="{02825B25-48FA-487C-A1B8-F24414EEF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" y="226508"/>
            <a:ext cx="2328520" cy="29979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C83F9C1-B1A5-40CC-9C82-4D11091013B5}"/>
              </a:ext>
            </a:extLst>
          </p:cNvPr>
          <p:cNvCxnSpPr>
            <a:cxnSpLocks/>
          </p:cNvCxnSpPr>
          <p:nvPr/>
        </p:nvCxnSpPr>
        <p:spPr>
          <a:xfrm>
            <a:off x="6496592" y="1223889"/>
            <a:ext cx="0" cy="5430129"/>
          </a:xfrm>
          <a:prstGeom prst="line">
            <a:avLst/>
          </a:prstGeom>
          <a:ln w="28575">
            <a:solidFill>
              <a:srgbClr val="00338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azul, sostener, alimentos, naranja&#10;&#10;Descripción generada automáticamente">
            <a:extLst>
              <a:ext uri="{FF2B5EF4-FFF2-40B4-BE49-F238E27FC236}">
                <a16:creationId xmlns:a16="http://schemas.microsoft.com/office/drawing/2014/main" id="{9ABC36DC-940A-42AD-8050-CB84E7DA9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2" y="1848041"/>
            <a:ext cx="777777" cy="7677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CD0752-79A5-412C-AA66-7F124DF6D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4" y="1789816"/>
            <a:ext cx="998856" cy="9923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4AB42E2-1EF2-4571-A2E5-AF13898A4E37}"/>
              </a:ext>
            </a:extLst>
          </p:cNvPr>
          <p:cNvSpPr/>
          <p:nvPr/>
        </p:nvSpPr>
        <p:spPr>
          <a:xfrm>
            <a:off x="4373435" y="173263"/>
            <a:ext cx="7315468" cy="584775"/>
          </a:xfrm>
          <a:prstGeom prst="rect">
            <a:avLst/>
          </a:prstGeom>
          <a:solidFill>
            <a:srgbClr val="00338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Alcance Multimedia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86B7F0C-6875-4180-9E35-87068361A646}"/>
              </a:ext>
            </a:extLst>
          </p:cNvPr>
          <p:cNvSpPr/>
          <p:nvPr/>
        </p:nvSpPr>
        <p:spPr>
          <a:xfrm>
            <a:off x="1067136" y="958274"/>
            <a:ext cx="4164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Alcance Medios Tradicionales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DD361F-6D02-46CF-B750-AFD3066CD6C6}"/>
              </a:ext>
            </a:extLst>
          </p:cNvPr>
          <p:cNvSpPr/>
          <p:nvPr/>
        </p:nvSpPr>
        <p:spPr>
          <a:xfrm>
            <a:off x="8275280" y="1846892"/>
            <a:ext cx="2226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Alcance Digital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3CAD52B-B788-4511-A1C5-E39E8BB26C87}"/>
              </a:ext>
            </a:extLst>
          </p:cNvPr>
          <p:cNvSpPr/>
          <p:nvPr/>
        </p:nvSpPr>
        <p:spPr>
          <a:xfrm>
            <a:off x="7163603" y="3354878"/>
            <a:ext cx="44502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Alcance Personas*: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1.095.382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Impresiones: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1.452.203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605402C-835E-40B5-9F6F-A0F3E913D627}"/>
              </a:ext>
            </a:extLst>
          </p:cNvPr>
          <p:cNvSpPr/>
          <p:nvPr/>
        </p:nvSpPr>
        <p:spPr>
          <a:xfrm>
            <a:off x="22398" y="6269546"/>
            <a:ext cx="5673012" cy="4001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*El Alcance multimedia es una estimación, bajo los parámetros de la técnica elaborada por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Sainsbury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**Universo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Dane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45.732.360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05C4B15D-3A8B-46FB-BED3-3C5C22C533D9}"/>
              </a:ext>
            </a:extLst>
          </p:cNvPr>
          <p:cNvSpPr/>
          <p:nvPr/>
        </p:nvSpPr>
        <p:spPr>
          <a:xfrm>
            <a:off x="1395325" y="2282710"/>
            <a:ext cx="3491158" cy="3491156"/>
          </a:xfrm>
          <a:custGeom>
            <a:avLst/>
            <a:gdLst>
              <a:gd name="connsiteX0" fmla="*/ 1745579 w 3491158"/>
              <a:gd name="connsiteY0" fmla="*/ 215400 h 3491156"/>
              <a:gd name="connsiteX1" fmla="*/ 215401 w 3491158"/>
              <a:gd name="connsiteY1" fmla="*/ 1745578 h 3491156"/>
              <a:gd name="connsiteX2" fmla="*/ 1745579 w 3491158"/>
              <a:gd name="connsiteY2" fmla="*/ 3275756 h 3491156"/>
              <a:gd name="connsiteX3" fmla="*/ 3275757 w 3491158"/>
              <a:gd name="connsiteY3" fmla="*/ 1745578 h 3491156"/>
              <a:gd name="connsiteX4" fmla="*/ 1745579 w 3491158"/>
              <a:gd name="connsiteY4" fmla="*/ 215400 h 3491156"/>
              <a:gd name="connsiteX5" fmla="*/ 1745579 w 3491158"/>
              <a:gd name="connsiteY5" fmla="*/ 0 h 3491156"/>
              <a:gd name="connsiteX6" fmla="*/ 3491158 w 3491158"/>
              <a:gd name="connsiteY6" fmla="*/ 1745578 h 3491156"/>
              <a:gd name="connsiteX7" fmla="*/ 1745579 w 3491158"/>
              <a:gd name="connsiteY7" fmla="*/ 3491156 h 3491156"/>
              <a:gd name="connsiteX8" fmla="*/ 0 w 3491158"/>
              <a:gd name="connsiteY8" fmla="*/ 1745578 h 3491156"/>
              <a:gd name="connsiteX9" fmla="*/ 1745579 w 3491158"/>
              <a:gd name="connsiteY9" fmla="*/ 0 h 349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1158" h="3491156">
                <a:moveTo>
                  <a:pt x="1745579" y="215400"/>
                </a:moveTo>
                <a:cubicBezTo>
                  <a:pt x="900485" y="215400"/>
                  <a:pt x="215401" y="900484"/>
                  <a:pt x="215401" y="1745578"/>
                </a:cubicBezTo>
                <a:cubicBezTo>
                  <a:pt x="215401" y="2590672"/>
                  <a:pt x="900485" y="3275756"/>
                  <a:pt x="1745579" y="3275756"/>
                </a:cubicBezTo>
                <a:cubicBezTo>
                  <a:pt x="2590673" y="3275756"/>
                  <a:pt x="3275757" y="2590672"/>
                  <a:pt x="3275757" y="1745578"/>
                </a:cubicBezTo>
                <a:cubicBezTo>
                  <a:pt x="3275757" y="900484"/>
                  <a:pt x="2590673" y="215400"/>
                  <a:pt x="1745579" y="215400"/>
                </a:cubicBezTo>
                <a:close/>
                <a:moveTo>
                  <a:pt x="1745579" y="0"/>
                </a:moveTo>
                <a:cubicBezTo>
                  <a:pt x="2709636" y="0"/>
                  <a:pt x="3491158" y="781522"/>
                  <a:pt x="3491158" y="1745578"/>
                </a:cubicBezTo>
                <a:cubicBezTo>
                  <a:pt x="3491158" y="2709634"/>
                  <a:pt x="2709636" y="3491156"/>
                  <a:pt x="1745579" y="3491156"/>
                </a:cubicBezTo>
                <a:cubicBezTo>
                  <a:pt x="781522" y="3491156"/>
                  <a:pt x="0" y="2709634"/>
                  <a:pt x="0" y="1745578"/>
                </a:cubicBezTo>
                <a:cubicBezTo>
                  <a:pt x="0" y="781522"/>
                  <a:pt x="781522" y="0"/>
                  <a:pt x="17455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338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680113E-5C6B-48EA-A0B6-09E9C48255F8}"/>
              </a:ext>
            </a:extLst>
          </p:cNvPr>
          <p:cNvSpPr/>
          <p:nvPr/>
        </p:nvSpPr>
        <p:spPr>
          <a:xfrm>
            <a:off x="1714931" y="2602316"/>
            <a:ext cx="2851946" cy="2851944"/>
          </a:xfrm>
          <a:prstGeom prst="ellipse">
            <a:avLst/>
          </a:prstGeom>
          <a:noFill/>
          <a:ln w="12700">
            <a:solidFill>
              <a:srgbClr val="003381"/>
            </a:solidFill>
            <a:prstDash val="dash"/>
          </a:ln>
          <a:effectLst>
            <a:outerShdw blurRad="571500" sx="108000" sy="108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5E786465-268B-4537-A0B3-A7CFA231E3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774" y="3169485"/>
            <a:ext cx="1197050" cy="520555"/>
          </a:xfrm>
          <a:prstGeom prst="bentConnector2">
            <a:avLst/>
          </a:prstGeom>
          <a:ln w="28575">
            <a:solidFill>
              <a:srgbClr val="003381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D18E79CC-289E-4DDB-88B9-2394480FC56C}"/>
              </a:ext>
            </a:extLst>
          </p:cNvPr>
          <p:cNvCxnSpPr>
            <a:cxnSpLocks/>
          </p:cNvCxnSpPr>
          <p:nvPr/>
        </p:nvCxnSpPr>
        <p:spPr>
          <a:xfrm rot="5400000">
            <a:off x="4626408" y="3075216"/>
            <a:ext cx="1327447" cy="578696"/>
          </a:xfrm>
          <a:prstGeom prst="bentConnector2">
            <a:avLst/>
          </a:prstGeom>
          <a:ln w="28575">
            <a:solidFill>
              <a:srgbClr val="003381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D125257-F364-4056-B920-89F788CFADB4}"/>
              </a:ext>
            </a:extLst>
          </p:cNvPr>
          <p:cNvSpPr/>
          <p:nvPr/>
        </p:nvSpPr>
        <p:spPr>
          <a:xfrm>
            <a:off x="155732" y="1548812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Televisión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BD73D01-C5FC-47BE-84B4-84FEFD62211F}"/>
              </a:ext>
            </a:extLst>
          </p:cNvPr>
          <p:cNvSpPr/>
          <p:nvPr/>
        </p:nvSpPr>
        <p:spPr>
          <a:xfrm>
            <a:off x="5111437" y="1546855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Radio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07437D5-4759-41AC-A070-EEF431FC84BE}"/>
              </a:ext>
            </a:extLst>
          </p:cNvPr>
          <p:cNvSpPr/>
          <p:nvPr/>
        </p:nvSpPr>
        <p:spPr>
          <a:xfrm>
            <a:off x="2392219" y="3977080"/>
            <a:ext cx="1566455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10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78.4</a:t>
            </a:r>
            <a:r>
              <a:rPr kumimoji="0" lang="es-CO" sz="2800" b="1" i="0" u="none" strike="noStrike" kern="1200" cap="none" spc="10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%</a:t>
            </a:r>
            <a:endParaRPr kumimoji="0" lang="es-CO" sz="4000" b="1" i="0" u="none" strike="noStrike" kern="1200" cap="none" spc="100" normalizeH="0" baseline="0" noProof="0" dirty="0">
              <a:ln>
                <a:noFill/>
              </a:ln>
              <a:solidFill>
                <a:srgbClr val="003381"/>
              </a:solidFill>
              <a:effectLst/>
              <a:uLnTx/>
              <a:uFillTx/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0C1D3C8-E69E-46A1-AB86-6AD73B407E6E}"/>
              </a:ext>
            </a:extLst>
          </p:cNvPr>
          <p:cNvSpPr/>
          <p:nvPr/>
        </p:nvSpPr>
        <p:spPr>
          <a:xfrm>
            <a:off x="2692960" y="4537666"/>
            <a:ext cx="811441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Cobertura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8E6B897-975D-4CB1-B22C-CECF30939408}"/>
              </a:ext>
            </a:extLst>
          </p:cNvPr>
          <p:cNvSpPr/>
          <p:nvPr/>
        </p:nvSpPr>
        <p:spPr>
          <a:xfrm>
            <a:off x="1906092" y="3232807"/>
            <a:ext cx="2467342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Montserrat Medium" panose="000006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**Estimación personas universo Dane: 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E1ED495-A8B5-47B6-B7F9-1B7E5C1F1BA3}"/>
              </a:ext>
            </a:extLst>
          </p:cNvPr>
          <p:cNvSpPr/>
          <p:nvPr/>
        </p:nvSpPr>
        <p:spPr>
          <a:xfrm>
            <a:off x="2260252" y="2912365"/>
            <a:ext cx="185499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10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35.841.243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7601271-8274-41B9-AE11-9579D88914E6}"/>
              </a:ext>
            </a:extLst>
          </p:cNvPr>
          <p:cNvSpPr/>
          <p:nvPr/>
        </p:nvSpPr>
        <p:spPr>
          <a:xfrm>
            <a:off x="2715191" y="4766888"/>
            <a:ext cx="816249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Frecuencia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A902684-4220-4CA9-9C9D-58B735811CC5}"/>
              </a:ext>
            </a:extLst>
          </p:cNvPr>
          <p:cNvSpPr/>
          <p:nvPr/>
        </p:nvSpPr>
        <p:spPr>
          <a:xfrm>
            <a:off x="2669504" y="4938497"/>
            <a:ext cx="907621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10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19.1</a:t>
            </a:r>
            <a:r>
              <a:rPr kumimoji="0" lang="es-CO" sz="1400" b="1" i="0" u="none" strike="noStrike" kern="1200" cap="none" spc="10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%</a:t>
            </a:r>
            <a:endParaRPr kumimoji="0" lang="es-CO" sz="2000" b="1" i="0" u="none" strike="noStrike" kern="1200" cap="none" spc="100" normalizeH="0" baseline="0" noProof="0" dirty="0">
              <a:ln>
                <a:noFill/>
              </a:ln>
              <a:solidFill>
                <a:srgbClr val="003381"/>
              </a:solidFill>
              <a:effectLst/>
              <a:uLnTx/>
              <a:uFillTx/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072DA51-C4A5-44C9-8262-0F9EF5D67CB1}"/>
              </a:ext>
            </a:extLst>
          </p:cNvPr>
          <p:cNvSpPr/>
          <p:nvPr/>
        </p:nvSpPr>
        <p:spPr>
          <a:xfrm>
            <a:off x="7242587" y="6204144"/>
            <a:ext cx="4949413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 Google Ad Manager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Ejecucion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Periodo del 15 de marzo al 30 de Junio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*Alcance: corresponde a la sumatoria de usuarios alcanzados por formatos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8CD6D4-2FC2-436B-ABCA-30BAEA2D6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5" y="2376577"/>
            <a:ext cx="3566282" cy="80586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A0CEA445-6FBD-4530-9927-1B99295AB5EB}"/>
              </a:ext>
            </a:extLst>
          </p:cNvPr>
          <p:cNvSpPr txBox="1"/>
          <p:nvPr/>
        </p:nvSpPr>
        <p:spPr>
          <a:xfrm>
            <a:off x="2300048" y="3521097"/>
            <a:ext cx="1750800" cy="400110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s-CO"/>
            </a:defPPr>
            <a:lvl1pPr lvl="0" algn="ctr">
              <a:defRPr sz="2400" spc="100">
                <a:solidFill>
                  <a:srgbClr val="00338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dirty="0"/>
              <a:t>684</a:t>
            </a:r>
            <a:r>
              <a:rPr kumimoji="0" lang="es-CO" sz="2000" b="0" i="0" u="none" strike="noStrike" kern="1200" cap="none" spc="10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.802.890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1CD4567-2704-4934-ABD1-9D6B35634482}"/>
              </a:ext>
            </a:extLst>
          </p:cNvPr>
          <p:cNvSpPr/>
          <p:nvPr/>
        </p:nvSpPr>
        <p:spPr>
          <a:xfrm>
            <a:off x="2623133" y="3803811"/>
            <a:ext cx="89479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3381"/>
                </a:solidFill>
                <a:effectLst/>
                <a:uLnTx/>
                <a:uFillTx/>
                <a:latin typeface="Montserrat Medium" panose="000006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**Impactos</a:t>
            </a:r>
          </a:p>
        </p:txBody>
      </p:sp>
    </p:spTree>
    <p:extLst>
      <p:ext uri="{BB962C8B-B14F-4D97-AF65-F5344CB8AC3E}">
        <p14:creationId xmlns:p14="http://schemas.microsoft.com/office/powerpoint/2010/main" val="108344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2C5D71-C39B-4A62-A589-C0D6F9EB81B3}"/>
              </a:ext>
            </a:extLst>
          </p:cNvPr>
          <p:cNvSpPr/>
          <p:nvPr/>
        </p:nvSpPr>
        <p:spPr>
          <a:xfrm>
            <a:off x="139420" y="6280919"/>
            <a:ext cx="49494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Instar Marzo 12 a </a:t>
            </a:r>
            <a:r>
              <a:rPr lang="es-CO" sz="105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 de 2021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Datos Trps Reales en Personas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Comerciales 10 segundos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 fontScale="85000" lnSpcReduction="20000"/>
          </a:bodyPr>
          <a:lstStyle/>
          <a:p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a agosto 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1033F9-76C2-41E5-9FF3-AFCF82CB6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36" y="2846181"/>
            <a:ext cx="7462926" cy="10535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8D7788-300A-494B-BFB4-229D962F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309" y="4067843"/>
            <a:ext cx="8873381" cy="22130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BF73C3-C7E1-43FA-A3FF-69BEB09E4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108165"/>
            <a:ext cx="7462926" cy="15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2C5D71-C39B-4A62-A589-C0D6F9EB81B3}"/>
              </a:ext>
            </a:extLst>
          </p:cNvPr>
          <p:cNvSpPr/>
          <p:nvPr/>
        </p:nvSpPr>
        <p:spPr>
          <a:xfrm>
            <a:off x="165925" y="6442502"/>
            <a:ext cx="49494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Instar Marzo 12 a </a:t>
            </a:r>
            <a:r>
              <a:rPr lang="es-CO" sz="105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31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Datos Reales en Personas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 fontScale="85000" lnSpcReduction="20000"/>
          </a:bodyPr>
          <a:lstStyle/>
          <a:p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a agosto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4FA599-9E17-4770-A4E0-EC2D6184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" y="2485844"/>
            <a:ext cx="10706095" cy="18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2C5D71-C39B-4A62-A589-C0D6F9EB81B3}"/>
              </a:ext>
            </a:extLst>
          </p:cNvPr>
          <p:cNvSpPr/>
          <p:nvPr/>
        </p:nvSpPr>
        <p:spPr>
          <a:xfrm>
            <a:off x="165925" y="6442502"/>
            <a:ext cx="49494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Instar Agosto 1 a 31 2021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 fontScale="85000" lnSpcReduction="20000"/>
          </a:bodyPr>
          <a:lstStyle/>
          <a:p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a agosto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32D885-6E99-4C88-8654-EB1553177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98" y="1498048"/>
            <a:ext cx="7225404" cy="16257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2D1210-7CB1-413F-8E13-3582EF5E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98" y="4415131"/>
            <a:ext cx="7225404" cy="14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2C5D71-C39B-4A62-A589-C0D6F9EB81B3}"/>
              </a:ext>
            </a:extLst>
          </p:cNvPr>
          <p:cNvSpPr/>
          <p:nvPr/>
        </p:nvSpPr>
        <p:spPr>
          <a:xfrm>
            <a:off x="126168" y="5957754"/>
            <a:ext cx="4949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Instar Marzo 12 a </a:t>
            </a:r>
            <a:r>
              <a:rPr lang="es-CO" sz="105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31</a:t>
            </a: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Universo Ibope Personas: 19.779.045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Universo Ibope Amas: 7.056.920</a:t>
            </a:r>
          </a:p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Universo Dane: 45.732.360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 fontScale="85000" lnSpcReduction="20000"/>
          </a:bodyPr>
          <a:lstStyle/>
          <a:p>
            <a:r>
              <a:rPr lang="es-CO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a agosto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83A145-EDBF-4C3D-B232-52AFE3DF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25" y="1527994"/>
            <a:ext cx="4001821" cy="21911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2EE809-9132-4ACE-B472-D8A5038A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25" y="4419079"/>
            <a:ext cx="4001821" cy="16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4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</a:t>
            </a:r>
            <a:r>
              <a:rPr lang="es-CO" sz="2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agosto </a:t>
            </a:r>
            <a:r>
              <a:rPr lang="es-CO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49EBEF3-72BA-419C-B867-8EB8B59E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48490"/>
              </p:ext>
            </p:extLst>
          </p:nvPr>
        </p:nvGraphicFramePr>
        <p:xfrm>
          <a:off x="1143659" y="4096682"/>
          <a:ext cx="9956799" cy="2476500"/>
        </p:xfrm>
        <a:graphic>
          <a:graphicData uri="http://schemas.openxmlformats.org/drawingml/2006/table">
            <a:tbl>
              <a:tblPr/>
              <a:tblGrid>
                <a:gridCol w="1060970">
                  <a:extLst>
                    <a:ext uri="{9D8B030D-6E8A-4147-A177-3AD203B41FA5}">
                      <a16:colId xmlns:a16="http://schemas.microsoft.com/office/drawing/2014/main" val="994669697"/>
                    </a:ext>
                  </a:extLst>
                </a:gridCol>
                <a:gridCol w="1547734">
                  <a:extLst>
                    <a:ext uri="{9D8B030D-6E8A-4147-A177-3AD203B41FA5}">
                      <a16:colId xmlns:a16="http://schemas.microsoft.com/office/drawing/2014/main" val="2162146295"/>
                    </a:ext>
                  </a:extLst>
                </a:gridCol>
                <a:gridCol w="1060970">
                  <a:extLst>
                    <a:ext uri="{9D8B030D-6E8A-4147-A177-3AD203B41FA5}">
                      <a16:colId xmlns:a16="http://schemas.microsoft.com/office/drawing/2014/main" val="4004445572"/>
                    </a:ext>
                  </a:extLst>
                </a:gridCol>
                <a:gridCol w="1212538">
                  <a:extLst>
                    <a:ext uri="{9D8B030D-6E8A-4147-A177-3AD203B41FA5}">
                      <a16:colId xmlns:a16="http://schemas.microsoft.com/office/drawing/2014/main" val="310456478"/>
                    </a:ext>
                  </a:extLst>
                </a:gridCol>
                <a:gridCol w="1215452">
                  <a:extLst>
                    <a:ext uri="{9D8B030D-6E8A-4147-A177-3AD203B41FA5}">
                      <a16:colId xmlns:a16="http://schemas.microsoft.com/office/drawing/2014/main" val="135982450"/>
                    </a:ext>
                  </a:extLst>
                </a:gridCol>
                <a:gridCol w="1282492">
                  <a:extLst>
                    <a:ext uri="{9D8B030D-6E8A-4147-A177-3AD203B41FA5}">
                      <a16:colId xmlns:a16="http://schemas.microsoft.com/office/drawing/2014/main" val="592637705"/>
                    </a:ext>
                  </a:extLst>
                </a:gridCol>
                <a:gridCol w="1282492">
                  <a:extLst>
                    <a:ext uri="{9D8B030D-6E8A-4147-A177-3AD203B41FA5}">
                      <a16:colId xmlns:a16="http://schemas.microsoft.com/office/drawing/2014/main" val="2902310477"/>
                    </a:ext>
                  </a:extLst>
                </a:gridCol>
                <a:gridCol w="1294151">
                  <a:extLst>
                    <a:ext uri="{9D8B030D-6E8A-4147-A177-3AD203B41FA5}">
                      <a16:colId xmlns:a16="http://schemas.microsoft.com/office/drawing/2014/main" val="1226982529"/>
                    </a:ext>
                  </a:extLst>
                </a:gridCol>
              </a:tblGrid>
              <a:tr h="24765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76491"/>
                  </a:ext>
                </a:extLst>
              </a:tr>
              <a:tr h="247650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76885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$ 11.939.839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$ 11.939.839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109026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$ 12.339.552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$ 12.339.552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16447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$ 12.339.552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$ 12.339.552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767849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$ 9.288.620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$ 9.288.620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47905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$ 10.848.402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$ 10.848.402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22970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3072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sin 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$ 56.755.965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$ 56.755.965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666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con 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$ 67.539.598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$ 67.539.598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4563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2221D58-A6FE-4C7D-8ECE-9D2DB796E10F}"/>
              </a:ext>
            </a:extLst>
          </p:cNvPr>
          <p:cNvGraphicFramePr>
            <a:graphicFrameLocks noGrp="1"/>
          </p:cNvGraphicFramePr>
          <p:nvPr/>
        </p:nvGraphicFramePr>
        <p:xfrm>
          <a:off x="1741636" y="1094191"/>
          <a:ext cx="8719630" cy="2808758"/>
        </p:xfrm>
        <a:graphic>
          <a:graphicData uri="http://schemas.openxmlformats.org/drawingml/2006/table">
            <a:tbl>
              <a:tblPr/>
              <a:tblGrid>
                <a:gridCol w="1983034">
                  <a:extLst>
                    <a:ext uri="{9D8B030D-6E8A-4147-A177-3AD203B41FA5}">
                      <a16:colId xmlns:a16="http://schemas.microsoft.com/office/drawing/2014/main" val="1200563608"/>
                    </a:ext>
                  </a:extLst>
                </a:gridCol>
                <a:gridCol w="1687058">
                  <a:extLst>
                    <a:ext uri="{9D8B030D-6E8A-4147-A177-3AD203B41FA5}">
                      <a16:colId xmlns:a16="http://schemas.microsoft.com/office/drawing/2014/main" val="1306946256"/>
                    </a:ext>
                  </a:extLst>
                </a:gridCol>
                <a:gridCol w="1864106">
                  <a:extLst>
                    <a:ext uri="{9D8B030D-6E8A-4147-A177-3AD203B41FA5}">
                      <a16:colId xmlns:a16="http://schemas.microsoft.com/office/drawing/2014/main" val="1780189429"/>
                    </a:ext>
                  </a:extLst>
                </a:gridCol>
                <a:gridCol w="1687058">
                  <a:extLst>
                    <a:ext uri="{9D8B030D-6E8A-4147-A177-3AD203B41FA5}">
                      <a16:colId xmlns:a16="http://schemas.microsoft.com/office/drawing/2014/main" val="428170401"/>
                    </a:ext>
                  </a:extLst>
                </a:gridCol>
                <a:gridCol w="1498374">
                  <a:extLst>
                    <a:ext uri="{9D8B030D-6E8A-4147-A177-3AD203B41FA5}">
                      <a16:colId xmlns:a16="http://schemas.microsoft.com/office/drawing/2014/main" val="289554801"/>
                    </a:ext>
                  </a:extLst>
                </a:gridCol>
              </a:tblGrid>
              <a:tr h="1840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Contrato Total Marzo-Octubre de 2021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58133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pauta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Año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Vr facturado mar-</a:t>
                      </a:r>
                      <a:r>
                        <a:rPr lang="es-CO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Cumplimiento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40357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Cuñas 20 seg.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$ 82.629.892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$ 55.605.687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$ 27.024.205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9665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Secciones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$ 6.134.814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$ 1.150.278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$ 4.984.536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33195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sin IVA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$ 88.764.706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$ 56.755.965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$ 27.024.205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89322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con IVA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$ 105.630.000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$ 67.539.598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$ 32.158.804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2543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032117"/>
                  </a:ext>
                </a:extLst>
              </a:tr>
              <a:tr h="1840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Salidas 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34043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pauta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Año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Salidas mar-</a:t>
                      </a:r>
                      <a:r>
                        <a:rPr lang="es-CO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Cumplimiento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88975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Cuñas 20 seg.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161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112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49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01618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Secciones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16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13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37789"/>
                  </a:ext>
                </a:extLst>
              </a:tr>
              <a:tr h="1840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177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115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62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5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2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a agosto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AE72E18-8FDD-48EB-8D57-C5C9F3E7B041}"/>
              </a:ext>
            </a:extLst>
          </p:cNvPr>
          <p:cNvGraphicFramePr>
            <a:graphicFrameLocks noGrp="1"/>
          </p:cNvGraphicFramePr>
          <p:nvPr/>
        </p:nvGraphicFramePr>
        <p:xfrm>
          <a:off x="812189" y="2827943"/>
          <a:ext cx="10724015" cy="1666875"/>
        </p:xfrm>
        <a:graphic>
          <a:graphicData uri="http://schemas.openxmlformats.org/drawingml/2006/table">
            <a:tbl>
              <a:tblPr/>
              <a:tblGrid>
                <a:gridCol w="2974149">
                  <a:extLst>
                    <a:ext uri="{9D8B030D-6E8A-4147-A177-3AD203B41FA5}">
                      <a16:colId xmlns:a16="http://schemas.microsoft.com/office/drawing/2014/main" val="158338953"/>
                    </a:ext>
                  </a:extLst>
                </a:gridCol>
                <a:gridCol w="1118981">
                  <a:extLst>
                    <a:ext uri="{9D8B030D-6E8A-4147-A177-3AD203B41FA5}">
                      <a16:colId xmlns:a16="http://schemas.microsoft.com/office/drawing/2014/main" val="3098890045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771347156"/>
                    </a:ext>
                  </a:extLst>
                </a:gridCol>
                <a:gridCol w="1281910">
                  <a:extLst>
                    <a:ext uri="{9D8B030D-6E8A-4147-A177-3AD203B41FA5}">
                      <a16:colId xmlns:a16="http://schemas.microsoft.com/office/drawing/2014/main" val="46638832"/>
                    </a:ext>
                  </a:extLst>
                </a:gridCol>
                <a:gridCol w="1352614">
                  <a:extLst>
                    <a:ext uri="{9D8B030D-6E8A-4147-A177-3AD203B41FA5}">
                      <a16:colId xmlns:a16="http://schemas.microsoft.com/office/drawing/2014/main" val="1582447441"/>
                    </a:ext>
                  </a:extLst>
                </a:gridCol>
                <a:gridCol w="1352614">
                  <a:extLst>
                    <a:ext uri="{9D8B030D-6E8A-4147-A177-3AD203B41FA5}">
                      <a16:colId xmlns:a16="http://schemas.microsoft.com/office/drawing/2014/main" val="711658667"/>
                    </a:ext>
                  </a:extLst>
                </a:gridCol>
                <a:gridCol w="1364911">
                  <a:extLst>
                    <a:ext uri="{9D8B030D-6E8A-4147-A177-3AD203B41FA5}">
                      <a16:colId xmlns:a16="http://schemas.microsoft.com/office/drawing/2014/main" val="41369747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Valores Agregados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88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241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Publirreportajes * 1 min </a:t>
                      </a:r>
                      <a:r>
                        <a:rPr lang="sv-SE" sz="15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 Blu Jeans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$ 4.575.482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$ 2.287.741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40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Producción de piezas cuñas 20 </a:t>
                      </a:r>
                      <a:r>
                        <a:rPr lang="es-CO" sz="15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seg</a:t>
                      </a:r>
                      <a:r>
                        <a:rPr lang="es-CO" sz="15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$ 3.500.000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7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Publirreportaje Voz Pópuli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$ 3.741.534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08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sin 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$ 8.075.482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$ 6.029.276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22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con 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$ 9.609.824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$ 7.174.838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918836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8809027-2B18-44C4-99F2-2D2F842B5EB4}"/>
              </a:ext>
            </a:extLst>
          </p:cNvPr>
          <p:cNvSpPr/>
          <p:nvPr/>
        </p:nvSpPr>
        <p:spPr>
          <a:xfrm>
            <a:off x="259080" y="602048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Publirreportajes tienen mínimo tres menciones de la marca que son tenidas en cuenta para el alcance </a:t>
            </a:r>
          </a:p>
        </p:txBody>
      </p:sp>
    </p:spTree>
    <p:extLst>
      <p:ext uri="{BB962C8B-B14F-4D97-AF65-F5344CB8AC3E}">
        <p14:creationId xmlns:p14="http://schemas.microsoft.com/office/powerpoint/2010/main" val="18099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Fedepapa marzo a agosto 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9C838F9-EC27-4CA6-96C1-7BD4DF8619D6}"/>
              </a:ext>
            </a:extLst>
          </p:cNvPr>
          <p:cNvSpPr/>
          <p:nvPr/>
        </p:nvSpPr>
        <p:spPr>
          <a:xfrm>
            <a:off x="212514" y="6414955"/>
            <a:ext cx="49494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EGM 2020. Universo 15.999,600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708CE8-AEEC-49E4-AC50-E213AA80C3B9}"/>
              </a:ext>
            </a:extLst>
          </p:cNvPr>
          <p:cNvGraphicFramePr>
            <a:graphicFrameLocks noGrp="1"/>
          </p:cNvGraphicFramePr>
          <p:nvPr/>
        </p:nvGraphicFramePr>
        <p:xfrm>
          <a:off x="3998536" y="2583631"/>
          <a:ext cx="4417952" cy="2090559"/>
        </p:xfrm>
        <a:graphic>
          <a:graphicData uri="http://schemas.openxmlformats.org/drawingml/2006/table">
            <a:tbl>
              <a:tblPr/>
              <a:tblGrid>
                <a:gridCol w="2208976">
                  <a:extLst>
                    <a:ext uri="{9D8B030D-6E8A-4147-A177-3AD203B41FA5}">
                      <a16:colId xmlns:a16="http://schemas.microsoft.com/office/drawing/2014/main" val="1210514500"/>
                    </a:ext>
                  </a:extLst>
                </a:gridCol>
                <a:gridCol w="2208976">
                  <a:extLst>
                    <a:ext uri="{9D8B030D-6E8A-4147-A177-3AD203B41FA5}">
                      <a16:colId xmlns:a16="http://schemas.microsoft.com/office/drawing/2014/main" val="1703999315"/>
                    </a:ext>
                  </a:extLst>
                </a:gridCol>
              </a:tblGrid>
              <a:tr h="2138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 de la Campaña</a:t>
                      </a:r>
                    </a:p>
                  </a:txBody>
                  <a:tcPr marL="100584" marR="100584" marT="50292" marB="5029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71132"/>
                  </a:ext>
                </a:extLst>
              </a:tr>
              <a:tr h="176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Mar-ago.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78705"/>
                  </a:ext>
                </a:extLst>
              </a:tr>
              <a:tr h="1769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1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Alcance #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            3.838.600 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4720"/>
                  </a:ext>
                </a:extLst>
              </a:tr>
              <a:tr h="1769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1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Alcance %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09676"/>
                  </a:ext>
                </a:extLst>
              </a:tr>
              <a:tr h="3038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1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Frecuencia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50193"/>
                  </a:ext>
                </a:extLst>
              </a:tr>
              <a:tr h="1701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1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Impactos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16.497.300</a:t>
                      </a:r>
                    </a:p>
                  </a:txBody>
                  <a:tcPr marL="15342" marR="15342" marT="139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7313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6EF6932-DB81-4C37-BA3F-DFC08B3CD360}"/>
              </a:ext>
            </a:extLst>
          </p:cNvPr>
          <p:cNvSpPr txBox="1"/>
          <p:nvPr/>
        </p:nvSpPr>
        <p:spPr>
          <a:xfrm>
            <a:off x="212514" y="5408342"/>
            <a:ext cx="566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Incluye un publirreportaje en Voz Pópuli, en remplazo de la producción de 5 piezas planteada en los valores agregados y  que no se utilizó.</a:t>
            </a:r>
          </a:p>
        </p:txBody>
      </p:sp>
    </p:spTree>
    <p:extLst>
      <p:ext uri="{BB962C8B-B14F-4D97-AF65-F5344CB8AC3E}">
        <p14:creationId xmlns:p14="http://schemas.microsoft.com/office/powerpoint/2010/main" val="327221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7FF746-FC4A-4873-8D02-B3BAF5C8C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789" y="201670"/>
            <a:ext cx="5989809" cy="626400"/>
          </a:xfrm>
        </p:spPr>
        <p:txBody>
          <a:bodyPr>
            <a:normAutofit/>
          </a:bodyPr>
          <a:lstStyle/>
          <a:p>
            <a:r>
              <a:rPr lang="es-CO" sz="1800" dirty="0">
                <a:solidFill>
                  <a:srgbClr val="002060"/>
                </a:solidFill>
                <a:cs typeface="Arial" panose="020B0604020202020204" pitchFamily="34" charset="0"/>
              </a:rPr>
              <a:t>Indicadores Pauta Tradicional Marzo a Junio 2021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F03526-3041-4536-95C0-6FCA4DC2AD12}"/>
              </a:ext>
            </a:extLst>
          </p:cNvPr>
          <p:cNvSpPr/>
          <p:nvPr/>
        </p:nvSpPr>
        <p:spPr>
          <a:xfrm>
            <a:off x="0" y="6604084"/>
            <a:ext cx="1887055" cy="25391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Google Ad Manager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A4AB094-6BE8-4960-9B90-9A26BDA2B639}"/>
              </a:ext>
            </a:extLst>
          </p:cNvPr>
          <p:cNvGraphicFramePr>
            <a:graphicFrameLocks noGrp="1"/>
          </p:cNvGraphicFramePr>
          <p:nvPr/>
        </p:nvGraphicFramePr>
        <p:xfrm>
          <a:off x="2799520" y="1199769"/>
          <a:ext cx="6592935" cy="2519327"/>
        </p:xfrm>
        <a:graphic>
          <a:graphicData uri="http://schemas.openxmlformats.org/drawingml/2006/table">
            <a:tbl>
              <a:tblPr/>
              <a:tblGrid>
                <a:gridCol w="1699512">
                  <a:extLst>
                    <a:ext uri="{9D8B030D-6E8A-4147-A177-3AD203B41FA5}">
                      <a16:colId xmlns:a16="http://schemas.microsoft.com/office/drawing/2014/main" val="3643362953"/>
                    </a:ext>
                  </a:extLst>
                </a:gridCol>
                <a:gridCol w="1259983">
                  <a:extLst>
                    <a:ext uri="{9D8B030D-6E8A-4147-A177-3AD203B41FA5}">
                      <a16:colId xmlns:a16="http://schemas.microsoft.com/office/drawing/2014/main" val="3866762090"/>
                    </a:ext>
                  </a:extLst>
                </a:gridCol>
                <a:gridCol w="1318587">
                  <a:extLst>
                    <a:ext uri="{9D8B030D-6E8A-4147-A177-3AD203B41FA5}">
                      <a16:colId xmlns:a16="http://schemas.microsoft.com/office/drawing/2014/main" val="541830247"/>
                    </a:ext>
                  </a:extLst>
                </a:gridCol>
                <a:gridCol w="1172077">
                  <a:extLst>
                    <a:ext uri="{9D8B030D-6E8A-4147-A177-3AD203B41FA5}">
                      <a16:colId xmlns:a16="http://schemas.microsoft.com/office/drawing/2014/main" val="3416388816"/>
                    </a:ext>
                  </a:extLst>
                </a:gridCol>
                <a:gridCol w="1142776">
                  <a:extLst>
                    <a:ext uri="{9D8B030D-6E8A-4147-A177-3AD203B41FA5}">
                      <a16:colId xmlns:a16="http://schemas.microsoft.com/office/drawing/2014/main" val="1408167819"/>
                    </a:ext>
                  </a:extLst>
                </a:gridCol>
              </a:tblGrid>
              <a:tr h="4102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Vr Facturado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Saldo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69949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Pre-roll de video 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$ 26.800.000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$ 26.800.000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69968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 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$ 9.200.000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$ 9.200.000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5629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sin IVA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$ 36.000.000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$ 36.000.000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89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con IVA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$ 42.840.000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$ 42.840.000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69344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988" marR="10988" marT="109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4960"/>
                  </a:ext>
                </a:extLst>
              </a:tr>
              <a:tr h="4102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 Impresiones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Impresiones Ejecutadas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Marzo - Junio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Optimización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36329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Pre-roll de video 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800.000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800.014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27157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 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448.780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450.474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1.694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25813"/>
                  </a:ext>
                </a:extLst>
              </a:tr>
              <a:tr h="20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1.248.780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1.250.488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1.708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988" marR="10988" marT="109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8218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39A26E2-75F9-401C-98B1-01A385929716}"/>
              </a:ext>
            </a:extLst>
          </p:cNvPr>
          <p:cNvGraphicFramePr>
            <a:graphicFrameLocks noGrp="1"/>
          </p:cNvGraphicFramePr>
          <p:nvPr/>
        </p:nvGraphicFramePr>
        <p:xfrm>
          <a:off x="1428437" y="3811446"/>
          <a:ext cx="9335124" cy="2842400"/>
        </p:xfrm>
        <a:graphic>
          <a:graphicData uri="http://schemas.openxmlformats.org/drawingml/2006/table">
            <a:tbl>
              <a:tblPr/>
              <a:tblGrid>
                <a:gridCol w="726414">
                  <a:extLst>
                    <a:ext uri="{9D8B030D-6E8A-4147-A177-3AD203B41FA5}">
                      <a16:colId xmlns:a16="http://schemas.microsoft.com/office/drawing/2014/main" val="1960707341"/>
                    </a:ext>
                  </a:extLst>
                </a:gridCol>
                <a:gridCol w="1620463">
                  <a:extLst>
                    <a:ext uri="{9D8B030D-6E8A-4147-A177-3AD203B41FA5}">
                      <a16:colId xmlns:a16="http://schemas.microsoft.com/office/drawing/2014/main" val="3001586944"/>
                    </a:ext>
                  </a:extLst>
                </a:gridCol>
                <a:gridCol w="1194393">
                  <a:extLst>
                    <a:ext uri="{9D8B030D-6E8A-4147-A177-3AD203B41FA5}">
                      <a16:colId xmlns:a16="http://schemas.microsoft.com/office/drawing/2014/main" val="2093064120"/>
                    </a:ext>
                  </a:extLst>
                </a:gridCol>
                <a:gridCol w="1246779">
                  <a:extLst>
                    <a:ext uri="{9D8B030D-6E8A-4147-A177-3AD203B41FA5}">
                      <a16:colId xmlns:a16="http://schemas.microsoft.com/office/drawing/2014/main" val="968760989"/>
                    </a:ext>
                  </a:extLst>
                </a:gridCol>
                <a:gridCol w="1110576">
                  <a:extLst>
                    <a:ext uri="{9D8B030D-6E8A-4147-A177-3AD203B41FA5}">
                      <a16:colId xmlns:a16="http://schemas.microsoft.com/office/drawing/2014/main" val="355313596"/>
                    </a:ext>
                  </a:extLst>
                </a:gridCol>
                <a:gridCol w="1089622">
                  <a:extLst>
                    <a:ext uri="{9D8B030D-6E8A-4147-A177-3AD203B41FA5}">
                      <a16:colId xmlns:a16="http://schemas.microsoft.com/office/drawing/2014/main" val="2327682386"/>
                    </a:ext>
                  </a:extLst>
                </a:gridCol>
                <a:gridCol w="1236301">
                  <a:extLst>
                    <a:ext uri="{9D8B030D-6E8A-4147-A177-3AD203B41FA5}">
                      <a16:colId xmlns:a16="http://schemas.microsoft.com/office/drawing/2014/main" val="2812768414"/>
                    </a:ext>
                  </a:extLst>
                </a:gridCol>
                <a:gridCol w="1110576">
                  <a:extLst>
                    <a:ext uri="{9D8B030D-6E8A-4147-A177-3AD203B41FA5}">
                      <a16:colId xmlns:a16="http://schemas.microsoft.com/office/drawing/2014/main" val="2030497810"/>
                    </a:ext>
                  </a:extLst>
                </a:gridCol>
              </a:tblGrid>
              <a:tr h="194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Mes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Tipo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Pauta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Impresiones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Inversion Neta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28217"/>
                  </a:ext>
                </a:extLst>
              </a:tr>
              <a:tr h="1947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Ejecución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Vr Facturado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Cumplimiento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34724"/>
                  </a:ext>
                </a:extLst>
              </a:tr>
              <a:tr h="194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Marzo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Pre-roll de video 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200.001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95654"/>
                  </a:ext>
                </a:extLst>
              </a:tr>
              <a:tr h="1947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112.195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113.175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747"/>
                  </a:ext>
                </a:extLst>
              </a:tr>
              <a:tr h="194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Abril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Pre-roll de video 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200.013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38746"/>
                  </a:ext>
                </a:extLst>
              </a:tr>
              <a:tr h="1947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112.195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112.509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43123"/>
                  </a:ext>
                </a:extLst>
              </a:tr>
              <a:tr h="194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Mayo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Pre-roll de video 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56451"/>
                  </a:ext>
                </a:extLst>
              </a:tr>
              <a:tr h="1947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112.195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112.595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75350"/>
                  </a:ext>
                </a:extLst>
              </a:tr>
              <a:tr h="194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Junio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Pre-roll de video 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$ 6.700.000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92254"/>
                  </a:ext>
                </a:extLst>
              </a:tr>
              <a:tr h="1947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Formatos Tradicionales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112.195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112.195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$ 2.300.000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16792"/>
                  </a:ext>
                </a:extLst>
              </a:tr>
              <a:tr h="1947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100168" marR="100168" marT="50084" marB="5008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1.248.780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1.250.488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743826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74930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sin IVA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$ 36.000.000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$ 36.000.000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07296"/>
                  </a:ext>
                </a:extLst>
              </a:tr>
              <a:tr h="194772"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0434" marR="10434" marT="1043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con IVA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$ 42.840.000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$ 42.840.000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10434" marR="10434" marT="10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5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593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nidad de medios 2020">
  <a:themeElements>
    <a:clrScheme name="Variantes Caraco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81"/>
      </a:accent1>
      <a:accent2>
        <a:srgbClr val="015BC5"/>
      </a:accent2>
      <a:accent3>
        <a:srgbClr val="00ACFF"/>
      </a:accent3>
      <a:accent4>
        <a:srgbClr val="B2D0FF"/>
      </a:accent4>
      <a:accent5>
        <a:srgbClr val="5B9BD5"/>
      </a:accent5>
      <a:accent6>
        <a:srgbClr val="B2D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unidad de medios 2020" id="{A0EB0021-8C2E-4F2F-B72A-5922C8465D6A}" vid="{523ED88F-8BC3-4A78-B24D-C792127761A1}"/>
    </a:ext>
  </a:extLst>
</a:theme>
</file>

<file path=ppt/theme/theme10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racolMedios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4553"/>
      </a:accent1>
      <a:accent2>
        <a:srgbClr val="969A9B"/>
      </a:accent2>
      <a:accent3>
        <a:srgbClr val="D0CFCD"/>
      </a:accent3>
      <a:accent4>
        <a:srgbClr val="48A1FA"/>
      </a:accent4>
      <a:accent5>
        <a:srgbClr val="034A9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acolMedios" id="{9EE837F6-2C12-4765-877F-3F887DA3CE37}" vid="{66C61614-A41C-435A-9026-E85D200C2427}"/>
    </a:ext>
  </a:extLst>
</a:theme>
</file>

<file path=ppt/theme/theme4.xml><?xml version="1.0" encoding="utf-8"?>
<a:theme xmlns:a="http://schemas.openxmlformats.org/drawingml/2006/main" name="1_CaracolMedios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4553"/>
      </a:accent1>
      <a:accent2>
        <a:srgbClr val="969A9B"/>
      </a:accent2>
      <a:accent3>
        <a:srgbClr val="D0CFCD"/>
      </a:accent3>
      <a:accent4>
        <a:srgbClr val="48A1FA"/>
      </a:accent4>
      <a:accent5>
        <a:srgbClr val="034A9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acolMedios" id="{9EE837F6-2C12-4765-877F-3F887DA3CE37}" vid="{66C61614-A41C-435A-9026-E85D200C2427}"/>
    </a:ext>
  </a:extLst>
</a:theme>
</file>

<file path=ppt/theme/theme5.xml><?xml version="1.0" encoding="utf-8"?>
<a:theme xmlns:a="http://schemas.openxmlformats.org/drawingml/2006/main" name="1_Diseño personalizado">
  <a:themeElements>
    <a:clrScheme name="Variantes Caraco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81"/>
      </a:accent1>
      <a:accent2>
        <a:srgbClr val="015BC5"/>
      </a:accent2>
      <a:accent3>
        <a:srgbClr val="00ACFF"/>
      </a:accent3>
      <a:accent4>
        <a:srgbClr val="B2D0FF"/>
      </a:accent4>
      <a:accent5>
        <a:srgbClr val="5B9BD5"/>
      </a:accent5>
      <a:accent6>
        <a:srgbClr val="B2D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ema unidad de medios 2020">
  <a:themeElements>
    <a:clrScheme name="Variantes Caraco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81"/>
      </a:accent1>
      <a:accent2>
        <a:srgbClr val="015BC5"/>
      </a:accent2>
      <a:accent3>
        <a:srgbClr val="00ACFF"/>
      </a:accent3>
      <a:accent4>
        <a:srgbClr val="B2D0FF"/>
      </a:accent4>
      <a:accent5>
        <a:srgbClr val="5B9BD5"/>
      </a:accent5>
      <a:accent6>
        <a:srgbClr val="B2D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unidad de medios 2020" id="{A0EB0021-8C2E-4F2F-B72A-5922C8465D6A}" vid="{523ED88F-8BC3-4A78-B24D-C792127761A1}"/>
    </a:ext>
  </a:extLst>
</a:theme>
</file>

<file path=ppt/theme/theme8.xml><?xml version="1.0" encoding="utf-8"?>
<a:theme xmlns:a="http://schemas.openxmlformats.org/drawingml/2006/main" name="2_tema unidad de medios 2020">
  <a:themeElements>
    <a:clrScheme name="Variantes Caraco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81"/>
      </a:accent1>
      <a:accent2>
        <a:srgbClr val="015BC5"/>
      </a:accent2>
      <a:accent3>
        <a:srgbClr val="00ACFF"/>
      </a:accent3>
      <a:accent4>
        <a:srgbClr val="B2D0FF"/>
      </a:accent4>
      <a:accent5>
        <a:srgbClr val="5B9BD5"/>
      </a:accent5>
      <a:accent6>
        <a:srgbClr val="B2D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unidad de medios 2020" id="{A0EB0021-8C2E-4F2F-B72A-5922C8465D6A}" vid="{523ED88F-8BC3-4A78-B24D-C792127761A1}"/>
    </a:ext>
  </a:extLst>
</a:theme>
</file>

<file path=ppt/theme/theme9.xml><?xml version="1.0" encoding="utf-8"?>
<a:theme xmlns:a="http://schemas.openxmlformats.org/drawingml/2006/main" name="3_tema unidad de medios 2020">
  <a:themeElements>
    <a:clrScheme name="Variantes Caraco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81"/>
      </a:accent1>
      <a:accent2>
        <a:srgbClr val="015BC5"/>
      </a:accent2>
      <a:accent3>
        <a:srgbClr val="00ACFF"/>
      </a:accent3>
      <a:accent4>
        <a:srgbClr val="B2D0FF"/>
      </a:accent4>
      <a:accent5>
        <a:srgbClr val="5B9BD5"/>
      </a:accent5>
      <a:accent6>
        <a:srgbClr val="B2D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unidad de medios 2020" id="{A0EB0021-8C2E-4F2F-B72A-5922C8465D6A}" vid="{523ED88F-8BC3-4A78-B24D-C792127761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6480</TotalTime>
  <Words>973</Words>
  <Application>Microsoft Macintosh PowerPoint</Application>
  <PresentationFormat>Panorámica</PresentationFormat>
  <Paragraphs>426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Medium</vt:lpstr>
      <vt:lpstr>tema unidad de medios 2020</vt:lpstr>
      <vt:lpstr>Tema de Office</vt:lpstr>
      <vt:lpstr>CaracolMedios</vt:lpstr>
      <vt:lpstr>1_CaracolMedios</vt:lpstr>
      <vt:lpstr>1_Diseño personalizado</vt:lpstr>
      <vt:lpstr>2_Tema de Office</vt:lpstr>
      <vt:lpstr>1_tema unidad de medios 2020</vt:lpstr>
      <vt:lpstr>2_tema unidad de medios 2020</vt:lpstr>
      <vt:lpstr>3_tema unidad de medios 2020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Mateus</dc:creator>
  <cp:lastModifiedBy>FEDEPAPA FEDEPAPA</cp:lastModifiedBy>
  <cp:revision>185</cp:revision>
  <dcterms:created xsi:type="dcterms:W3CDTF">2018-11-21T22:25:26Z</dcterms:created>
  <dcterms:modified xsi:type="dcterms:W3CDTF">2021-09-14T22:06:00Z</dcterms:modified>
</cp:coreProperties>
</file>