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rial Narrow"/>
      <p:regular r:id="rId7"/>
      <p:bold r:id="rId8"/>
      <p:italic r:id="rId9"/>
      <p:boldItalic r:id="rId10"/>
    </p:embeddedFon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i+OgBHxLzYibcye4z4BDYS5OK7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font" Target="fonts/ArialNarrow-boldItalic.fntdata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Narrow-italic.fntdata"/><Relationship Id="rId15" Type="http://customschemas.google.com/relationships/presentationmetadata" Target="meta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Narrow-regular.fntdata"/><Relationship Id="rId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jp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84350" y="-8635607"/>
            <a:ext cx="12744241" cy="11570181"/>
            <a:chOff x="-117946" y="-8669004"/>
            <a:chExt cx="12744241" cy="11769078"/>
          </a:xfrm>
        </p:grpSpPr>
        <p:sp>
          <p:nvSpPr>
            <p:cNvPr id="85" name="Google Shape;85;p1"/>
            <p:cNvSpPr/>
            <p:nvPr/>
          </p:nvSpPr>
          <p:spPr>
            <a:xfrm rot="5448416">
              <a:off x="1690589" y="-4282592"/>
              <a:ext cx="4156826" cy="7715845"/>
            </a:xfrm>
            <a:custGeom>
              <a:rect b="b" l="l" r="r" t="t"/>
              <a:pathLst>
                <a:path extrusionOk="0" h="8693358" w="5854104">
                  <a:moveTo>
                    <a:pt x="0" y="70238"/>
                  </a:moveTo>
                  <a:lnTo>
                    <a:pt x="5748748" y="0"/>
                  </a:lnTo>
                  <a:lnTo>
                    <a:pt x="5854104" y="8623120"/>
                  </a:lnTo>
                  <a:lnTo>
                    <a:pt x="105357" y="8693358"/>
                  </a:lnTo>
                  <a:lnTo>
                    <a:pt x="0" y="70238"/>
                  </a:lnTo>
                  <a:close/>
                </a:path>
              </a:pathLst>
            </a:custGeom>
            <a:blipFill rotWithShape="1">
              <a:blip r:embed="rId3">
                <a:alphaModFix amt="13000"/>
              </a:blip>
              <a:stretch>
                <a:fillRect b="-35130" l="-146" r="-40873" t="-10965"/>
              </a:stretch>
            </a:blipFill>
            <a:ln>
              <a:noFill/>
            </a:ln>
            <a:effectLst>
              <a:outerShdw blurRad="57150" rotWithShape="0" algn="bl" dir="5400000" dist="19050">
                <a:srgbClr val="000000">
                  <a:alpha val="0"/>
                </a:srgbClr>
              </a:outerShdw>
            </a:effectLst>
          </p:spPr>
        </p:sp>
        <p:sp>
          <p:nvSpPr>
            <p:cNvPr id="86" name="Google Shape;86;p1"/>
            <p:cNvSpPr/>
            <p:nvPr/>
          </p:nvSpPr>
          <p:spPr>
            <a:xfrm rot="3175768">
              <a:off x="3063781" y="-6057374"/>
              <a:ext cx="8300983" cy="7294490"/>
            </a:xfrm>
            <a:custGeom>
              <a:rect b="b" l="l" r="r" t="t"/>
              <a:pathLst>
                <a:path extrusionOk="0" h="7298094" w="8305085">
                  <a:moveTo>
                    <a:pt x="0" y="0"/>
                  </a:moveTo>
                  <a:lnTo>
                    <a:pt x="8305086" y="0"/>
                  </a:lnTo>
                  <a:lnTo>
                    <a:pt x="8305086" y="7298094"/>
                  </a:lnTo>
                  <a:lnTo>
                    <a:pt x="0" y="72980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7" name="Google Shape;87;p1"/>
            <p:cNvSpPr/>
            <p:nvPr/>
          </p:nvSpPr>
          <p:spPr>
            <a:xfrm rot="3175768">
              <a:off x="2972114" y="-6795207"/>
              <a:ext cx="8349274" cy="7336926"/>
            </a:xfrm>
            <a:custGeom>
              <a:rect b="b" l="l" r="r" t="t"/>
              <a:pathLst>
                <a:path extrusionOk="0" h="7340551" w="8353400">
                  <a:moveTo>
                    <a:pt x="0" y="0"/>
                  </a:moveTo>
                  <a:lnTo>
                    <a:pt x="8353400" y="0"/>
                  </a:lnTo>
                  <a:lnTo>
                    <a:pt x="8353400" y="7340551"/>
                  </a:lnTo>
                  <a:lnTo>
                    <a:pt x="0" y="73405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824379" y="652258"/>
              <a:ext cx="1703880" cy="886057"/>
            </a:xfrm>
            <a:custGeom>
              <a:rect b="b" l="l" r="r" t="t"/>
              <a:pathLst>
                <a:path extrusionOk="0" h="984508" w="1559616">
                  <a:moveTo>
                    <a:pt x="0" y="0"/>
                  </a:moveTo>
                  <a:lnTo>
                    <a:pt x="1559616" y="0"/>
                  </a:lnTo>
                  <a:lnTo>
                    <a:pt x="1559616" y="984508"/>
                  </a:lnTo>
                  <a:lnTo>
                    <a:pt x="0" y="984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9" name="Google Shape;89;p1"/>
          <p:cNvGrpSpPr/>
          <p:nvPr/>
        </p:nvGrpSpPr>
        <p:grpSpPr>
          <a:xfrm>
            <a:off x="-394326" y="4343192"/>
            <a:ext cx="7998151" cy="9131357"/>
            <a:chOff x="-387288" y="4310356"/>
            <a:chExt cx="7947288" cy="9131357"/>
          </a:xfrm>
        </p:grpSpPr>
        <p:sp>
          <p:nvSpPr>
            <p:cNvPr id="90" name="Google Shape;90;p1"/>
            <p:cNvSpPr/>
            <p:nvPr/>
          </p:nvSpPr>
          <p:spPr>
            <a:xfrm>
              <a:off x="0" y="4850182"/>
              <a:ext cx="7560000" cy="5841818"/>
            </a:xfrm>
            <a:custGeom>
              <a:rect b="b" l="l" r="r" t="t"/>
              <a:pathLst>
                <a:path extrusionOk="0" h="5841818" w="7560000">
                  <a:moveTo>
                    <a:pt x="0" y="0"/>
                  </a:moveTo>
                  <a:lnTo>
                    <a:pt x="7560000" y="0"/>
                  </a:lnTo>
                  <a:lnTo>
                    <a:pt x="7560000" y="5841818"/>
                  </a:lnTo>
                  <a:lnTo>
                    <a:pt x="0" y="58418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4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descr="Upscale Image" id="91" name="Google Shape;91;p1"/>
            <p:cNvSpPr/>
            <p:nvPr/>
          </p:nvSpPr>
          <p:spPr>
            <a:xfrm>
              <a:off x="1666998" y="4310356"/>
              <a:ext cx="4168558" cy="2629665"/>
            </a:xfrm>
            <a:custGeom>
              <a:rect b="b" l="l" r="r" t="t"/>
              <a:pathLst>
                <a:path extrusionOk="0" h="2629665" w="4168558">
                  <a:moveTo>
                    <a:pt x="0" y="0"/>
                  </a:moveTo>
                  <a:lnTo>
                    <a:pt x="4168558" y="0"/>
                  </a:lnTo>
                  <a:lnTo>
                    <a:pt x="4168558" y="2629665"/>
                  </a:lnTo>
                  <a:lnTo>
                    <a:pt x="0" y="26296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8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>
              <a:off x="-387288" y="8216371"/>
              <a:ext cx="7947288" cy="5225342"/>
            </a:xfrm>
            <a:custGeom>
              <a:rect b="b" l="l" r="r" t="t"/>
              <a:pathLst>
                <a:path extrusionOk="0" h="5225342" w="7947288">
                  <a:moveTo>
                    <a:pt x="0" y="0"/>
                  </a:moveTo>
                  <a:lnTo>
                    <a:pt x="7947288" y="0"/>
                  </a:lnTo>
                  <a:lnTo>
                    <a:pt x="7947288" y="5225342"/>
                  </a:lnTo>
                  <a:lnTo>
                    <a:pt x="0" y="5225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3" name="Google Shape;93;p1"/>
          <p:cNvSpPr txBox="1"/>
          <p:nvPr/>
        </p:nvSpPr>
        <p:spPr>
          <a:xfrm>
            <a:off x="1434600" y="2039175"/>
            <a:ext cx="4633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228249"/>
                </a:solidFill>
                <a:latin typeface="Arial Narrow"/>
                <a:ea typeface="Arial Narrow"/>
                <a:cs typeface="Arial Narrow"/>
                <a:sym typeface="Arial Narrow"/>
              </a:rPr>
              <a:t>POLÍTICA</a:t>
            </a:r>
            <a:r>
              <a:rPr b="1" lang="en-US" sz="2199" u="none" cap="none" strike="noStrike">
                <a:solidFill>
                  <a:srgbClr val="228249"/>
                </a:solidFill>
                <a:latin typeface="Arial Narrow"/>
                <a:ea typeface="Arial Narrow"/>
                <a:cs typeface="Arial Narrow"/>
                <a:sym typeface="Arial Narrow"/>
              </a:rPr>
              <a:t> DE CALIDAD Y OBJETIVOS</a:t>
            </a:r>
            <a:endParaRPr b="1">
              <a:solidFill>
                <a:srgbClr val="22824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32050" y="2505825"/>
            <a:ext cx="6092400" cy="77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Fondo Nacional de Fomento de la Papa (FNFP), creado mediante la Ley 1707 de 2014, orienta su gestión al recaudo, administración e inversión transparente y eficiente de los recursos provenientes de la Cuota de Fomento de la Papa, con el propósito de contribuir al desarrollo sostenible, la competitividad y la modernización tecnológica del subsector papero colombiano. El Fondo actúa bajo los principios de eficiencia, eficacia, responsabilidad, transparencia y representación democrática, garantizando que cada recurso se destine al cumplimiento de los fines establecidos por la ley.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Alta Dirección ejerce un liderazgo ético, participativo y comprometido, asegurando la coherencia entre el mandato legal del FNFP y las necesidades y expectativas de las partes interesadas: productores, gremios, entidades públicas, aliados técnicos, cooperativas, industria transformadora y ciudadanía. Con una visión preventiva e innovadora, el Fondo gestiona de manera integral los riesgos y oportunidades, fortaleciendo la planeación estratégica, la toma de decisiones informadas y el uso responsable de los recursos públicos, en consonancia con los principios de eficiencia, equidad y responsabilidad pública.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FNFP promueve una cultura institucional de mejora continua, soportada en la gestión del conocimiento, la transparencia y una gestión del cambio proactiva, que fomenta la innovación, la articulación entre actores de la cadena productiva y la sostenibilidad de sus programas. Este compromiso impulsa la efectividad del Sistema de Gestión de la Calidad, fortalece la confianza ciudadana y asegura que cada acción institucional genere valor público, desarrollo rural y bienestar para los productores y comunidades vinculadas al cultivo de la papa en Colombia.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Revisada y aprobada el día (15) de (Agosto) de 2025.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dk1"/>
                </a:solidFill>
              </a:rPr>
              <a:t>Dirección FNFP</a:t>
            </a:r>
            <a:endParaRPr b="1" i="1"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