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Poppins"/>
      <p:bold r:id="rId15"/>
      <p:boldItalic r:id="rId16"/>
    </p:embeddedFont>
    <p:embeddedFont>
      <p:font typeface="Poppins Light"/>
      <p:regular r:id="rId17"/>
      <p:bold r:id="rId18"/>
      <p:italic r:id="rId19"/>
      <p:boldItalic r:id="rId20"/>
    </p:embeddedFont>
    <p:embeddedFont>
      <p:font typeface="Bodoni"/>
      <p:regular r:id="rId21"/>
      <p:bold r:id="rId22"/>
      <p:italic r:id="rId23"/>
      <p:boldItalic r:id="rId24"/>
    </p:embeddedFont>
    <p:embeddedFont>
      <p:font typeface="Poppins SemiBol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hpq9E8ga6wpxsnACw+TDpOCUUY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Italic.fntdata"/><Relationship Id="rId22" Type="http://schemas.openxmlformats.org/officeDocument/2006/relationships/font" Target="fonts/Bodoni-bold.fntdata"/><Relationship Id="rId21" Type="http://schemas.openxmlformats.org/officeDocument/2006/relationships/font" Target="fonts/Bodoni-regular.fntdata"/><Relationship Id="rId24" Type="http://schemas.openxmlformats.org/officeDocument/2006/relationships/font" Target="fonts/Bodoni-boldItalic.fntdata"/><Relationship Id="rId23" Type="http://schemas.openxmlformats.org/officeDocument/2006/relationships/font" Target="fonts/Bodoni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oppins-bold.fntdata"/><Relationship Id="rId14" Type="http://schemas.openxmlformats.org/officeDocument/2006/relationships/slide" Target="slides/slide9.xml"/><Relationship Id="rId17" Type="http://schemas.openxmlformats.org/officeDocument/2006/relationships/font" Target="fonts/PoppinsLight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PoppinsLight-italic.fntdata"/><Relationship Id="rId18" Type="http://schemas.openxmlformats.org/officeDocument/2006/relationships/font" Target="fonts/Poppi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0F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9050" y="0"/>
            <a:ext cx="19575866" cy="12468247"/>
          </a:xfrm>
          <a:custGeom>
            <a:rect b="b" l="l" r="r" t="t"/>
            <a:pathLst>
              <a:path extrusionOk="0" h="12468247" w="19145101">
                <a:moveTo>
                  <a:pt x="0" y="0"/>
                </a:moveTo>
                <a:lnTo>
                  <a:pt x="19145101" y="0"/>
                </a:lnTo>
                <a:lnTo>
                  <a:pt x="19145101" y="12468247"/>
                </a:lnTo>
                <a:lnTo>
                  <a:pt x="0" y="12468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2047024" y="9616974"/>
            <a:ext cx="24154483" cy="1634855"/>
            <a:chOff x="8610" y="-38100"/>
            <a:chExt cx="3283242" cy="256766"/>
          </a:xfrm>
        </p:grpSpPr>
        <p:sp>
          <p:nvSpPr>
            <p:cNvPr id="86" name="Google Shape;86;p1"/>
            <p:cNvSpPr/>
            <p:nvPr/>
          </p:nvSpPr>
          <p:spPr>
            <a:xfrm>
              <a:off x="8610" y="0"/>
              <a:ext cx="3283242" cy="218666"/>
            </a:xfrm>
            <a:custGeom>
              <a:rect b="b" l="l" r="r" t="t"/>
              <a:pathLst>
                <a:path extrusionOk="0" h="218666" w="3283242">
                  <a:moveTo>
                    <a:pt x="3072443" y="0"/>
                  </a:moveTo>
                  <a:lnTo>
                    <a:pt x="7600" y="0"/>
                  </a:lnTo>
                  <a:cubicBezTo>
                    <a:pt x="4790" y="0"/>
                    <a:pt x="2246" y="1666"/>
                    <a:pt x="1123" y="4242"/>
                  </a:cubicBezTo>
                  <a:cubicBezTo>
                    <a:pt x="0" y="6819"/>
                    <a:pt x="511" y="9816"/>
                    <a:pt x="2425" y="11874"/>
                  </a:cubicBezTo>
                  <a:lnTo>
                    <a:pt x="183555" y="206792"/>
                  </a:lnTo>
                  <a:cubicBezTo>
                    <a:pt x="190592" y="214364"/>
                    <a:pt x="200463" y="218666"/>
                    <a:pt x="210800" y="218666"/>
                  </a:cubicBezTo>
                  <a:lnTo>
                    <a:pt x="3275643" y="218666"/>
                  </a:lnTo>
                  <a:cubicBezTo>
                    <a:pt x="3278454" y="218666"/>
                    <a:pt x="3280997" y="217000"/>
                    <a:pt x="3282120" y="214424"/>
                  </a:cubicBezTo>
                  <a:cubicBezTo>
                    <a:pt x="3283243" y="211848"/>
                    <a:pt x="3282732" y="208851"/>
                    <a:pt x="3280819" y="206792"/>
                  </a:cubicBezTo>
                  <a:lnTo>
                    <a:pt x="3099688" y="11874"/>
                  </a:lnTo>
                  <a:cubicBezTo>
                    <a:pt x="3092651" y="4302"/>
                    <a:pt x="3082780" y="0"/>
                    <a:pt x="3072443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01600" y="-38100"/>
              <a:ext cx="3097263" cy="256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900751" y="1433626"/>
            <a:ext cx="6907110" cy="7419748"/>
          </a:xfrm>
          <a:custGeom>
            <a:rect b="b" l="l" r="r" t="t"/>
            <a:pathLst>
              <a:path extrusionOk="0" h="7419748" w="6907110">
                <a:moveTo>
                  <a:pt x="0" y="0"/>
                </a:moveTo>
                <a:lnTo>
                  <a:pt x="6907111" y="0"/>
                </a:lnTo>
                <a:lnTo>
                  <a:pt x="6907111" y="7419748"/>
                </a:lnTo>
                <a:lnTo>
                  <a:pt x="0" y="7419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5740779" y="213916"/>
            <a:ext cx="2797623" cy="1766000"/>
          </a:xfrm>
          <a:custGeom>
            <a:rect b="b" l="l" r="r" t="t"/>
            <a:pathLst>
              <a:path extrusionOk="0" h="1766000" w="2797623">
                <a:moveTo>
                  <a:pt x="0" y="0"/>
                </a:moveTo>
                <a:lnTo>
                  <a:pt x="2797623" y="0"/>
                </a:lnTo>
                <a:lnTo>
                  <a:pt x="2797623" y="1765999"/>
                </a:lnTo>
                <a:lnTo>
                  <a:pt x="0" y="1765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8321475" y="3129600"/>
            <a:ext cx="92496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19" u="none" cap="none" strike="noStrike">
                <a:solidFill>
                  <a:srgbClr val="00BF63"/>
                </a:solidFill>
                <a:latin typeface="Bodoni"/>
                <a:ea typeface="Bodoni"/>
                <a:cs typeface="Bodoni"/>
                <a:sym typeface="Bodoni"/>
              </a:rPr>
              <a:t>Planificación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8296970" y="4572012"/>
            <a:ext cx="8878899" cy="2260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19" u="none" cap="none" strike="noStrike">
                <a:solidFill>
                  <a:srgbClr val="7ED957"/>
                </a:solidFill>
                <a:latin typeface="Bodoni"/>
                <a:ea typeface="Bodoni"/>
                <a:cs typeface="Bodoni"/>
                <a:sym typeface="Bodoni"/>
              </a:rPr>
              <a:t>Estratégica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8615270" y="6999564"/>
            <a:ext cx="7125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357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rPr>
              <a:t>FONDO NACIONAL DE FOMENTO DE LA PAPA </a:t>
            </a:r>
            <a:endParaRPr b="0" i="1" sz="3357" u="none" cap="none" strike="noStrike">
              <a:solidFill>
                <a:srgbClr val="FFFFFF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357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rPr>
              <a:t>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E3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5836710" y="1164493"/>
            <a:ext cx="774468" cy="788864"/>
          </a:xfrm>
          <a:custGeom>
            <a:rect b="b" l="l" r="r" t="t"/>
            <a:pathLst>
              <a:path extrusionOk="0" h="788864" w="774468">
                <a:moveTo>
                  <a:pt x="0" y="0"/>
                </a:moveTo>
                <a:lnTo>
                  <a:pt x="774468" y="0"/>
                </a:lnTo>
                <a:lnTo>
                  <a:pt x="774468" y="788864"/>
                </a:lnTo>
                <a:lnTo>
                  <a:pt x="0" y="788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27107" t="-223561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>
            <a:off x="452870" y="3000773"/>
            <a:ext cx="6989394" cy="5591515"/>
          </a:xfrm>
          <a:custGeom>
            <a:rect b="b" l="l" r="r" t="t"/>
            <a:pathLst>
              <a:path extrusionOk="0" h="5591515" w="6989394">
                <a:moveTo>
                  <a:pt x="0" y="0"/>
                </a:moveTo>
                <a:lnTo>
                  <a:pt x="6989394" y="0"/>
                </a:lnTo>
                <a:lnTo>
                  <a:pt x="6989394" y="5591515"/>
                </a:lnTo>
                <a:lnTo>
                  <a:pt x="0" y="5591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 txBox="1"/>
          <p:nvPr/>
        </p:nvSpPr>
        <p:spPr>
          <a:xfrm>
            <a:off x="7826962" y="3068280"/>
            <a:ext cx="9432338" cy="889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69" u="none" cap="none" strike="noStrike">
                <a:solidFill>
                  <a:srgbClr val="7ED957"/>
                </a:solidFill>
                <a:latin typeface="Poppins"/>
                <a:ea typeface="Poppins"/>
                <a:cs typeface="Poppins"/>
                <a:sym typeface="Poppins"/>
              </a:rPr>
              <a:t>Plan Nacional de Desarrollo 2022-2026: “Colombia, Potencia Mundial de la Vida”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7826962" y="4803621"/>
            <a:ext cx="9325476" cy="2157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3737" lvl="1" marL="527476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43"/>
              <a:buFont typeface="Arial"/>
              <a:buChar char="•"/>
            </a:pPr>
            <a:r>
              <a:rPr b="1" i="0" lang="en-US" sz="244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Seguridad y soberanía alimentaria.</a:t>
            </a:r>
            <a:endParaRPr/>
          </a:p>
          <a:p>
            <a:pPr indent="-263737" lvl="1" marL="527476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43"/>
              <a:buFont typeface="Arial"/>
              <a:buChar char="•"/>
            </a:pPr>
            <a:r>
              <a:rPr b="1" i="0" lang="en-US" sz="244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Mayor productividad agropecuaria.</a:t>
            </a:r>
            <a:endParaRPr/>
          </a:p>
          <a:p>
            <a:pPr indent="-263737" lvl="1" marL="527476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43"/>
              <a:buFont typeface="Arial"/>
              <a:buChar char="•"/>
            </a:pPr>
            <a:r>
              <a:rPr b="1" i="0" lang="en-US" sz="244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Mejor rentabilidad del productor.</a:t>
            </a:r>
            <a:endParaRPr/>
          </a:p>
          <a:p>
            <a:pPr indent="-263737" lvl="1" marL="527476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43"/>
              <a:buFont typeface="Arial"/>
              <a:buChar char="•"/>
            </a:pPr>
            <a:r>
              <a:rPr b="1" i="0" lang="en-US" sz="244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Logística y comercialización.</a:t>
            </a:r>
            <a:endParaRPr/>
          </a:p>
          <a:p>
            <a:pPr indent="-263737" lvl="1" marL="527476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43"/>
              <a:buFont typeface="Arial"/>
              <a:buChar char="•"/>
            </a:pPr>
            <a:r>
              <a:rPr b="1" i="0" lang="en-US" sz="244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Apoyo integral al productor.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7826962" y="1038225"/>
            <a:ext cx="9586859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NUESTRO PROPÓSITO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7766114" y="1949848"/>
            <a:ext cx="9386325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BF63"/>
                </a:solidFill>
                <a:latin typeface="Poppins"/>
                <a:ea typeface="Poppins"/>
                <a:cs typeface="Poppins"/>
                <a:sym typeface="Poppins"/>
              </a:rPr>
              <a:t>PND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14011" y="1038225"/>
            <a:ext cx="4485914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BF63"/>
                </a:solidFill>
                <a:latin typeface="Poppins"/>
                <a:ea typeface="Poppins"/>
                <a:cs typeface="Poppins"/>
                <a:sym typeface="Poppins"/>
              </a:rPr>
              <a:t>FNFP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"/>
          <p:cNvGrpSpPr/>
          <p:nvPr/>
        </p:nvGrpSpPr>
        <p:grpSpPr>
          <a:xfrm>
            <a:off x="-1827143" y="4375961"/>
            <a:ext cx="13307566" cy="12928603"/>
            <a:chOff x="0" y="0"/>
            <a:chExt cx="812800" cy="789654"/>
          </a:xfrm>
        </p:grpSpPr>
        <p:sp>
          <p:nvSpPr>
            <p:cNvPr id="109" name="Google Shape;109;p3"/>
            <p:cNvSpPr/>
            <p:nvPr/>
          </p:nvSpPr>
          <p:spPr>
            <a:xfrm>
              <a:off x="0" y="0"/>
              <a:ext cx="812800" cy="789654"/>
            </a:xfrm>
            <a:custGeom>
              <a:rect b="b" l="l" r="r" t="t"/>
              <a:pathLst>
                <a:path extrusionOk="0" h="789654" w="812800">
                  <a:moveTo>
                    <a:pt x="406400" y="0"/>
                  </a:moveTo>
                  <a:cubicBezTo>
                    <a:pt x="181951" y="0"/>
                    <a:pt x="0" y="176770"/>
                    <a:pt x="0" y="394827"/>
                  </a:cubicBezTo>
                  <a:cubicBezTo>
                    <a:pt x="0" y="612884"/>
                    <a:pt x="181951" y="789654"/>
                    <a:pt x="406400" y="789654"/>
                  </a:cubicBezTo>
                  <a:cubicBezTo>
                    <a:pt x="630849" y="789654"/>
                    <a:pt x="812800" y="612884"/>
                    <a:pt x="812800" y="394827"/>
                  </a:cubicBezTo>
                  <a:cubicBezTo>
                    <a:pt x="812800" y="1767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76200" y="16880"/>
              <a:ext cx="660400" cy="69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7194812" y="-5836536"/>
            <a:ext cx="12424497" cy="12424497"/>
            <a:chOff x="0" y="0"/>
            <a:chExt cx="812800" cy="812800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3"/>
          <p:cNvSpPr/>
          <p:nvPr/>
        </p:nvSpPr>
        <p:spPr>
          <a:xfrm>
            <a:off x="11763819" y="4235256"/>
            <a:ext cx="4258227" cy="6051744"/>
          </a:xfrm>
          <a:custGeom>
            <a:rect b="b" l="l" r="r" t="t"/>
            <a:pathLst>
              <a:path extrusionOk="0" h="6051744" w="4258227">
                <a:moveTo>
                  <a:pt x="0" y="0"/>
                </a:moveTo>
                <a:lnTo>
                  <a:pt x="4258227" y="0"/>
                </a:lnTo>
                <a:lnTo>
                  <a:pt x="4258227" y="6051744"/>
                </a:lnTo>
                <a:lnTo>
                  <a:pt x="0" y="6051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3"/>
          <p:cNvSpPr txBox="1"/>
          <p:nvPr/>
        </p:nvSpPr>
        <p:spPr>
          <a:xfrm>
            <a:off x="359772" y="347138"/>
            <a:ext cx="7450074" cy="3838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4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PROPOSITO &amp; MISIÓN FNFP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0592454" y="1009650"/>
            <a:ext cx="5629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84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Ley </a:t>
            </a:r>
            <a:r>
              <a:rPr b="1" lang="en-US" sz="4084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1707 </a:t>
            </a:r>
            <a:r>
              <a:rPr b="1" i="0" lang="en-US" sz="4084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b="1" lang="en-US" sz="4084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2014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952033" y="4909366"/>
            <a:ext cx="5629213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0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Propósitos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9266424" y="1854134"/>
            <a:ext cx="8281273" cy="1571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43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(creación del fondo y cuota parafiscal) y su misión es ser el instrumento del Estado y los productores para garantizar el desarrollo sostenible y competitivo de la papa en Colombia.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303250" y="5788500"/>
            <a:ext cx="89631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3425" lvl="1" marL="464952" marR="0" rtl="0" algn="just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53"/>
              <a:buFont typeface="Arial"/>
              <a:buChar char="•"/>
            </a:pPr>
            <a:r>
              <a:rPr b="0" i="0" lang="en-US" sz="1853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Fomentar la producción, comercialización, industrialización       y   consumo de la papa en Colombia.</a:t>
            </a:r>
            <a:endParaRPr sz="1100"/>
          </a:p>
          <a:p>
            <a:pPr indent="-213425" lvl="1" marL="464952" marR="0" rtl="0" algn="just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53"/>
              <a:buFont typeface="Arial"/>
              <a:buChar char="•"/>
            </a:pPr>
            <a:r>
              <a:rPr b="0" i="0" lang="en-US" sz="1853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Promover la investigación, transferencia de tecnología y asistencia técnica a los productores.</a:t>
            </a:r>
            <a:endParaRPr sz="1100"/>
          </a:p>
          <a:p>
            <a:pPr indent="-213425" lvl="1" marL="464952" marR="0" rtl="0" algn="just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53"/>
              <a:buFont typeface="Arial"/>
              <a:buChar char="•"/>
            </a:pPr>
            <a:r>
              <a:rPr b="0" i="0" lang="en-US" sz="1853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Apoyar la organización y asociatividad de los paperos.</a:t>
            </a:r>
            <a:endParaRPr sz="1100"/>
          </a:p>
          <a:p>
            <a:pPr indent="-213425" lvl="1" marL="464952" marR="0" rtl="0" algn="just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53"/>
              <a:buFont typeface="Arial"/>
              <a:buChar char="•"/>
            </a:pPr>
            <a:r>
              <a:rPr b="0" i="0" lang="en-US" sz="1853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Programas financieros de mercadeo, promoción y apertura de mercados .</a:t>
            </a:r>
            <a:endParaRPr sz="1100"/>
          </a:p>
          <a:p>
            <a:pPr indent="-213425" lvl="1" marL="464952" marR="0" rtl="0" algn="just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53"/>
              <a:buFont typeface="Arial"/>
              <a:buChar char="•"/>
            </a:pPr>
            <a:r>
              <a:rPr b="0" i="0" lang="en-US" sz="1853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Contribuir a la estabilidad de precios ya la rentabilidad de los productores .</a:t>
            </a:r>
            <a:endParaRPr sz="1100"/>
          </a:p>
          <a:p>
            <a:pPr indent="-213425" lvl="1" marL="464952" marR="0" rtl="0" algn="just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53"/>
              <a:buFont typeface="Arial"/>
              <a:buChar char="•"/>
            </a:pPr>
            <a:r>
              <a:rPr b="0" i="0" lang="en-US" sz="1853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Asegurar la sostenibilidad del cultivo y el fortalecimiento de la cadena productiva de la papa.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3453739" y="2409575"/>
            <a:ext cx="12382500" cy="9886771"/>
            <a:chOff x="0" y="-57150"/>
            <a:chExt cx="3261235" cy="2603923"/>
          </a:xfrm>
        </p:grpSpPr>
        <p:sp>
          <p:nvSpPr>
            <p:cNvPr id="125" name="Google Shape;125;p4"/>
            <p:cNvSpPr/>
            <p:nvPr/>
          </p:nvSpPr>
          <p:spPr>
            <a:xfrm>
              <a:off x="0" y="0"/>
              <a:ext cx="3261235" cy="2546773"/>
            </a:xfrm>
            <a:custGeom>
              <a:rect b="b" l="l" r="r" t="t"/>
              <a:pathLst>
                <a:path extrusionOk="0" h="2546773" w="3261235">
                  <a:moveTo>
                    <a:pt x="60022" y="0"/>
                  </a:moveTo>
                  <a:lnTo>
                    <a:pt x="3201213" y="0"/>
                  </a:lnTo>
                  <a:cubicBezTo>
                    <a:pt x="3217131" y="0"/>
                    <a:pt x="3232398" y="6324"/>
                    <a:pt x="3243655" y="17580"/>
                  </a:cubicBezTo>
                  <a:cubicBezTo>
                    <a:pt x="3254911" y="28836"/>
                    <a:pt x="3261235" y="44103"/>
                    <a:pt x="3261235" y="60022"/>
                  </a:cubicBezTo>
                  <a:lnTo>
                    <a:pt x="3261235" y="2486751"/>
                  </a:lnTo>
                  <a:cubicBezTo>
                    <a:pt x="3261235" y="2519901"/>
                    <a:pt x="3234362" y="2546773"/>
                    <a:pt x="3201213" y="2546773"/>
                  </a:cubicBezTo>
                  <a:lnTo>
                    <a:pt x="60022" y="2546773"/>
                  </a:lnTo>
                  <a:cubicBezTo>
                    <a:pt x="26873" y="2546773"/>
                    <a:pt x="0" y="2519901"/>
                    <a:pt x="0" y="2486751"/>
                  </a:cubicBezTo>
                  <a:lnTo>
                    <a:pt x="0" y="60022"/>
                  </a:lnTo>
                  <a:cubicBezTo>
                    <a:pt x="0" y="26873"/>
                    <a:pt x="26873" y="0"/>
                    <a:pt x="60022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0" y="-57150"/>
              <a:ext cx="3261235" cy="2603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882932" y="3148271"/>
            <a:ext cx="1835529" cy="1835529"/>
            <a:chOff x="0" y="0"/>
            <a:chExt cx="812800" cy="812800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Google Shape;130;p4"/>
          <p:cNvCxnSpPr/>
          <p:nvPr/>
        </p:nvCxnSpPr>
        <p:spPr>
          <a:xfrm>
            <a:off x="1800697" y="4983800"/>
            <a:ext cx="0" cy="2683792"/>
          </a:xfrm>
          <a:prstGeom prst="straightConnector1">
            <a:avLst/>
          </a:prstGeom>
          <a:noFill/>
          <a:ln cap="flat" cmpd="sng" w="95250">
            <a:solidFill>
              <a:srgbClr val="FFC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1" name="Google Shape;131;p4"/>
          <p:cNvGrpSpPr/>
          <p:nvPr/>
        </p:nvGrpSpPr>
        <p:grpSpPr>
          <a:xfrm>
            <a:off x="628134" y="5407647"/>
            <a:ext cx="1835529" cy="1835529"/>
            <a:chOff x="0" y="0"/>
            <a:chExt cx="812800" cy="812800"/>
          </a:xfrm>
        </p:grpSpPr>
        <p:sp>
          <p:nvSpPr>
            <p:cNvPr id="132" name="Google Shape;13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882932" y="7667592"/>
            <a:ext cx="1835529" cy="1835529"/>
            <a:chOff x="0" y="0"/>
            <a:chExt cx="812800" cy="812800"/>
          </a:xfrm>
        </p:grpSpPr>
        <p:sp>
          <p:nvSpPr>
            <p:cNvPr id="135" name="Google Shape;13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4"/>
          <p:cNvSpPr/>
          <p:nvPr/>
        </p:nvSpPr>
        <p:spPr>
          <a:xfrm>
            <a:off x="1217242" y="3541618"/>
            <a:ext cx="1048836" cy="1048836"/>
          </a:xfrm>
          <a:custGeom>
            <a:rect b="b" l="l" r="r" t="t"/>
            <a:pathLst>
              <a:path extrusionOk="0" h="1048836" w="1048836">
                <a:moveTo>
                  <a:pt x="0" y="0"/>
                </a:moveTo>
                <a:lnTo>
                  <a:pt x="1048836" y="0"/>
                </a:lnTo>
                <a:lnTo>
                  <a:pt x="1048836" y="1048835"/>
                </a:lnTo>
                <a:lnTo>
                  <a:pt x="0" y="1048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4"/>
          <p:cNvSpPr/>
          <p:nvPr/>
        </p:nvSpPr>
        <p:spPr>
          <a:xfrm>
            <a:off x="998339" y="5710176"/>
            <a:ext cx="1095119" cy="1230471"/>
          </a:xfrm>
          <a:custGeom>
            <a:rect b="b" l="l" r="r" t="t"/>
            <a:pathLst>
              <a:path extrusionOk="0" h="1230471" w="1095119">
                <a:moveTo>
                  <a:pt x="0" y="0"/>
                </a:moveTo>
                <a:lnTo>
                  <a:pt x="1095118" y="0"/>
                </a:lnTo>
                <a:lnTo>
                  <a:pt x="1095118" y="1230471"/>
                </a:lnTo>
                <a:lnTo>
                  <a:pt x="0" y="1230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4"/>
          <p:cNvSpPr/>
          <p:nvPr/>
        </p:nvSpPr>
        <p:spPr>
          <a:xfrm>
            <a:off x="1131517" y="8058117"/>
            <a:ext cx="1287913" cy="1054479"/>
          </a:xfrm>
          <a:custGeom>
            <a:rect b="b" l="l" r="r" t="t"/>
            <a:pathLst>
              <a:path extrusionOk="0" h="1054479" w="1287913">
                <a:moveTo>
                  <a:pt x="0" y="0"/>
                </a:moveTo>
                <a:lnTo>
                  <a:pt x="1287913" y="0"/>
                </a:lnTo>
                <a:lnTo>
                  <a:pt x="1287913" y="1054479"/>
                </a:lnTo>
                <a:lnTo>
                  <a:pt x="0" y="1054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4"/>
          <p:cNvSpPr/>
          <p:nvPr/>
        </p:nvSpPr>
        <p:spPr>
          <a:xfrm>
            <a:off x="8603123" y="3296280"/>
            <a:ext cx="9684877" cy="6990720"/>
          </a:xfrm>
          <a:custGeom>
            <a:rect b="b" l="l" r="r" t="t"/>
            <a:pathLst>
              <a:path extrusionOk="0" h="6990720" w="9684877">
                <a:moveTo>
                  <a:pt x="0" y="0"/>
                </a:moveTo>
                <a:lnTo>
                  <a:pt x="9684877" y="0"/>
                </a:lnTo>
                <a:lnTo>
                  <a:pt x="9684877" y="6990720"/>
                </a:lnTo>
                <a:lnTo>
                  <a:pt x="0" y="6990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4"/>
          <p:cNvSpPr txBox="1"/>
          <p:nvPr/>
        </p:nvSpPr>
        <p:spPr>
          <a:xfrm>
            <a:off x="1028700" y="497489"/>
            <a:ext cx="7774918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ASPECTOS FINANCIEROS PARA LA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028700" y="1034938"/>
            <a:ext cx="9243060" cy="1048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25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TOMA DE DECISIONES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3191471" y="3053021"/>
            <a:ext cx="5160475" cy="37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2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Situación actual :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3349325" y="5353394"/>
            <a:ext cx="5031197" cy="3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2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Necesidades :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3191471" y="7572342"/>
            <a:ext cx="4408205" cy="3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2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Algunos indicadores clave: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3191471" y="3525470"/>
            <a:ext cx="5031197" cy="1154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Activos disponibles, </a:t>
            </a:r>
            <a:endParaRPr/>
          </a:p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Ingresos por cuota de fomento, </a:t>
            </a:r>
            <a:endParaRPr/>
          </a:p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Gastos principales.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3122875" y="5768095"/>
            <a:ext cx="5031197" cy="1154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Liquidez mínima. </a:t>
            </a:r>
            <a:endParaRPr/>
          </a:p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Proyección de inversión. </a:t>
            </a:r>
            <a:endParaRPr/>
          </a:p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Capacidad de financiación.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3145194" y="8044791"/>
            <a:ext cx="5031197" cy="1916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Liquidez corriente.</a:t>
            </a:r>
            <a:endParaRPr/>
          </a:p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Margen operativo (adaptado).</a:t>
            </a:r>
            <a:endParaRPr/>
          </a:p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Nivel de inversión en proyectos vs. ingresos.</a:t>
            </a:r>
            <a:endParaRPr/>
          </a:p>
          <a:p>
            <a:pPr indent="-233885" lvl="1" marL="467771" marR="0" rtl="0" algn="just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166"/>
              <a:buFont typeface="Arial"/>
              <a:buChar char="•"/>
            </a:pPr>
            <a:r>
              <a:rPr b="0" i="0" lang="en-US" sz="2166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Ejecución presupuestal (%).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15697656" y="-112072"/>
            <a:ext cx="1778130" cy="1749249"/>
          </a:xfrm>
          <a:custGeom>
            <a:rect b="b" l="l" r="r" t="t"/>
            <a:pathLst>
              <a:path extrusionOk="0" h="1749249" w="1778130">
                <a:moveTo>
                  <a:pt x="0" y="0"/>
                </a:moveTo>
                <a:lnTo>
                  <a:pt x="1778130" y="0"/>
                </a:lnTo>
                <a:lnTo>
                  <a:pt x="1778130" y="1749249"/>
                </a:lnTo>
                <a:lnTo>
                  <a:pt x="0" y="1749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222123" t="-229913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9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5"/>
          <p:cNvGrpSpPr/>
          <p:nvPr/>
        </p:nvGrpSpPr>
        <p:grpSpPr>
          <a:xfrm>
            <a:off x="759594" y="5801424"/>
            <a:ext cx="5509217" cy="3456876"/>
            <a:chOff x="0" y="-57150"/>
            <a:chExt cx="1450987" cy="910453"/>
          </a:xfrm>
        </p:grpSpPr>
        <p:sp>
          <p:nvSpPr>
            <p:cNvPr id="155" name="Google Shape;155;p5"/>
            <p:cNvSpPr/>
            <p:nvPr/>
          </p:nvSpPr>
          <p:spPr>
            <a:xfrm>
              <a:off x="0" y="0"/>
              <a:ext cx="1450987" cy="853303"/>
            </a:xfrm>
            <a:custGeom>
              <a:rect b="b" l="l" r="r" t="t"/>
              <a:pathLst>
                <a:path extrusionOk="0" h="853303" w="1450987">
                  <a:moveTo>
                    <a:pt x="51995" y="0"/>
                  </a:moveTo>
                  <a:lnTo>
                    <a:pt x="1398992" y="0"/>
                  </a:lnTo>
                  <a:cubicBezTo>
                    <a:pt x="1427708" y="0"/>
                    <a:pt x="1450987" y="23279"/>
                    <a:pt x="1450987" y="51995"/>
                  </a:cubicBezTo>
                  <a:lnTo>
                    <a:pt x="1450987" y="801308"/>
                  </a:lnTo>
                  <a:cubicBezTo>
                    <a:pt x="1450987" y="815098"/>
                    <a:pt x="1445509" y="828323"/>
                    <a:pt x="1435758" y="838074"/>
                  </a:cubicBezTo>
                  <a:cubicBezTo>
                    <a:pt x="1426007" y="847825"/>
                    <a:pt x="1412782" y="853303"/>
                    <a:pt x="1398992" y="853303"/>
                  </a:cubicBezTo>
                  <a:lnTo>
                    <a:pt x="51995" y="853303"/>
                  </a:lnTo>
                  <a:cubicBezTo>
                    <a:pt x="38205" y="853303"/>
                    <a:pt x="24980" y="847825"/>
                    <a:pt x="15229" y="838074"/>
                  </a:cubicBezTo>
                  <a:cubicBezTo>
                    <a:pt x="5478" y="828323"/>
                    <a:pt x="0" y="815098"/>
                    <a:pt x="0" y="801308"/>
                  </a:cubicBezTo>
                  <a:lnTo>
                    <a:pt x="0" y="51995"/>
                  </a:lnTo>
                  <a:cubicBezTo>
                    <a:pt x="0" y="38205"/>
                    <a:pt x="5478" y="24980"/>
                    <a:pt x="15229" y="15229"/>
                  </a:cubicBezTo>
                  <a:cubicBezTo>
                    <a:pt x="24980" y="5478"/>
                    <a:pt x="38205" y="0"/>
                    <a:pt x="51995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0" y="-57150"/>
              <a:ext cx="1450987" cy="910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5"/>
          <p:cNvGrpSpPr/>
          <p:nvPr/>
        </p:nvGrpSpPr>
        <p:grpSpPr>
          <a:xfrm>
            <a:off x="6487569" y="5801424"/>
            <a:ext cx="5435710" cy="3456876"/>
            <a:chOff x="0" y="-57150"/>
            <a:chExt cx="1431627" cy="910453"/>
          </a:xfrm>
        </p:grpSpPr>
        <p:sp>
          <p:nvSpPr>
            <p:cNvPr id="158" name="Google Shape;158;p5"/>
            <p:cNvSpPr/>
            <p:nvPr/>
          </p:nvSpPr>
          <p:spPr>
            <a:xfrm>
              <a:off x="0" y="0"/>
              <a:ext cx="1431627" cy="853303"/>
            </a:xfrm>
            <a:custGeom>
              <a:rect b="b" l="l" r="r" t="t"/>
              <a:pathLst>
                <a:path extrusionOk="0" h="853303" w="1431627">
                  <a:moveTo>
                    <a:pt x="52698" y="0"/>
                  </a:moveTo>
                  <a:lnTo>
                    <a:pt x="1378929" y="0"/>
                  </a:lnTo>
                  <a:cubicBezTo>
                    <a:pt x="1392906" y="0"/>
                    <a:pt x="1406310" y="5552"/>
                    <a:pt x="1416192" y="15435"/>
                  </a:cubicBezTo>
                  <a:cubicBezTo>
                    <a:pt x="1426075" y="25318"/>
                    <a:pt x="1431627" y="38722"/>
                    <a:pt x="1431627" y="52698"/>
                  </a:cubicBezTo>
                  <a:lnTo>
                    <a:pt x="1431627" y="800605"/>
                  </a:lnTo>
                  <a:cubicBezTo>
                    <a:pt x="1431627" y="814581"/>
                    <a:pt x="1426075" y="827986"/>
                    <a:pt x="1416192" y="837868"/>
                  </a:cubicBezTo>
                  <a:cubicBezTo>
                    <a:pt x="1406310" y="847751"/>
                    <a:pt x="1392906" y="853303"/>
                    <a:pt x="1378929" y="853303"/>
                  </a:cubicBezTo>
                  <a:lnTo>
                    <a:pt x="52698" y="853303"/>
                  </a:lnTo>
                  <a:cubicBezTo>
                    <a:pt x="38722" y="853303"/>
                    <a:pt x="25318" y="847751"/>
                    <a:pt x="15435" y="837868"/>
                  </a:cubicBezTo>
                  <a:cubicBezTo>
                    <a:pt x="5552" y="827986"/>
                    <a:pt x="0" y="814581"/>
                    <a:pt x="0" y="800605"/>
                  </a:cubicBezTo>
                  <a:lnTo>
                    <a:pt x="0" y="52698"/>
                  </a:lnTo>
                  <a:cubicBezTo>
                    <a:pt x="0" y="38722"/>
                    <a:pt x="5552" y="25318"/>
                    <a:pt x="15435" y="15435"/>
                  </a:cubicBezTo>
                  <a:cubicBezTo>
                    <a:pt x="25318" y="5552"/>
                    <a:pt x="38722" y="0"/>
                    <a:pt x="52698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0" y="-57150"/>
              <a:ext cx="1431627" cy="910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5"/>
          <p:cNvGrpSpPr/>
          <p:nvPr/>
        </p:nvGrpSpPr>
        <p:grpSpPr>
          <a:xfrm>
            <a:off x="12142354" y="5801424"/>
            <a:ext cx="5376283" cy="3456876"/>
            <a:chOff x="0" y="-57150"/>
            <a:chExt cx="1415976" cy="910453"/>
          </a:xfrm>
        </p:grpSpPr>
        <p:sp>
          <p:nvSpPr>
            <p:cNvPr id="161" name="Google Shape;161;p5"/>
            <p:cNvSpPr/>
            <p:nvPr/>
          </p:nvSpPr>
          <p:spPr>
            <a:xfrm>
              <a:off x="0" y="0"/>
              <a:ext cx="1415976" cy="853303"/>
            </a:xfrm>
            <a:custGeom>
              <a:rect b="b" l="l" r="r" t="t"/>
              <a:pathLst>
                <a:path extrusionOk="0" h="853303" w="1415976">
                  <a:moveTo>
                    <a:pt x="53280" y="0"/>
                  </a:moveTo>
                  <a:lnTo>
                    <a:pt x="1362695" y="0"/>
                  </a:lnTo>
                  <a:cubicBezTo>
                    <a:pt x="1392121" y="0"/>
                    <a:pt x="1415976" y="23854"/>
                    <a:pt x="1415976" y="53280"/>
                  </a:cubicBezTo>
                  <a:lnTo>
                    <a:pt x="1415976" y="800023"/>
                  </a:lnTo>
                  <a:cubicBezTo>
                    <a:pt x="1415976" y="814154"/>
                    <a:pt x="1410362" y="827706"/>
                    <a:pt x="1400370" y="837698"/>
                  </a:cubicBezTo>
                  <a:cubicBezTo>
                    <a:pt x="1390378" y="847690"/>
                    <a:pt x="1376826" y="853303"/>
                    <a:pt x="1362695" y="853303"/>
                  </a:cubicBezTo>
                  <a:lnTo>
                    <a:pt x="53280" y="853303"/>
                  </a:lnTo>
                  <a:cubicBezTo>
                    <a:pt x="39150" y="853303"/>
                    <a:pt x="25598" y="847690"/>
                    <a:pt x="15605" y="837698"/>
                  </a:cubicBezTo>
                  <a:cubicBezTo>
                    <a:pt x="5613" y="827706"/>
                    <a:pt x="0" y="814154"/>
                    <a:pt x="0" y="800023"/>
                  </a:cubicBezTo>
                  <a:lnTo>
                    <a:pt x="0" y="53280"/>
                  </a:lnTo>
                  <a:cubicBezTo>
                    <a:pt x="0" y="39150"/>
                    <a:pt x="5613" y="25598"/>
                    <a:pt x="15605" y="15605"/>
                  </a:cubicBezTo>
                  <a:cubicBezTo>
                    <a:pt x="25598" y="5613"/>
                    <a:pt x="39150" y="0"/>
                    <a:pt x="53280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0" y="-57150"/>
              <a:ext cx="1415976" cy="910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5"/>
          <p:cNvSpPr/>
          <p:nvPr/>
        </p:nvSpPr>
        <p:spPr>
          <a:xfrm>
            <a:off x="16961327" y="9622234"/>
            <a:ext cx="2039523" cy="1215232"/>
          </a:xfrm>
          <a:custGeom>
            <a:rect b="b" l="l" r="r" t="t"/>
            <a:pathLst>
              <a:path extrusionOk="0" h="1215232" w="2039523">
                <a:moveTo>
                  <a:pt x="0" y="0"/>
                </a:moveTo>
                <a:lnTo>
                  <a:pt x="2039523" y="0"/>
                </a:lnTo>
                <a:lnTo>
                  <a:pt x="2039523" y="1215232"/>
                </a:lnTo>
                <a:lnTo>
                  <a:pt x="0" y="1215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97203" t="-233466"/>
            </a:stretch>
          </a:blip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1752698" y="3510085"/>
            <a:ext cx="3466284" cy="2508329"/>
          </a:xfrm>
          <a:custGeom>
            <a:rect b="b" l="l" r="r" t="t"/>
            <a:pathLst>
              <a:path extrusionOk="0" h="2508329" w="3466284">
                <a:moveTo>
                  <a:pt x="0" y="0"/>
                </a:moveTo>
                <a:lnTo>
                  <a:pt x="3466285" y="0"/>
                </a:lnTo>
                <a:lnTo>
                  <a:pt x="3466285" y="2508330"/>
                </a:lnTo>
                <a:lnTo>
                  <a:pt x="0" y="2508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>
            <a:off x="7239964" y="3544809"/>
            <a:ext cx="3889469" cy="2616552"/>
          </a:xfrm>
          <a:custGeom>
            <a:rect b="b" l="l" r="r" t="t"/>
            <a:pathLst>
              <a:path extrusionOk="0" h="2616552" w="3889469">
                <a:moveTo>
                  <a:pt x="0" y="0"/>
                </a:moveTo>
                <a:lnTo>
                  <a:pt x="3889469" y="0"/>
                </a:lnTo>
                <a:lnTo>
                  <a:pt x="3889469" y="2616552"/>
                </a:lnTo>
                <a:lnTo>
                  <a:pt x="0" y="2616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>
            <a:off x="12913757" y="3374052"/>
            <a:ext cx="3785193" cy="2780396"/>
          </a:xfrm>
          <a:custGeom>
            <a:rect b="b" l="l" r="r" t="t"/>
            <a:pathLst>
              <a:path extrusionOk="0" h="2780396" w="3785193">
                <a:moveTo>
                  <a:pt x="0" y="0"/>
                </a:moveTo>
                <a:lnTo>
                  <a:pt x="3785193" y="0"/>
                </a:lnTo>
                <a:lnTo>
                  <a:pt x="3785193" y="2780396"/>
                </a:lnTo>
                <a:lnTo>
                  <a:pt x="0" y="2780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5"/>
          <p:cNvSpPr txBox="1"/>
          <p:nvPr/>
        </p:nvSpPr>
        <p:spPr>
          <a:xfrm>
            <a:off x="11600931" y="807884"/>
            <a:ext cx="6691053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00BF63"/>
                </a:solidFill>
                <a:latin typeface="Poppins"/>
                <a:ea typeface="Poppins"/>
                <a:cs typeface="Poppins"/>
                <a:sym typeface="Poppins"/>
              </a:rPr>
              <a:t>BENEFICIARIOS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11606472" y="1681188"/>
            <a:ext cx="6691053" cy="104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00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Y APORTANTES   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1326673" y="1112161"/>
            <a:ext cx="96069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43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¿Qué se espera lograr con productores, asociaciones y beneficiarios?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759594" y="6185577"/>
            <a:ext cx="5509217" cy="4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1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Asociaciones y organizaciones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6637888" y="6213390"/>
            <a:ext cx="5190854" cy="4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1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 Consumidores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13230431" y="6144923"/>
            <a:ext cx="3200129" cy="4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1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Productores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1016050" y="6615175"/>
            <a:ext cx="4899600" cy="25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Fortalecer la asociatividad y la capacidad de negociación colectiva. </a:t>
            </a:r>
            <a:endParaRPr/>
          </a:p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Impulsar proyectos de transformación y valor agregado .</a:t>
            </a:r>
            <a:endParaRPr/>
          </a:p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Mejorar el acceso a mercados nacionales e internacionales .</a:t>
            </a:r>
            <a:endParaRPr/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9" u="none" cap="none" strike="noStrike">
              <a:solidFill>
                <a:srgbClr val="F6F6E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6805325" y="6643750"/>
            <a:ext cx="4497600" cy="25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Garantizar el abastecimiento estable y seguro de papa.</a:t>
            </a:r>
            <a:endParaRPr/>
          </a:p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Contribuir a la seguridad y soberanía alimentaria nacional .</a:t>
            </a:r>
            <a:endParaRPr/>
          </a:p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Generar confianza en la trazabilidad y sostenibilidad del producto.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12333450" y="6240600"/>
            <a:ext cx="4899600" cy="3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5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Mejorar el acceso a crédito, asistencia técnica y aseguramiento agropecuario.</a:t>
            </a:r>
            <a:endParaRPr/>
          </a:p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Asegurar precios más justos y reducción de la intermediación.</a:t>
            </a:r>
            <a:endParaRPr/>
          </a:p>
          <a:p>
            <a:pPr indent="-203021" lvl="1" marL="406042" marR="0" rtl="0" algn="just">
              <a:lnSpc>
                <a:spcPct val="130069"/>
              </a:lnSpc>
              <a:spcBef>
                <a:spcPts val="0"/>
              </a:spcBef>
              <a:spcAft>
                <a:spcPts val="0"/>
              </a:spcAft>
              <a:buClr>
                <a:srgbClr val="F6F6E9"/>
              </a:buClr>
              <a:buSzPts val="1879"/>
              <a:buFont typeface="Arial"/>
              <a:buChar char="•"/>
            </a:pPr>
            <a:r>
              <a:rPr b="0" i="0" lang="en-US" sz="1879" u="none" cap="none" strike="noStrike">
                <a:solidFill>
                  <a:srgbClr val="F6F6E9"/>
                </a:solidFill>
                <a:latin typeface="Poppins Light"/>
                <a:ea typeface="Poppins Light"/>
                <a:cs typeface="Poppins Light"/>
                <a:sym typeface="Poppins Light"/>
              </a:rPr>
              <a:t>Fomentar la adopción de innovación tecnológica y buenas prácticas agrícolas.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9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6"/>
          <p:cNvGrpSpPr/>
          <p:nvPr/>
        </p:nvGrpSpPr>
        <p:grpSpPr>
          <a:xfrm>
            <a:off x="13984057" y="7864300"/>
            <a:ext cx="8607886" cy="8607886"/>
            <a:chOff x="0" y="0"/>
            <a:chExt cx="812800" cy="812800"/>
          </a:xfrm>
        </p:grpSpPr>
        <p:sp>
          <p:nvSpPr>
            <p:cNvPr id="181" name="Google Shape;181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183639" y="204288"/>
            <a:ext cx="967805" cy="985794"/>
          </a:xfrm>
          <a:custGeom>
            <a:rect b="b" l="l" r="r" t="t"/>
            <a:pathLst>
              <a:path extrusionOk="0" h="985794" w="967805">
                <a:moveTo>
                  <a:pt x="0" y="0"/>
                </a:moveTo>
                <a:lnTo>
                  <a:pt x="967805" y="0"/>
                </a:lnTo>
                <a:lnTo>
                  <a:pt x="967805" y="985795"/>
                </a:lnTo>
                <a:lnTo>
                  <a:pt x="0" y="985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27107" t="-223561"/>
            </a:stretch>
          </a:blipFill>
          <a:ln>
            <a:noFill/>
          </a:ln>
        </p:spPr>
      </p:sp>
      <p:grpSp>
        <p:nvGrpSpPr>
          <p:cNvPr id="184" name="Google Shape;184;p6"/>
          <p:cNvGrpSpPr/>
          <p:nvPr/>
        </p:nvGrpSpPr>
        <p:grpSpPr>
          <a:xfrm>
            <a:off x="15432351" y="7938338"/>
            <a:ext cx="1319962" cy="1319962"/>
            <a:chOff x="0" y="0"/>
            <a:chExt cx="812800" cy="812800"/>
          </a:xfrm>
        </p:grpSpPr>
        <p:sp>
          <p:nvSpPr>
            <p:cNvPr id="185" name="Google Shape;185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6"/>
          <p:cNvSpPr/>
          <p:nvPr/>
        </p:nvSpPr>
        <p:spPr>
          <a:xfrm>
            <a:off x="336039" y="2089117"/>
            <a:ext cx="7095345" cy="6669625"/>
          </a:xfrm>
          <a:custGeom>
            <a:rect b="b" l="l" r="r" t="t"/>
            <a:pathLst>
              <a:path extrusionOk="0" h="6669625" w="7095345">
                <a:moveTo>
                  <a:pt x="0" y="0"/>
                </a:moveTo>
                <a:lnTo>
                  <a:pt x="7095345" y="0"/>
                </a:lnTo>
                <a:lnTo>
                  <a:pt x="7095345" y="6669625"/>
                </a:lnTo>
                <a:lnTo>
                  <a:pt x="0" y="666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6"/>
          <p:cNvSpPr txBox="1"/>
          <p:nvPr/>
        </p:nvSpPr>
        <p:spPr>
          <a:xfrm>
            <a:off x="0" y="779588"/>
            <a:ext cx="17197256" cy="20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PRODUCTORES, ASOCIACIONES Y BENEFICIARIOS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7687480" y="2802063"/>
            <a:ext cx="9827916" cy="72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86" u="none" cap="none" strike="noStrike">
                <a:solidFill>
                  <a:srgbClr val="00BF63"/>
                </a:solidFill>
                <a:latin typeface="Poppins"/>
                <a:ea typeface="Poppins"/>
                <a:cs typeface="Poppins"/>
                <a:sym typeface="Poppins"/>
              </a:rPr>
              <a:t>INDICADORES CLAVE</a:t>
            </a:r>
            <a:endParaRPr/>
          </a:p>
        </p:txBody>
      </p:sp>
      <p:grpSp>
        <p:nvGrpSpPr>
          <p:cNvPr id="190" name="Google Shape;190;p6"/>
          <p:cNvGrpSpPr/>
          <p:nvPr/>
        </p:nvGrpSpPr>
        <p:grpSpPr>
          <a:xfrm>
            <a:off x="7826950" y="5142827"/>
            <a:ext cx="8411835" cy="801910"/>
            <a:chOff x="0" y="-131821"/>
            <a:chExt cx="10760951" cy="1069213"/>
          </a:xfrm>
        </p:grpSpPr>
        <p:grpSp>
          <p:nvGrpSpPr>
            <p:cNvPr id="191" name="Google Shape;191;p6"/>
            <p:cNvGrpSpPr/>
            <p:nvPr/>
          </p:nvGrpSpPr>
          <p:grpSpPr>
            <a:xfrm>
              <a:off x="0" y="-131821"/>
              <a:ext cx="10533261" cy="1069213"/>
              <a:chOff x="0" y="-57150"/>
              <a:chExt cx="4566622" cy="463550"/>
            </a:xfrm>
          </p:grpSpPr>
          <p:sp>
            <p:nvSpPr>
              <p:cNvPr id="192" name="Google Shape;192;p6"/>
              <p:cNvSpPr/>
              <p:nvPr/>
            </p:nvSpPr>
            <p:spPr>
              <a:xfrm>
                <a:off x="0" y="0"/>
                <a:ext cx="4566622" cy="406400"/>
              </a:xfrm>
              <a:custGeom>
                <a:rect b="b" l="l" r="r" t="t"/>
                <a:pathLst>
                  <a:path extrusionOk="0" h="406400" w="4566622">
                    <a:moveTo>
                      <a:pt x="4363422" y="0"/>
                    </a:moveTo>
                    <a:cubicBezTo>
                      <a:pt x="4475647" y="0"/>
                      <a:pt x="4566622" y="90976"/>
                      <a:pt x="4566622" y="203200"/>
                    </a:cubicBezTo>
                    <a:cubicBezTo>
                      <a:pt x="4566622" y="315424"/>
                      <a:pt x="4475647" y="406400"/>
                      <a:pt x="43634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291B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6"/>
              <p:cNvSpPr txBox="1"/>
              <p:nvPr/>
            </p:nvSpPr>
            <p:spPr>
              <a:xfrm>
                <a:off x="0" y="-57150"/>
                <a:ext cx="4566622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6"/>
            <p:cNvSpPr txBox="1"/>
            <p:nvPr/>
          </p:nvSpPr>
          <p:spPr>
            <a:xfrm>
              <a:off x="227651" y="182607"/>
              <a:ext cx="105333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38" u="none" cap="none" strike="noStrike">
                  <a:solidFill>
                    <a:srgbClr val="F6F6E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Cobertura (% de productores beneficiados)</a:t>
              </a: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7826950" y="7231677"/>
            <a:ext cx="7605258" cy="801910"/>
            <a:chOff x="0" y="-131821"/>
            <a:chExt cx="9762847" cy="1069213"/>
          </a:xfrm>
        </p:grpSpPr>
        <p:grpSp>
          <p:nvGrpSpPr>
            <p:cNvPr id="196" name="Google Shape;196;p6"/>
            <p:cNvGrpSpPr/>
            <p:nvPr/>
          </p:nvGrpSpPr>
          <p:grpSpPr>
            <a:xfrm>
              <a:off x="0" y="-131821"/>
              <a:ext cx="9762847" cy="1069213"/>
              <a:chOff x="0" y="-57150"/>
              <a:chExt cx="4232615" cy="463550"/>
            </a:xfrm>
          </p:grpSpPr>
          <p:sp>
            <p:nvSpPr>
              <p:cNvPr id="197" name="Google Shape;197;p6"/>
              <p:cNvSpPr/>
              <p:nvPr/>
            </p:nvSpPr>
            <p:spPr>
              <a:xfrm>
                <a:off x="0" y="0"/>
                <a:ext cx="4232615" cy="406400"/>
              </a:xfrm>
              <a:custGeom>
                <a:rect b="b" l="l" r="r" t="t"/>
                <a:pathLst>
                  <a:path extrusionOk="0" h="406400" w="4232615">
                    <a:moveTo>
                      <a:pt x="4029415" y="0"/>
                    </a:moveTo>
                    <a:cubicBezTo>
                      <a:pt x="4141639" y="0"/>
                      <a:pt x="4232615" y="90976"/>
                      <a:pt x="4232615" y="203200"/>
                    </a:cubicBezTo>
                    <a:cubicBezTo>
                      <a:pt x="4232615" y="315424"/>
                      <a:pt x="4141639" y="406400"/>
                      <a:pt x="402941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7ED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6"/>
              <p:cNvSpPr txBox="1"/>
              <p:nvPr/>
            </p:nvSpPr>
            <p:spPr>
              <a:xfrm>
                <a:off x="0" y="-57150"/>
                <a:ext cx="4232615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6"/>
            <p:cNvSpPr txBox="1"/>
            <p:nvPr/>
          </p:nvSpPr>
          <p:spPr>
            <a:xfrm>
              <a:off x="481603" y="182657"/>
              <a:ext cx="87996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38" u="none" cap="none" strike="noStrike">
                  <a:solidFill>
                    <a:srgbClr val="F6F6E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Nivel de satisfacción de beneficiarios.</a:t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7826962" y="6187253"/>
            <a:ext cx="7899946" cy="801910"/>
            <a:chOff x="0" y="-131821"/>
            <a:chExt cx="10533261" cy="1069213"/>
          </a:xfrm>
        </p:grpSpPr>
        <p:grpSp>
          <p:nvGrpSpPr>
            <p:cNvPr id="201" name="Google Shape;201;p6"/>
            <p:cNvGrpSpPr/>
            <p:nvPr/>
          </p:nvGrpSpPr>
          <p:grpSpPr>
            <a:xfrm>
              <a:off x="0" y="-131821"/>
              <a:ext cx="10533261" cy="1069213"/>
              <a:chOff x="0" y="-57150"/>
              <a:chExt cx="4566622" cy="463550"/>
            </a:xfrm>
          </p:grpSpPr>
          <p:sp>
            <p:nvSpPr>
              <p:cNvPr id="202" name="Google Shape;202;p6"/>
              <p:cNvSpPr/>
              <p:nvPr/>
            </p:nvSpPr>
            <p:spPr>
              <a:xfrm>
                <a:off x="0" y="0"/>
                <a:ext cx="4566622" cy="406400"/>
              </a:xfrm>
              <a:custGeom>
                <a:rect b="b" l="l" r="r" t="t"/>
                <a:pathLst>
                  <a:path extrusionOk="0" h="406400" w="4566622">
                    <a:moveTo>
                      <a:pt x="4363422" y="0"/>
                    </a:moveTo>
                    <a:cubicBezTo>
                      <a:pt x="4475647" y="0"/>
                      <a:pt x="4566622" y="90976"/>
                      <a:pt x="4566622" y="203200"/>
                    </a:cubicBezTo>
                    <a:cubicBezTo>
                      <a:pt x="4566622" y="315424"/>
                      <a:pt x="4475647" y="406400"/>
                      <a:pt x="436342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291B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6"/>
              <p:cNvSpPr txBox="1"/>
              <p:nvPr/>
            </p:nvSpPr>
            <p:spPr>
              <a:xfrm>
                <a:off x="0" y="-57150"/>
                <a:ext cx="4566622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6"/>
            <p:cNvSpPr txBox="1"/>
            <p:nvPr/>
          </p:nvSpPr>
          <p:spPr>
            <a:xfrm>
              <a:off x="227643" y="182590"/>
              <a:ext cx="10140518" cy="562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38" u="none" cap="none" strike="noStrike">
                  <a:solidFill>
                    <a:srgbClr val="F6F6E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Número de proyectos productivos apoyados.</a:t>
              </a:r>
              <a:endParaRPr/>
            </a:p>
          </p:txBody>
        </p:sp>
      </p:grpSp>
      <p:grpSp>
        <p:nvGrpSpPr>
          <p:cNvPr id="205" name="Google Shape;205;p6"/>
          <p:cNvGrpSpPr/>
          <p:nvPr/>
        </p:nvGrpSpPr>
        <p:grpSpPr>
          <a:xfrm>
            <a:off x="7826949" y="4044152"/>
            <a:ext cx="9688474" cy="801910"/>
            <a:chOff x="0" y="-131821"/>
            <a:chExt cx="12057840" cy="1069213"/>
          </a:xfrm>
        </p:grpSpPr>
        <p:grpSp>
          <p:nvGrpSpPr>
            <p:cNvPr id="206" name="Google Shape;206;p6"/>
            <p:cNvGrpSpPr/>
            <p:nvPr/>
          </p:nvGrpSpPr>
          <p:grpSpPr>
            <a:xfrm>
              <a:off x="0" y="-131821"/>
              <a:ext cx="12057840" cy="1069213"/>
              <a:chOff x="0" y="-57150"/>
              <a:chExt cx="5227593" cy="463550"/>
            </a:xfrm>
          </p:grpSpPr>
          <p:sp>
            <p:nvSpPr>
              <p:cNvPr id="207" name="Google Shape;207;p6"/>
              <p:cNvSpPr/>
              <p:nvPr/>
            </p:nvSpPr>
            <p:spPr>
              <a:xfrm>
                <a:off x="0" y="0"/>
                <a:ext cx="5227593" cy="406400"/>
              </a:xfrm>
              <a:custGeom>
                <a:rect b="b" l="l" r="r" t="t"/>
                <a:pathLst>
                  <a:path extrusionOk="0" h="406400" w="5227593">
                    <a:moveTo>
                      <a:pt x="5024393" y="0"/>
                    </a:moveTo>
                    <a:cubicBezTo>
                      <a:pt x="5136617" y="0"/>
                      <a:pt x="5227593" y="90976"/>
                      <a:pt x="5227593" y="203200"/>
                    </a:cubicBezTo>
                    <a:cubicBezTo>
                      <a:pt x="5227593" y="315424"/>
                      <a:pt x="5136617" y="406400"/>
                      <a:pt x="502439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7ED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6"/>
              <p:cNvSpPr txBox="1"/>
              <p:nvPr/>
            </p:nvSpPr>
            <p:spPr>
              <a:xfrm>
                <a:off x="0" y="-57150"/>
                <a:ext cx="5227593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6"/>
            <p:cNvSpPr txBox="1"/>
            <p:nvPr/>
          </p:nvSpPr>
          <p:spPr>
            <a:xfrm>
              <a:off x="240801" y="117475"/>
              <a:ext cx="115173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1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38" u="none" cap="none" strike="noStrike">
                  <a:solidFill>
                    <a:srgbClr val="F6F6E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Incremento de productividad en cultivos de papa.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9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1733565" y="1985167"/>
            <a:ext cx="6362991" cy="6362991"/>
            <a:chOff x="0" y="0"/>
            <a:chExt cx="812800" cy="812800"/>
          </a:xfrm>
        </p:grpSpPr>
        <p:sp>
          <p:nvSpPr>
            <p:cNvPr id="215" name="Google Shape;215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381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7"/>
          <p:cNvGrpSpPr/>
          <p:nvPr/>
        </p:nvGrpSpPr>
        <p:grpSpPr>
          <a:xfrm>
            <a:off x="2811854" y="1028700"/>
            <a:ext cx="4337220" cy="4337220"/>
            <a:chOff x="0" y="0"/>
            <a:chExt cx="812800" cy="812800"/>
          </a:xfrm>
        </p:grpSpPr>
        <p:sp>
          <p:nvSpPr>
            <p:cNvPr id="218" name="Google Shape;218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7"/>
          <p:cNvGrpSpPr/>
          <p:nvPr/>
        </p:nvGrpSpPr>
        <p:grpSpPr>
          <a:xfrm>
            <a:off x="577840" y="4921080"/>
            <a:ext cx="4337220" cy="4337220"/>
            <a:chOff x="0" y="0"/>
            <a:chExt cx="812800" cy="812800"/>
          </a:xfrm>
        </p:grpSpPr>
        <p:sp>
          <p:nvSpPr>
            <p:cNvPr id="221" name="Google Shape;221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7"/>
          <p:cNvGrpSpPr/>
          <p:nvPr/>
        </p:nvGrpSpPr>
        <p:grpSpPr>
          <a:xfrm>
            <a:off x="5083240" y="4921080"/>
            <a:ext cx="4337220" cy="4337220"/>
            <a:chOff x="0" y="0"/>
            <a:chExt cx="812800" cy="812800"/>
          </a:xfrm>
        </p:grpSpPr>
        <p:sp>
          <p:nvSpPr>
            <p:cNvPr id="224" name="Google Shape;224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7"/>
          <p:cNvSpPr txBox="1"/>
          <p:nvPr/>
        </p:nvSpPr>
        <p:spPr>
          <a:xfrm>
            <a:off x="3022365" y="2230969"/>
            <a:ext cx="3916197" cy="19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1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Cobertura (número de productores beneficiados / hectáreas impactadas).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5314674" y="5782420"/>
            <a:ext cx="4105786" cy="2301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1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Impacto directo: incremento de productividad, reducción de pérdidas poscosecha, mayor acceso a mercados.</a:t>
            </a:r>
            <a:endParaRPr/>
          </a:p>
        </p:txBody>
      </p:sp>
      <p:sp>
        <p:nvSpPr>
          <p:cNvPr id="228" name="Google Shape;228;p7"/>
          <p:cNvSpPr txBox="1"/>
          <p:nvPr/>
        </p:nvSpPr>
        <p:spPr>
          <a:xfrm>
            <a:off x="909376" y="5963807"/>
            <a:ext cx="3518547" cy="19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1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% de proyectos ejecutados según plan anual.</a:t>
            </a:r>
            <a:endParaRPr/>
          </a:p>
          <a:p>
            <a:pPr indent="0" lvl="0" marL="0" marR="0" rtl="0" algn="ctr">
              <a:lnSpc>
                <a:spcPct val="11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1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Cumplimiento presupuestal.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3126908" y="2625705"/>
            <a:ext cx="3707111" cy="244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16433762" y="1028700"/>
            <a:ext cx="825538" cy="840883"/>
          </a:xfrm>
          <a:custGeom>
            <a:rect b="b" l="l" r="r" t="t"/>
            <a:pathLst>
              <a:path extrusionOk="0" h="840883" w="825538">
                <a:moveTo>
                  <a:pt x="0" y="0"/>
                </a:moveTo>
                <a:lnTo>
                  <a:pt x="825538" y="0"/>
                </a:lnTo>
                <a:lnTo>
                  <a:pt x="825538" y="840883"/>
                </a:lnTo>
                <a:lnTo>
                  <a:pt x="0" y="840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27107" t="-223561"/>
            </a:stretch>
          </a:blipFill>
          <a:ln>
            <a:noFill/>
          </a:ln>
        </p:spPr>
      </p:sp>
      <p:sp>
        <p:nvSpPr>
          <p:cNvPr id="231" name="Google Shape;231;p7"/>
          <p:cNvSpPr/>
          <p:nvPr/>
        </p:nvSpPr>
        <p:spPr>
          <a:xfrm>
            <a:off x="10502129" y="5791945"/>
            <a:ext cx="5700605" cy="4114800"/>
          </a:xfrm>
          <a:custGeom>
            <a:rect b="b" l="l" r="r" t="t"/>
            <a:pathLst>
              <a:path extrusionOk="0" h="4114800" w="5700605">
                <a:moveTo>
                  <a:pt x="0" y="0"/>
                </a:moveTo>
                <a:lnTo>
                  <a:pt x="5700605" y="0"/>
                </a:lnTo>
                <a:lnTo>
                  <a:pt x="5700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7"/>
          <p:cNvSpPr txBox="1"/>
          <p:nvPr/>
        </p:nvSpPr>
        <p:spPr>
          <a:xfrm>
            <a:off x="9858332" y="655860"/>
            <a:ext cx="6419045" cy="927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23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PROCESOS Y</a:t>
            </a:r>
            <a:endParaRPr/>
          </a:p>
        </p:txBody>
      </p:sp>
      <p:sp>
        <p:nvSpPr>
          <p:cNvPr id="233" name="Google Shape;233;p7"/>
          <p:cNvSpPr txBox="1"/>
          <p:nvPr/>
        </p:nvSpPr>
        <p:spPr>
          <a:xfrm>
            <a:off x="9858332" y="1453384"/>
            <a:ext cx="5482946" cy="927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23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PROYECTOS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9980280" y="2377271"/>
            <a:ext cx="7279020" cy="2865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Son el instrumento principal para materializar los objetivos estratégicos del Fondo.</a:t>
            </a:r>
            <a:endParaRPr/>
          </a:p>
          <a:p>
            <a:pPr indent="0" lvl="0" marL="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Ejecución de proyectos para:</a:t>
            </a:r>
            <a:endParaRPr/>
          </a:p>
          <a:p>
            <a:pPr indent="-251344" lvl="1" marL="50269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328"/>
              <a:buFont typeface="Arial"/>
              <a:buChar char="•"/>
            </a:pPr>
            <a:r>
              <a:rPr b="0" i="0" lang="en-US" sz="232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Productividad y sostenibilidad. </a:t>
            </a:r>
            <a:endParaRPr/>
          </a:p>
          <a:p>
            <a:pPr indent="-251344" lvl="1" marL="50269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328"/>
              <a:buFont typeface="Arial"/>
              <a:buChar char="•"/>
            </a:pPr>
            <a:r>
              <a:rPr b="0" i="0" lang="en-US" sz="232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Comercialización y mercadeo </a:t>
            </a:r>
            <a:endParaRPr/>
          </a:p>
          <a:p>
            <a:pPr indent="-251344" lvl="1" marL="50269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328"/>
              <a:buFont typeface="Arial"/>
              <a:buChar char="•"/>
            </a:pPr>
            <a:r>
              <a:rPr b="0" i="0" lang="en-US" sz="232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Organización y asociatividad. </a:t>
            </a:r>
            <a:endParaRPr/>
          </a:p>
          <a:p>
            <a:pPr indent="-251344" lvl="1" marL="502690" marR="0" rtl="0" algn="just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2328"/>
              <a:buFont typeface="Arial"/>
              <a:buChar char="•"/>
            </a:pPr>
            <a:r>
              <a:rPr b="0" i="0" lang="en-US" sz="2328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Valor agregado y transformación.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9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8"/>
          <p:cNvGrpSpPr/>
          <p:nvPr/>
        </p:nvGrpSpPr>
        <p:grpSpPr>
          <a:xfrm>
            <a:off x="-8553549" y="-4671847"/>
            <a:ext cx="18276777" cy="18276777"/>
            <a:chOff x="0" y="0"/>
            <a:chExt cx="812800" cy="812800"/>
          </a:xfrm>
        </p:grpSpPr>
        <p:sp>
          <p:nvSpPr>
            <p:cNvPr id="240" name="Google Shape;240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-576851" y="1630565"/>
            <a:ext cx="9047027" cy="2014176"/>
            <a:chOff x="0" y="-57150"/>
            <a:chExt cx="3326790" cy="740657"/>
          </a:xfrm>
        </p:grpSpPr>
        <p:sp>
          <p:nvSpPr>
            <p:cNvPr id="243" name="Google Shape;243;p8"/>
            <p:cNvSpPr/>
            <p:nvPr/>
          </p:nvSpPr>
          <p:spPr>
            <a:xfrm>
              <a:off x="0" y="0"/>
              <a:ext cx="3326790" cy="683507"/>
            </a:xfrm>
            <a:custGeom>
              <a:rect b="b" l="l" r="r" t="t"/>
              <a:pathLst>
                <a:path extrusionOk="0" h="683507" w="3326790">
                  <a:moveTo>
                    <a:pt x="43322" y="0"/>
                  </a:moveTo>
                  <a:lnTo>
                    <a:pt x="3283468" y="0"/>
                  </a:lnTo>
                  <a:cubicBezTo>
                    <a:pt x="3307394" y="0"/>
                    <a:pt x="3326790" y="19396"/>
                    <a:pt x="3326790" y="43322"/>
                  </a:cubicBezTo>
                  <a:lnTo>
                    <a:pt x="3326790" y="640185"/>
                  </a:lnTo>
                  <a:cubicBezTo>
                    <a:pt x="3326790" y="651675"/>
                    <a:pt x="3322226" y="662694"/>
                    <a:pt x="3314101" y="670818"/>
                  </a:cubicBezTo>
                  <a:cubicBezTo>
                    <a:pt x="3305977" y="678943"/>
                    <a:pt x="3294958" y="683507"/>
                    <a:pt x="3283468" y="683507"/>
                  </a:cubicBezTo>
                  <a:lnTo>
                    <a:pt x="43322" y="683507"/>
                  </a:lnTo>
                  <a:cubicBezTo>
                    <a:pt x="31832" y="683507"/>
                    <a:pt x="20813" y="678943"/>
                    <a:pt x="12689" y="670818"/>
                  </a:cubicBezTo>
                  <a:cubicBezTo>
                    <a:pt x="4564" y="662694"/>
                    <a:pt x="0" y="651675"/>
                    <a:pt x="0" y="640185"/>
                  </a:cubicBezTo>
                  <a:lnTo>
                    <a:pt x="0" y="43322"/>
                  </a:lnTo>
                  <a:cubicBezTo>
                    <a:pt x="0" y="31832"/>
                    <a:pt x="4564" y="20813"/>
                    <a:pt x="12689" y="12689"/>
                  </a:cubicBezTo>
                  <a:cubicBezTo>
                    <a:pt x="20813" y="4564"/>
                    <a:pt x="31832" y="0"/>
                    <a:pt x="43322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0" y="-57150"/>
              <a:ext cx="3326790" cy="74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-1306158" y="4056298"/>
            <a:ext cx="9776334" cy="2014176"/>
            <a:chOff x="0" y="-57150"/>
            <a:chExt cx="3594972" cy="740657"/>
          </a:xfrm>
        </p:grpSpPr>
        <p:sp>
          <p:nvSpPr>
            <p:cNvPr id="246" name="Google Shape;246;p8"/>
            <p:cNvSpPr/>
            <p:nvPr/>
          </p:nvSpPr>
          <p:spPr>
            <a:xfrm>
              <a:off x="0" y="0"/>
              <a:ext cx="3594972" cy="683507"/>
            </a:xfrm>
            <a:custGeom>
              <a:rect b="b" l="l" r="r" t="t"/>
              <a:pathLst>
                <a:path extrusionOk="0" h="683507" w="3594972">
                  <a:moveTo>
                    <a:pt x="40090" y="0"/>
                  </a:moveTo>
                  <a:lnTo>
                    <a:pt x="3554882" y="0"/>
                  </a:lnTo>
                  <a:cubicBezTo>
                    <a:pt x="3565515" y="0"/>
                    <a:pt x="3575712" y="4224"/>
                    <a:pt x="3583230" y="11742"/>
                  </a:cubicBezTo>
                  <a:cubicBezTo>
                    <a:pt x="3590748" y="19260"/>
                    <a:pt x="3594972" y="29458"/>
                    <a:pt x="3594972" y="40090"/>
                  </a:cubicBezTo>
                  <a:lnTo>
                    <a:pt x="3594972" y="643417"/>
                  </a:lnTo>
                  <a:cubicBezTo>
                    <a:pt x="3594972" y="654049"/>
                    <a:pt x="3590748" y="664246"/>
                    <a:pt x="3583230" y="671765"/>
                  </a:cubicBezTo>
                  <a:cubicBezTo>
                    <a:pt x="3575712" y="679283"/>
                    <a:pt x="3565515" y="683507"/>
                    <a:pt x="3554882" y="683507"/>
                  </a:cubicBezTo>
                  <a:lnTo>
                    <a:pt x="40090" y="683507"/>
                  </a:lnTo>
                  <a:cubicBezTo>
                    <a:pt x="29458" y="683507"/>
                    <a:pt x="19260" y="679283"/>
                    <a:pt x="11742" y="671765"/>
                  </a:cubicBezTo>
                  <a:cubicBezTo>
                    <a:pt x="4224" y="664246"/>
                    <a:pt x="0" y="654049"/>
                    <a:pt x="0" y="643417"/>
                  </a:cubicBezTo>
                  <a:lnTo>
                    <a:pt x="0" y="40090"/>
                  </a:lnTo>
                  <a:cubicBezTo>
                    <a:pt x="0" y="29458"/>
                    <a:pt x="4224" y="19260"/>
                    <a:pt x="11742" y="11742"/>
                  </a:cubicBezTo>
                  <a:cubicBezTo>
                    <a:pt x="19260" y="4224"/>
                    <a:pt x="29458" y="0"/>
                    <a:pt x="4009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0" y="-57150"/>
              <a:ext cx="3594972" cy="74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-576851" y="6486843"/>
            <a:ext cx="9047027" cy="2014176"/>
            <a:chOff x="0" y="-57150"/>
            <a:chExt cx="3326790" cy="740657"/>
          </a:xfrm>
        </p:grpSpPr>
        <p:sp>
          <p:nvSpPr>
            <p:cNvPr id="249" name="Google Shape;249;p8"/>
            <p:cNvSpPr/>
            <p:nvPr/>
          </p:nvSpPr>
          <p:spPr>
            <a:xfrm>
              <a:off x="0" y="0"/>
              <a:ext cx="3326790" cy="683507"/>
            </a:xfrm>
            <a:custGeom>
              <a:rect b="b" l="l" r="r" t="t"/>
              <a:pathLst>
                <a:path extrusionOk="0" h="683507" w="3326790">
                  <a:moveTo>
                    <a:pt x="43322" y="0"/>
                  </a:moveTo>
                  <a:lnTo>
                    <a:pt x="3283468" y="0"/>
                  </a:lnTo>
                  <a:cubicBezTo>
                    <a:pt x="3307394" y="0"/>
                    <a:pt x="3326790" y="19396"/>
                    <a:pt x="3326790" y="43322"/>
                  </a:cubicBezTo>
                  <a:lnTo>
                    <a:pt x="3326790" y="640185"/>
                  </a:lnTo>
                  <a:cubicBezTo>
                    <a:pt x="3326790" y="651675"/>
                    <a:pt x="3322226" y="662694"/>
                    <a:pt x="3314101" y="670818"/>
                  </a:cubicBezTo>
                  <a:cubicBezTo>
                    <a:pt x="3305977" y="678943"/>
                    <a:pt x="3294958" y="683507"/>
                    <a:pt x="3283468" y="683507"/>
                  </a:cubicBezTo>
                  <a:lnTo>
                    <a:pt x="43322" y="683507"/>
                  </a:lnTo>
                  <a:cubicBezTo>
                    <a:pt x="31832" y="683507"/>
                    <a:pt x="20813" y="678943"/>
                    <a:pt x="12689" y="670818"/>
                  </a:cubicBezTo>
                  <a:cubicBezTo>
                    <a:pt x="4564" y="662694"/>
                    <a:pt x="0" y="651675"/>
                    <a:pt x="0" y="640185"/>
                  </a:cubicBezTo>
                  <a:lnTo>
                    <a:pt x="0" y="43322"/>
                  </a:lnTo>
                  <a:cubicBezTo>
                    <a:pt x="0" y="31832"/>
                    <a:pt x="4564" y="20813"/>
                    <a:pt x="12689" y="12689"/>
                  </a:cubicBezTo>
                  <a:cubicBezTo>
                    <a:pt x="20813" y="4564"/>
                    <a:pt x="31832" y="0"/>
                    <a:pt x="43322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0" y="-57150"/>
              <a:ext cx="3326790" cy="740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8"/>
          <p:cNvSpPr txBox="1"/>
          <p:nvPr/>
        </p:nvSpPr>
        <p:spPr>
          <a:xfrm>
            <a:off x="11375230" y="4929553"/>
            <a:ext cx="62829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33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¿QUÉ DEBEN SABER LAS PERSONAS?</a:t>
            </a:r>
            <a:endParaRPr/>
          </a:p>
          <a:p>
            <a:pPr indent="0" lvl="0" marL="0" marR="0" rtl="0" algn="r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33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33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¿</a:t>
            </a:r>
            <a:r>
              <a:rPr b="1" lang="en-US" sz="3033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QUÉ</a:t>
            </a:r>
            <a:r>
              <a:rPr b="1" i="0" lang="en-US" sz="3033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 CAPACIDADES QUE DEBEN FORTALECER EL TALENTO HUMANO DEL FONDO Y  LOS PRODUCTORES?</a:t>
            </a:r>
            <a:endParaRPr/>
          </a:p>
        </p:txBody>
      </p:sp>
      <p:sp>
        <p:nvSpPr>
          <p:cNvPr id="252" name="Google Shape;252;p8"/>
          <p:cNvSpPr txBox="1"/>
          <p:nvPr/>
        </p:nvSpPr>
        <p:spPr>
          <a:xfrm>
            <a:off x="10193319" y="2755680"/>
            <a:ext cx="7464930" cy="186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33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APRENDIZAJE Y DESARROLLO</a:t>
            </a:r>
            <a:endParaRPr/>
          </a:p>
        </p:txBody>
      </p:sp>
      <p:sp>
        <p:nvSpPr>
          <p:cNvPr id="253" name="Google Shape;253;p8"/>
          <p:cNvSpPr/>
          <p:nvPr/>
        </p:nvSpPr>
        <p:spPr>
          <a:xfrm>
            <a:off x="16681243" y="8641309"/>
            <a:ext cx="977006" cy="961137"/>
          </a:xfrm>
          <a:custGeom>
            <a:rect b="b" l="l" r="r" t="t"/>
            <a:pathLst>
              <a:path extrusionOk="0" h="961137" w="977006">
                <a:moveTo>
                  <a:pt x="0" y="0"/>
                </a:moveTo>
                <a:lnTo>
                  <a:pt x="977006" y="0"/>
                </a:lnTo>
                <a:lnTo>
                  <a:pt x="977006" y="961137"/>
                </a:lnTo>
                <a:lnTo>
                  <a:pt x="0" y="961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22123" t="-229913"/>
            </a:stretch>
          </a:blipFill>
          <a:ln>
            <a:noFill/>
          </a:ln>
        </p:spPr>
      </p:sp>
      <p:sp>
        <p:nvSpPr>
          <p:cNvPr id="254" name="Google Shape;254;p8"/>
          <p:cNvSpPr/>
          <p:nvPr/>
        </p:nvSpPr>
        <p:spPr>
          <a:xfrm>
            <a:off x="8840725" y="746080"/>
            <a:ext cx="953645" cy="938155"/>
          </a:xfrm>
          <a:custGeom>
            <a:rect b="b" l="l" r="r" t="t"/>
            <a:pathLst>
              <a:path extrusionOk="0" h="938155" w="953645">
                <a:moveTo>
                  <a:pt x="0" y="0"/>
                </a:moveTo>
                <a:lnTo>
                  <a:pt x="953645" y="0"/>
                </a:lnTo>
                <a:lnTo>
                  <a:pt x="953645" y="938155"/>
                </a:lnTo>
                <a:lnTo>
                  <a:pt x="0" y="938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22123" t="-229913"/>
            </a:stretch>
          </a:blipFill>
          <a:ln>
            <a:noFill/>
          </a:ln>
        </p:spPr>
      </p:sp>
      <p:sp>
        <p:nvSpPr>
          <p:cNvPr id="255" name="Google Shape;255;p8"/>
          <p:cNvSpPr/>
          <p:nvPr/>
        </p:nvSpPr>
        <p:spPr>
          <a:xfrm>
            <a:off x="88482" y="1684235"/>
            <a:ext cx="3089622" cy="1960506"/>
          </a:xfrm>
          <a:custGeom>
            <a:rect b="b" l="l" r="r" t="t"/>
            <a:pathLst>
              <a:path extrusionOk="0" h="1960506" w="3089622">
                <a:moveTo>
                  <a:pt x="0" y="0"/>
                </a:moveTo>
                <a:lnTo>
                  <a:pt x="3089622" y="0"/>
                </a:lnTo>
                <a:lnTo>
                  <a:pt x="3089622" y="1960506"/>
                </a:lnTo>
                <a:lnTo>
                  <a:pt x="0" y="1960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8"/>
          <p:cNvSpPr/>
          <p:nvPr/>
        </p:nvSpPr>
        <p:spPr>
          <a:xfrm>
            <a:off x="515850" y="4024444"/>
            <a:ext cx="2432624" cy="2003597"/>
          </a:xfrm>
          <a:custGeom>
            <a:rect b="b" l="l" r="r" t="t"/>
            <a:pathLst>
              <a:path extrusionOk="0" h="2003597" w="2432624">
                <a:moveTo>
                  <a:pt x="0" y="0"/>
                </a:moveTo>
                <a:lnTo>
                  <a:pt x="2432624" y="0"/>
                </a:lnTo>
                <a:lnTo>
                  <a:pt x="2432624" y="2003597"/>
                </a:lnTo>
                <a:lnTo>
                  <a:pt x="0" y="2003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8"/>
          <p:cNvSpPr/>
          <p:nvPr/>
        </p:nvSpPr>
        <p:spPr>
          <a:xfrm>
            <a:off x="469058" y="6312256"/>
            <a:ext cx="2328471" cy="2188763"/>
          </a:xfrm>
          <a:custGeom>
            <a:rect b="b" l="l" r="r" t="t"/>
            <a:pathLst>
              <a:path extrusionOk="0" h="2188763" w="2328471">
                <a:moveTo>
                  <a:pt x="0" y="0"/>
                </a:moveTo>
                <a:lnTo>
                  <a:pt x="2328471" y="0"/>
                </a:lnTo>
                <a:lnTo>
                  <a:pt x="2328471" y="2188763"/>
                </a:lnTo>
                <a:lnTo>
                  <a:pt x="0" y="2188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8"/>
          <p:cNvSpPr txBox="1"/>
          <p:nvPr/>
        </p:nvSpPr>
        <p:spPr>
          <a:xfrm>
            <a:off x="3351533" y="4387691"/>
            <a:ext cx="41919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7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Alianzas estratégicas con centros de investigación.</a:t>
            </a:r>
            <a:endParaRPr b="1" i="0" sz="2117" u="none" cap="none" strike="noStrike">
              <a:solidFill>
                <a:srgbClr val="F6F6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7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Innovaciones adoptadas por los productores.</a:t>
            </a:r>
            <a:endParaRPr/>
          </a:p>
          <a:p>
            <a:pPr indent="0" lvl="0" marL="0" marR="0" rtl="0" algn="l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7" u="none" cap="none" strike="noStrike">
              <a:solidFill>
                <a:srgbClr val="F6F6E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3351533" y="7181860"/>
            <a:ext cx="5118643" cy="579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5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Nivel de satisfacción con la capacitación recibida.</a:t>
            </a:r>
            <a:endParaRPr/>
          </a:p>
        </p:txBody>
      </p:sp>
      <p:grpSp>
        <p:nvGrpSpPr>
          <p:cNvPr id="260" name="Google Shape;260;p8"/>
          <p:cNvGrpSpPr/>
          <p:nvPr/>
        </p:nvGrpSpPr>
        <p:grpSpPr>
          <a:xfrm>
            <a:off x="7774949" y="8979709"/>
            <a:ext cx="1011229" cy="1011229"/>
            <a:chOff x="0" y="0"/>
            <a:chExt cx="812800" cy="812800"/>
          </a:xfrm>
        </p:grpSpPr>
        <p:sp>
          <p:nvSpPr>
            <p:cNvPr id="261" name="Google Shape;261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8"/>
          <p:cNvSpPr txBox="1"/>
          <p:nvPr/>
        </p:nvSpPr>
        <p:spPr>
          <a:xfrm>
            <a:off x="-984934" y="298193"/>
            <a:ext cx="7564925" cy="8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8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3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INDICADORES CLAVE</a:t>
            </a: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3351533" y="1950479"/>
            <a:ext cx="41919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7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Horas de capacitación impartidas.</a:t>
            </a:r>
            <a:endParaRPr b="1" i="0" sz="2117" u="none" cap="none" strike="noStrike">
              <a:solidFill>
                <a:srgbClr val="F6F6E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7" u="none" cap="none" strike="noStrike">
                <a:solidFill>
                  <a:srgbClr val="F6F6E9"/>
                </a:solidFill>
                <a:latin typeface="Poppins"/>
                <a:ea typeface="Poppins"/>
                <a:cs typeface="Poppins"/>
                <a:sym typeface="Poppins"/>
              </a:rPr>
              <a:t>% del personal formado en gestión agrícola y proyectos.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>
            <a:off x="16264727" y="7942287"/>
            <a:ext cx="4912135" cy="4912135"/>
            <a:chOff x="0" y="0"/>
            <a:chExt cx="812800" cy="812800"/>
          </a:xfrm>
        </p:grpSpPr>
        <p:sp>
          <p:nvSpPr>
            <p:cNvPr id="270" name="Google Shape;270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9"/>
          <p:cNvGrpSpPr/>
          <p:nvPr/>
        </p:nvGrpSpPr>
        <p:grpSpPr>
          <a:xfrm>
            <a:off x="-2456067" y="-2757051"/>
            <a:ext cx="4912135" cy="4912135"/>
            <a:chOff x="0" y="0"/>
            <a:chExt cx="812800" cy="812800"/>
          </a:xfrm>
        </p:grpSpPr>
        <p:sp>
          <p:nvSpPr>
            <p:cNvPr id="273" name="Google Shape;27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9"/>
          <p:cNvSpPr/>
          <p:nvPr/>
        </p:nvSpPr>
        <p:spPr>
          <a:xfrm>
            <a:off x="1920486" y="357603"/>
            <a:ext cx="895019" cy="911656"/>
          </a:xfrm>
          <a:custGeom>
            <a:rect b="b" l="l" r="r" t="t"/>
            <a:pathLst>
              <a:path extrusionOk="0" h="911656" w="895019">
                <a:moveTo>
                  <a:pt x="0" y="0"/>
                </a:moveTo>
                <a:lnTo>
                  <a:pt x="895020" y="0"/>
                </a:lnTo>
                <a:lnTo>
                  <a:pt x="895020" y="911656"/>
                </a:lnTo>
                <a:lnTo>
                  <a:pt x="0" y="911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27107" t="-223561"/>
            </a:stretch>
          </a:blipFill>
          <a:ln>
            <a:noFill/>
          </a:ln>
        </p:spPr>
      </p:sp>
      <p:sp>
        <p:nvSpPr>
          <p:cNvPr id="276" name="Google Shape;276;p9"/>
          <p:cNvSpPr/>
          <p:nvPr/>
        </p:nvSpPr>
        <p:spPr>
          <a:xfrm>
            <a:off x="8593353" y="1429331"/>
            <a:ext cx="8406555" cy="7428338"/>
          </a:xfrm>
          <a:custGeom>
            <a:rect b="b" l="l" r="r" t="t"/>
            <a:pathLst>
              <a:path extrusionOk="0" h="7428338" w="8406555">
                <a:moveTo>
                  <a:pt x="0" y="0"/>
                </a:moveTo>
                <a:lnTo>
                  <a:pt x="8406555" y="0"/>
                </a:lnTo>
                <a:lnTo>
                  <a:pt x="8406555" y="7428338"/>
                </a:lnTo>
                <a:lnTo>
                  <a:pt x="0" y="7428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9"/>
          <p:cNvSpPr txBox="1"/>
          <p:nvPr/>
        </p:nvSpPr>
        <p:spPr>
          <a:xfrm>
            <a:off x="1806346" y="4622800"/>
            <a:ext cx="7337654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